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38"/>
  </p:notesMasterIdLst>
  <p:sldIdLst>
    <p:sldId id="256" r:id="rId2"/>
    <p:sldId id="619" r:id="rId3"/>
    <p:sldId id="495" r:id="rId4"/>
    <p:sldId id="391" r:id="rId5"/>
    <p:sldId id="609" r:id="rId6"/>
    <p:sldId id="450" r:id="rId7"/>
    <p:sldId id="556" r:id="rId8"/>
    <p:sldId id="610" r:id="rId9"/>
    <p:sldId id="607" r:id="rId10"/>
    <p:sldId id="608" r:id="rId11"/>
    <p:sldId id="266" r:id="rId12"/>
    <p:sldId id="383" r:id="rId13"/>
    <p:sldId id="286" r:id="rId14"/>
    <p:sldId id="264" r:id="rId15"/>
    <p:sldId id="258" r:id="rId16"/>
    <p:sldId id="600" r:id="rId17"/>
    <p:sldId id="601" r:id="rId18"/>
    <p:sldId id="257" r:id="rId19"/>
    <p:sldId id="259" r:id="rId20"/>
    <p:sldId id="616" r:id="rId21"/>
    <p:sldId id="602" r:id="rId22"/>
    <p:sldId id="296" r:id="rId23"/>
    <p:sldId id="295" r:id="rId24"/>
    <p:sldId id="297" r:id="rId25"/>
    <p:sldId id="298" r:id="rId26"/>
    <p:sldId id="299" r:id="rId27"/>
    <p:sldId id="300" r:id="rId28"/>
    <p:sldId id="301" r:id="rId29"/>
    <p:sldId id="291" r:id="rId30"/>
    <p:sldId id="382" r:id="rId31"/>
    <p:sldId id="611" r:id="rId32"/>
    <p:sldId id="493" r:id="rId33"/>
    <p:sldId id="362" r:id="rId34"/>
    <p:sldId id="617" r:id="rId35"/>
    <p:sldId id="393" r:id="rId36"/>
    <p:sldId id="490"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4" autoAdjust="0"/>
    <p:restoredTop sz="94660"/>
  </p:normalViewPr>
  <p:slideViewPr>
    <p:cSldViewPr snapToGrid="0" showGuides="1">
      <p:cViewPr varScale="1">
        <p:scale>
          <a:sx n="122" d="100"/>
          <a:sy n="122" d="100"/>
        </p:scale>
        <p:origin x="120" y="12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2022/8/29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7</a:t>
            </a:fld>
            <a:endParaRPr kumimoji="1" lang="ja-JP" altLang="en-US"/>
          </a:p>
        </p:txBody>
      </p:sp>
    </p:spTree>
    <p:extLst>
      <p:ext uri="{BB962C8B-B14F-4D97-AF65-F5344CB8AC3E}">
        <p14:creationId xmlns:p14="http://schemas.microsoft.com/office/powerpoint/2010/main" val="421253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2022/8/29</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2022/8/29</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9.jpeg"/><Relationship Id="rId7" Type="http://schemas.openxmlformats.org/officeDocument/2006/relationships/image" Target="../media/image18.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1.png"/><Relationship Id="rId10" Type="http://schemas.openxmlformats.org/officeDocument/2006/relationships/image" Target="../media/image24.jpeg"/><Relationship Id="rId4" Type="http://schemas.openxmlformats.org/officeDocument/2006/relationships/image" Target="../media/image20.png"/><Relationship Id="rId9"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jp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jpg"/><Relationship Id="rId22"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31.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51.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1.png"/><Relationship Id="rId10" Type="http://schemas.openxmlformats.org/officeDocument/2006/relationships/image" Target="../media/image59.jp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49.png"/><Relationship Id="rId18"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image" Target="../media/image31.png"/><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7.png"/><Relationship Id="rId5" Type="http://schemas.openxmlformats.org/officeDocument/2006/relationships/image" Target="../media/image54.png"/><Relationship Id="rId15" Type="http://schemas.openxmlformats.org/officeDocument/2006/relationships/image" Target="../media/image80.png"/><Relationship Id="rId10" Type="http://schemas.openxmlformats.org/officeDocument/2006/relationships/image" Target="../media/image76.png"/><Relationship Id="rId19" Type="http://schemas.openxmlformats.org/officeDocument/2006/relationships/image" Target="../media/image51.png"/><Relationship Id="rId4" Type="http://schemas.openxmlformats.org/officeDocument/2006/relationships/image" Target="../media/image53.png"/><Relationship Id="rId9" Type="http://schemas.openxmlformats.org/officeDocument/2006/relationships/image" Target="../media/image75.jpg"/><Relationship Id="rId14"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60.png"/><Relationship Id="rId2" Type="http://schemas.openxmlformats.org/officeDocument/2006/relationships/image" Target="../media/image31.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39.png"/><Relationship Id="rId5" Type="http://schemas.openxmlformats.org/officeDocument/2006/relationships/image" Target="../media/image85.png"/><Relationship Id="rId15" Type="http://schemas.openxmlformats.org/officeDocument/2006/relationships/image" Target="../media/image71.png"/><Relationship Id="rId10" Type="http://schemas.openxmlformats.org/officeDocument/2006/relationships/image" Target="../media/image89.png"/><Relationship Id="rId4" Type="http://schemas.openxmlformats.org/officeDocument/2006/relationships/image" Target="../media/image53.png"/><Relationship Id="rId9" Type="http://schemas.openxmlformats.org/officeDocument/2006/relationships/image" Target="../media/image88.png"/><Relationship Id="rId1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2.png"/><Relationship Id="rId18" Type="http://schemas.openxmlformats.org/officeDocument/2006/relationships/image" Target="../media/image51.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71.png"/><Relationship Id="rId17" Type="http://schemas.openxmlformats.org/officeDocument/2006/relationships/image" Target="../media/image96.png"/><Relationship Id="rId2" Type="http://schemas.openxmlformats.org/officeDocument/2006/relationships/image" Target="../media/image31.png"/><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49.png"/><Relationship Id="rId5" Type="http://schemas.openxmlformats.org/officeDocument/2006/relationships/image" Target="../media/image54.png"/><Relationship Id="rId15" Type="http://schemas.openxmlformats.org/officeDocument/2006/relationships/image" Target="../media/image94.png"/><Relationship Id="rId10" Type="http://schemas.openxmlformats.org/officeDocument/2006/relationships/image" Target="../media/image91.jpg"/><Relationship Id="rId4" Type="http://schemas.openxmlformats.org/officeDocument/2006/relationships/image" Target="../media/image53.png"/><Relationship Id="rId9" Type="http://schemas.openxmlformats.org/officeDocument/2006/relationships/image" Target="../media/image89.png"/><Relationship Id="rId14"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1.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9.png"/><Relationship Id="rId5" Type="http://schemas.openxmlformats.org/officeDocument/2006/relationships/image" Target="../media/image54.png"/><Relationship Id="rId10" Type="http://schemas.openxmlformats.org/officeDocument/2006/relationships/image" Target="../media/image98.png"/><Relationship Id="rId4" Type="http://schemas.openxmlformats.org/officeDocument/2006/relationships/image" Target="../media/image53.png"/><Relationship Id="rId9" Type="http://schemas.openxmlformats.org/officeDocument/2006/relationships/image" Target="../media/image97.jpg"/><Relationship Id="rId1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1.png"/><Relationship Id="rId18" Type="http://schemas.openxmlformats.org/officeDocument/2006/relationships/image" Target="../media/image51.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49.png"/><Relationship Id="rId17" Type="http://schemas.openxmlformats.org/officeDocument/2006/relationships/image" Target="../media/image102.png"/><Relationship Id="rId2" Type="http://schemas.openxmlformats.org/officeDocument/2006/relationships/image" Target="../media/image31.pn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9.png"/><Relationship Id="rId5" Type="http://schemas.openxmlformats.org/officeDocument/2006/relationships/image" Target="../media/image54.png"/><Relationship Id="rId15" Type="http://schemas.openxmlformats.org/officeDocument/2006/relationships/image" Target="../media/image100.png"/><Relationship Id="rId10" Type="http://schemas.openxmlformats.org/officeDocument/2006/relationships/image" Target="../media/image98.png"/><Relationship Id="rId4" Type="http://schemas.openxmlformats.org/officeDocument/2006/relationships/image" Target="../media/image53.png"/><Relationship Id="rId9" Type="http://schemas.openxmlformats.org/officeDocument/2006/relationships/image" Target="../media/image97.jpg"/><Relationship Id="rId1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49.png"/><Relationship Id="rId3" Type="http://schemas.openxmlformats.org/officeDocument/2006/relationships/image" Target="../media/image84.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85.png"/><Relationship Id="rId15" Type="http://schemas.openxmlformats.org/officeDocument/2006/relationships/image" Target="../media/image51.png"/><Relationship Id="rId10" Type="http://schemas.openxmlformats.org/officeDocument/2006/relationships/image" Target="../media/image107.jpg"/><Relationship Id="rId4" Type="http://schemas.openxmlformats.org/officeDocument/2006/relationships/image" Target="../media/image53.png"/><Relationship Id="rId9" Type="http://schemas.openxmlformats.org/officeDocument/2006/relationships/image" Target="../media/image106.png"/><Relationship Id="rId1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kansascityfed.org/research/jackson-hole-economic-symposium/about-jackson-hole-economic-symposium/" TargetMode="External"/><Relationship Id="rId2" Type="http://schemas.openxmlformats.org/officeDocument/2006/relationships/image" Target="../media/image113.emf"/><Relationship Id="rId1" Type="http://schemas.openxmlformats.org/officeDocument/2006/relationships/slideLayout" Target="../slideLayouts/slideLayout1.xml"/><Relationship Id="rId5" Type="http://schemas.openxmlformats.org/officeDocument/2006/relationships/image" Target="../media/image115.jpeg"/><Relationship Id="rId4" Type="http://schemas.openxmlformats.org/officeDocument/2006/relationships/image" Target="../media/image114.jpeg"/></Relationships>
</file>

<file path=ppt/slides/_rels/slide3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28A67AD-8C53-13EF-8882-30DEDD4E1BFE}"/>
              </a:ext>
            </a:extLst>
          </p:cNvPr>
          <p:cNvSpPr txBox="1"/>
          <p:nvPr/>
        </p:nvSpPr>
        <p:spPr>
          <a:xfrm>
            <a:off x="0" y="2970803"/>
            <a:ext cx="12192000" cy="2308324"/>
          </a:xfrm>
          <a:prstGeom prst="rect">
            <a:avLst/>
          </a:prstGeom>
          <a:noFill/>
        </p:spPr>
        <p:txBody>
          <a:bodyPr wrap="square" rtlCol="0">
            <a:spAutoFit/>
          </a:bodyPr>
          <a:lstStyle/>
          <a:p>
            <a:pPr algn="ctr"/>
            <a:r>
              <a:rPr kumimoji="1" lang="ja-JP" altLang="en-US" sz="5400" b="1" dirty="0">
                <a:latin typeface="Yet R" panose="02030504000101010101" pitchFamily="18" charset="-127"/>
                <a:ea typeface="Yet R" panose="02030504000101010101" pitchFamily="18" charset="-127"/>
              </a:rPr>
              <a:t>中央銀行デジタル通貨（</a:t>
            </a:r>
            <a:r>
              <a:rPr kumimoji="1" lang="en-US" altLang="ja-JP" sz="5400" b="1" dirty="0">
                <a:latin typeface="Yet R" panose="02030504000101010101" pitchFamily="18" charset="-127"/>
                <a:ea typeface="Yet R" panose="02030504000101010101" pitchFamily="18" charset="-127"/>
              </a:rPr>
              <a:t>CBDC</a:t>
            </a:r>
            <a:r>
              <a:rPr kumimoji="1" lang="ja-JP" altLang="en-US" sz="5400" b="1" dirty="0">
                <a:latin typeface="Yet R" panose="02030504000101010101" pitchFamily="18" charset="-127"/>
                <a:ea typeface="Yet R" panose="02030504000101010101" pitchFamily="18" charset="-127"/>
              </a:rPr>
              <a:t>）の</a:t>
            </a:r>
            <a:endParaRPr kumimoji="1" lang="en-US" altLang="ja-JP" sz="5400" b="1" dirty="0">
              <a:latin typeface="Yet R" panose="02030504000101010101" pitchFamily="18" charset="-127"/>
              <a:ea typeface="Yet R" panose="02030504000101010101" pitchFamily="18" charset="-127"/>
            </a:endParaRPr>
          </a:p>
          <a:p>
            <a:pPr algn="ctr"/>
            <a:r>
              <a:rPr kumimoji="1" lang="ja-JP" altLang="en-US" sz="5400" b="1" dirty="0">
                <a:latin typeface="Yet R" panose="02030504000101010101" pitchFamily="18" charset="-127"/>
                <a:ea typeface="Yet R" panose="02030504000101010101" pitchFamily="18" charset="-127"/>
              </a:rPr>
              <a:t>最新動向</a:t>
            </a:r>
            <a:endParaRPr kumimoji="1" lang="en-US" altLang="ja-JP" sz="5400" b="1" dirty="0">
              <a:latin typeface="Yet R" panose="02030504000101010101" pitchFamily="18" charset="-127"/>
              <a:ea typeface="Yet R" panose="02030504000101010101" pitchFamily="18" charset="-127"/>
            </a:endParaRPr>
          </a:p>
          <a:p>
            <a:pPr algn="ctr"/>
            <a:r>
              <a:rPr kumimoji="1" lang="ja-JP" altLang="en-US" sz="3600" b="1" dirty="0">
                <a:latin typeface="BIZ UDP明朝 Medium" panose="02020500000000000000" pitchFamily="18" charset="-128"/>
                <a:ea typeface="BIZ UDP明朝 Medium" panose="02020500000000000000" pitchFamily="18" charset="-128"/>
              </a:rPr>
              <a:t>～ブロックチェーン、デジタル基軸通貨～</a:t>
            </a:r>
            <a:endParaRPr kumimoji="1" lang="ja-JP" altLang="en-US" sz="5400" b="1" dirty="0">
              <a:latin typeface="BIZ UDP明朝 Medium" panose="02020500000000000000" pitchFamily="18" charset="-128"/>
              <a:ea typeface="BIZ UDP明朝 Medium" panose="02020500000000000000" pitchFamily="18" charset="-128"/>
            </a:endParaRPr>
          </a:p>
        </p:txBody>
      </p:sp>
      <p:sp>
        <p:nvSpPr>
          <p:cNvPr id="6" name="テキスト ボックス 5">
            <a:extLst>
              <a:ext uri="{FF2B5EF4-FFF2-40B4-BE49-F238E27FC236}">
                <a16:creationId xmlns:a16="http://schemas.microsoft.com/office/drawing/2014/main" id="{E2C36A47-F261-543D-5CCB-D6BC7BF884F9}"/>
              </a:ext>
            </a:extLst>
          </p:cNvPr>
          <p:cNvSpPr txBox="1"/>
          <p:nvPr/>
        </p:nvSpPr>
        <p:spPr>
          <a:xfrm>
            <a:off x="7602949" y="2732417"/>
            <a:ext cx="2985506" cy="338554"/>
          </a:xfrm>
          <a:prstGeom prst="rect">
            <a:avLst/>
          </a:prstGeom>
          <a:noFill/>
        </p:spPr>
        <p:txBody>
          <a:bodyPr wrap="square">
            <a:spAutoFit/>
          </a:bodyPr>
          <a:lstStyle/>
          <a:p>
            <a:pPr algn="ctr"/>
            <a:r>
              <a:rPr lang="en-US" altLang="ja-JP" sz="1600" b="0" i="0" u="none" strike="noStrike" baseline="0" dirty="0">
                <a:latin typeface="Tempus Sans ITC" panose="04020404030D07020202" pitchFamily="82" charset="0"/>
              </a:rPr>
              <a:t>Central Bank Digital Currency</a:t>
            </a:r>
            <a:endParaRPr lang="ja-JP" altLang="en-US" sz="1600" dirty="0">
              <a:latin typeface="Tempus Sans ITC" panose="04020404030D07020202" pitchFamily="82" charset="0"/>
            </a:endParaRPr>
          </a:p>
        </p:txBody>
      </p:sp>
      <p:sp>
        <p:nvSpPr>
          <p:cNvPr id="5" name="テキスト ボックス 4">
            <a:extLst>
              <a:ext uri="{FF2B5EF4-FFF2-40B4-BE49-F238E27FC236}">
                <a16:creationId xmlns:a16="http://schemas.microsoft.com/office/drawing/2014/main" id="{A8CD10A6-020C-4585-924F-5346B00BDED3}"/>
              </a:ext>
            </a:extLst>
          </p:cNvPr>
          <p:cNvSpPr txBox="1"/>
          <p:nvPr/>
        </p:nvSpPr>
        <p:spPr>
          <a:xfrm>
            <a:off x="3870960" y="800100"/>
            <a:ext cx="4450080" cy="461665"/>
          </a:xfrm>
          <a:prstGeom prst="rect">
            <a:avLst/>
          </a:prstGeom>
          <a:noFill/>
        </p:spPr>
        <p:txBody>
          <a:bodyPr wrap="square" rtlCol="0">
            <a:spAutoFit/>
          </a:bodyPr>
          <a:lstStyle/>
          <a:p>
            <a:pPr algn="ctr"/>
            <a:r>
              <a:rPr kumimoji="1" lang="ja-JP" altLang="en-US" sz="2400" b="1" dirty="0">
                <a:latin typeface="BIZ UD明朝 Medium" panose="02020500000000000000" pitchFamily="17" charset="-128"/>
                <a:ea typeface="BIZ UD明朝 Medium" panose="02020500000000000000" pitchFamily="17" charset="-128"/>
              </a:rPr>
              <a:t>戦略研勉強会＠キャンプ</a:t>
            </a:r>
          </a:p>
        </p:txBody>
      </p:sp>
      <p:sp>
        <p:nvSpPr>
          <p:cNvPr id="7" name="テキスト ボックス 6">
            <a:extLst>
              <a:ext uri="{FF2B5EF4-FFF2-40B4-BE49-F238E27FC236}">
                <a16:creationId xmlns:a16="http://schemas.microsoft.com/office/drawing/2014/main" id="{C9F529FA-924B-4CF7-9A17-E8F54F8026D1}"/>
              </a:ext>
            </a:extLst>
          </p:cNvPr>
          <p:cNvSpPr txBox="1"/>
          <p:nvPr/>
        </p:nvSpPr>
        <p:spPr>
          <a:xfrm>
            <a:off x="3939326" y="2124699"/>
            <a:ext cx="4450080" cy="707886"/>
          </a:xfrm>
          <a:prstGeom prst="rect">
            <a:avLst/>
          </a:prstGeom>
          <a:noFill/>
        </p:spPr>
        <p:txBody>
          <a:bodyPr wrap="square" rtlCol="0">
            <a:spAutoFit/>
          </a:bodyPr>
          <a:lstStyle/>
          <a:p>
            <a:pPr algn="ctr"/>
            <a:r>
              <a:rPr kumimoji="1" lang="ja-JP" altLang="en-US" sz="4000" dirty="0">
                <a:latin typeface="HG創英角ﾎﾟｯﾌﾟ体" panose="040B0A09000000000000" pitchFamily="49" charset="-128"/>
                <a:ea typeface="HG創英角ﾎﾟｯﾌﾟ体" panose="040B0A09000000000000" pitchFamily="49" charset="-128"/>
              </a:rPr>
              <a:t>第</a:t>
            </a:r>
            <a:r>
              <a:rPr lang="ja-JP" altLang="en-US" sz="4000" dirty="0">
                <a:latin typeface="HG創英角ﾎﾟｯﾌﾟ体" panose="040B0A09000000000000" pitchFamily="49" charset="-128"/>
                <a:ea typeface="HG創英角ﾎﾟｯﾌﾟ体" panose="040B0A09000000000000" pitchFamily="49" charset="-128"/>
              </a:rPr>
              <a:t>４</a:t>
            </a:r>
            <a:r>
              <a:rPr kumimoji="1" lang="ja-JP" altLang="en-US" sz="4000" dirty="0">
                <a:latin typeface="HG創英角ﾎﾟｯﾌﾟ体" panose="040B0A09000000000000" pitchFamily="49" charset="-128"/>
                <a:ea typeface="HG創英角ﾎﾟｯﾌﾟ体" panose="040B0A09000000000000" pitchFamily="49" charset="-128"/>
              </a:rPr>
              <a:t>回</a:t>
            </a:r>
          </a:p>
        </p:txBody>
      </p:sp>
      <p:sp>
        <p:nvSpPr>
          <p:cNvPr id="2" name="テキスト ボックス 1">
            <a:extLst>
              <a:ext uri="{FF2B5EF4-FFF2-40B4-BE49-F238E27FC236}">
                <a16:creationId xmlns:a16="http://schemas.microsoft.com/office/drawing/2014/main" id="{AB6EFD71-F194-4435-9ABD-76C982CCB4AD}"/>
              </a:ext>
            </a:extLst>
          </p:cNvPr>
          <p:cNvSpPr txBox="1"/>
          <p:nvPr/>
        </p:nvSpPr>
        <p:spPr>
          <a:xfrm>
            <a:off x="10588455" y="339595"/>
            <a:ext cx="1253303" cy="369332"/>
          </a:xfrm>
          <a:prstGeom prst="rect">
            <a:avLst/>
          </a:prstGeom>
          <a:noFill/>
          <a:ln w="57150">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社内限り</a:t>
            </a:r>
          </a:p>
        </p:txBody>
      </p:sp>
    </p:spTree>
    <p:extLst>
      <p:ext uri="{BB962C8B-B14F-4D97-AF65-F5344CB8AC3E}">
        <p14:creationId xmlns:p14="http://schemas.microsoft.com/office/powerpoint/2010/main" val="301184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88235" y="3480313"/>
            <a:ext cx="3080385" cy="2971800"/>
            <a:chOff x="5385815" y="3573779"/>
            <a:chExt cx="3080385" cy="2971800"/>
          </a:xfrm>
        </p:grpSpPr>
        <p:sp>
          <p:nvSpPr>
            <p:cNvPr id="3" name="object 3"/>
            <p:cNvSpPr/>
            <p:nvPr/>
          </p:nvSpPr>
          <p:spPr>
            <a:xfrm>
              <a:off x="5385815" y="3573779"/>
              <a:ext cx="3080385" cy="2971800"/>
            </a:xfrm>
            <a:custGeom>
              <a:avLst/>
              <a:gdLst/>
              <a:ahLst/>
              <a:cxnLst/>
              <a:rect l="l" t="t" r="r" b="b"/>
              <a:pathLst>
                <a:path w="3080384" h="2971800">
                  <a:moveTo>
                    <a:pt x="1827168" y="2946400"/>
                  </a:moveTo>
                  <a:lnTo>
                    <a:pt x="1252835" y="2946400"/>
                  </a:lnTo>
                  <a:lnTo>
                    <a:pt x="1346827" y="2971800"/>
                  </a:lnTo>
                  <a:lnTo>
                    <a:pt x="1733176" y="2971800"/>
                  </a:lnTo>
                  <a:lnTo>
                    <a:pt x="1827168" y="2946400"/>
                  </a:lnTo>
                  <a:close/>
                </a:path>
                <a:path w="3080384" h="2971800">
                  <a:moveTo>
                    <a:pt x="1780407" y="12700"/>
                  </a:moveTo>
                  <a:lnTo>
                    <a:pt x="1299596" y="12700"/>
                  </a:lnTo>
                  <a:lnTo>
                    <a:pt x="1160813" y="50800"/>
                  </a:lnTo>
                  <a:lnTo>
                    <a:pt x="940563" y="114300"/>
                  </a:lnTo>
                  <a:lnTo>
                    <a:pt x="898375" y="139700"/>
                  </a:lnTo>
                  <a:lnTo>
                    <a:pt x="856859" y="152400"/>
                  </a:lnTo>
                  <a:lnTo>
                    <a:pt x="816039" y="177800"/>
                  </a:lnTo>
                  <a:lnTo>
                    <a:pt x="775937" y="190500"/>
                  </a:lnTo>
                  <a:lnTo>
                    <a:pt x="736576" y="215900"/>
                  </a:lnTo>
                  <a:lnTo>
                    <a:pt x="697978" y="241300"/>
                  </a:lnTo>
                  <a:lnTo>
                    <a:pt x="660166" y="266700"/>
                  </a:lnTo>
                  <a:lnTo>
                    <a:pt x="623162" y="292100"/>
                  </a:lnTo>
                  <a:lnTo>
                    <a:pt x="586988" y="317500"/>
                  </a:lnTo>
                  <a:lnTo>
                    <a:pt x="551669" y="342900"/>
                  </a:lnTo>
                  <a:lnTo>
                    <a:pt x="517225" y="381000"/>
                  </a:lnTo>
                  <a:lnTo>
                    <a:pt x="483680" y="406400"/>
                  </a:lnTo>
                  <a:lnTo>
                    <a:pt x="451056" y="431800"/>
                  </a:lnTo>
                  <a:lnTo>
                    <a:pt x="419375" y="469900"/>
                  </a:lnTo>
                  <a:lnTo>
                    <a:pt x="388661" y="495300"/>
                  </a:lnTo>
                  <a:lnTo>
                    <a:pt x="358936" y="533400"/>
                  </a:lnTo>
                  <a:lnTo>
                    <a:pt x="330221" y="571500"/>
                  </a:lnTo>
                  <a:lnTo>
                    <a:pt x="302541" y="596900"/>
                  </a:lnTo>
                  <a:lnTo>
                    <a:pt x="275917" y="635000"/>
                  </a:lnTo>
                  <a:lnTo>
                    <a:pt x="250372" y="673100"/>
                  </a:lnTo>
                  <a:lnTo>
                    <a:pt x="225928" y="711200"/>
                  </a:lnTo>
                  <a:lnTo>
                    <a:pt x="202608" y="749300"/>
                  </a:lnTo>
                  <a:lnTo>
                    <a:pt x="180435" y="787400"/>
                  </a:lnTo>
                  <a:lnTo>
                    <a:pt x="159431" y="825500"/>
                  </a:lnTo>
                  <a:lnTo>
                    <a:pt x="139619" y="863600"/>
                  </a:lnTo>
                  <a:lnTo>
                    <a:pt x="121021" y="914400"/>
                  </a:lnTo>
                  <a:lnTo>
                    <a:pt x="103659" y="952500"/>
                  </a:lnTo>
                  <a:lnTo>
                    <a:pt x="87557" y="990600"/>
                  </a:lnTo>
                  <a:lnTo>
                    <a:pt x="72737" y="1041400"/>
                  </a:lnTo>
                  <a:lnTo>
                    <a:pt x="59221" y="1079500"/>
                  </a:lnTo>
                  <a:lnTo>
                    <a:pt x="47033" y="1117600"/>
                  </a:lnTo>
                  <a:lnTo>
                    <a:pt x="36193" y="1168400"/>
                  </a:lnTo>
                  <a:lnTo>
                    <a:pt x="26726" y="1206500"/>
                  </a:lnTo>
                  <a:lnTo>
                    <a:pt x="18654" y="1257300"/>
                  </a:lnTo>
                  <a:lnTo>
                    <a:pt x="11998" y="1308100"/>
                  </a:lnTo>
                  <a:lnTo>
                    <a:pt x="6783" y="1346200"/>
                  </a:lnTo>
                  <a:lnTo>
                    <a:pt x="3029" y="1397000"/>
                  </a:lnTo>
                  <a:lnTo>
                    <a:pt x="761" y="1447800"/>
                  </a:lnTo>
                  <a:lnTo>
                    <a:pt x="0" y="1485900"/>
                  </a:lnTo>
                  <a:lnTo>
                    <a:pt x="761" y="1536700"/>
                  </a:lnTo>
                  <a:lnTo>
                    <a:pt x="3029" y="1587500"/>
                  </a:lnTo>
                  <a:lnTo>
                    <a:pt x="6783" y="1625600"/>
                  </a:lnTo>
                  <a:lnTo>
                    <a:pt x="11998" y="1676400"/>
                  </a:lnTo>
                  <a:lnTo>
                    <a:pt x="18654" y="1727200"/>
                  </a:lnTo>
                  <a:lnTo>
                    <a:pt x="26726" y="1765300"/>
                  </a:lnTo>
                  <a:lnTo>
                    <a:pt x="36193" y="1816100"/>
                  </a:lnTo>
                  <a:lnTo>
                    <a:pt x="47033" y="1854200"/>
                  </a:lnTo>
                  <a:lnTo>
                    <a:pt x="59221" y="1905000"/>
                  </a:lnTo>
                  <a:lnTo>
                    <a:pt x="72737" y="1943100"/>
                  </a:lnTo>
                  <a:lnTo>
                    <a:pt x="87557" y="1981200"/>
                  </a:lnTo>
                  <a:lnTo>
                    <a:pt x="103659" y="2032000"/>
                  </a:lnTo>
                  <a:lnTo>
                    <a:pt x="121021" y="2070100"/>
                  </a:lnTo>
                  <a:lnTo>
                    <a:pt x="139619" y="2108200"/>
                  </a:lnTo>
                  <a:lnTo>
                    <a:pt x="159431" y="2146300"/>
                  </a:lnTo>
                  <a:lnTo>
                    <a:pt x="180435" y="2184400"/>
                  </a:lnTo>
                  <a:lnTo>
                    <a:pt x="202608" y="2222500"/>
                  </a:lnTo>
                  <a:lnTo>
                    <a:pt x="225928" y="2260600"/>
                  </a:lnTo>
                  <a:lnTo>
                    <a:pt x="250372" y="2298700"/>
                  </a:lnTo>
                  <a:lnTo>
                    <a:pt x="275917" y="2336800"/>
                  </a:lnTo>
                  <a:lnTo>
                    <a:pt x="302541" y="2374900"/>
                  </a:lnTo>
                  <a:lnTo>
                    <a:pt x="330221" y="2413000"/>
                  </a:lnTo>
                  <a:lnTo>
                    <a:pt x="358936" y="2451100"/>
                  </a:lnTo>
                  <a:lnTo>
                    <a:pt x="388661" y="2476500"/>
                  </a:lnTo>
                  <a:lnTo>
                    <a:pt x="419375" y="2514600"/>
                  </a:lnTo>
                  <a:lnTo>
                    <a:pt x="451056" y="2540000"/>
                  </a:lnTo>
                  <a:lnTo>
                    <a:pt x="483680" y="2578100"/>
                  </a:lnTo>
                  <a:lnTo>
                    <a:pt x="517225" y="2603500"/>
                  </a:lnTo>
                  <a:lnTo>
                    <a:pt x="551669" y="2628900"/>
                  </a:lnTo>
                  <a:lnTo>
                    <a:pt x="586988" y="2654300"/>
                  </a:lnTo>
                  <a:lnTo>
                    <a:pt x="623162" y="2679700"/>
                  </a:lnTo>
                  <a:lnTo>
                    <a:pt x="660166" y="2705100"/>
                  </a:lnTo>
                  <a:lnTo>
                    <a:pt x="697978" y="2730500"/>
                  </a:lnTo>
                  <a:lnTo>
                    <a:pt x="736576" y="2755900"/>
                  </a:lnTo>
                  <a:lnTo>
                    <a:pt x="775937" y="2781300"/>
                  </a:lnTo>
                  <a:lnTo>
                    <a:pt x="816039" y="2806700"/>
                  </a:lnTo>
                  <a:lnTo>
                    <a:pt x="856859" y="2819400"/>
                  </a:lnTo>
                  <a:lnTo>
                    <a:pt x="898375" y="2844800"/>
                  </a:lnTo>
                  <a:lnTo>
                    <a:pt x="940563" y="2857500"/>
                  </a:lnTo>
                  <a:lnTo>
                    <a:pt x="983403" y="2882900"/>
                  </a:lnTo>
                  <a:lnTo>
                    <a:pt x="1206566" y="2946400"/>
                  </a:lnTo>
                  <a:lnTo>
                    <a:pt x="1873437" y="2946400"/>
                  </a:lnTo>
                  <a:lnTo>
                    <a:pt x="2096600" y="2882900"/>
                  </a:lnTo>
                  <a:lnTo>
                    <a:pt x="2139440" y="2857500"/>
                  </a:lnTo>
                  <a:lnTo>
                    <a:pt x="2181628" y="2844800"/>
                  </a:lnTo>
                  <a:lnTo>
                    <a:pt x="2223144" y="2819400"/>
                  </a:lnTo>
                  <a:lnTo>
                    <a:pt x="2263964" y="2806700"/>
                  </a:lnTo>
                  <a:lnTo>
                    <a:pt x="1442190" y="2806700"/>
                  </a:lnTo>
                  <a:lnTo>
                    <a:pt x="1393966" y="2794000"/>
                  </a:lnTo>
                  <a:lnTo>
                    <a:pt x="1346235" y="2794000"/>
                  </a:lnTo>
                  <a:lnTo>
                    <a:pt x="1299026" y="2781300"/>
                  </a:lnTo>
                  <a:lnTo>
                    <a:pt x="1252369" y="2781300"/>
                  </a:lnTo>
                  <a:lnTo>
                    <a:pt x="1071827" y="2730500"/>
                  </a:lnTo>
                  <a:lnTo>
                    <a:pt x="1028359" y="2717800"/>
                  </a:lnTo>
                  <a:lnTo>
                    <a:pt x="985616" y="2692400"/>
                  </a:lnTo>
                  <a:lnTo>
                    <a:pt x="943626" y="2679700"/>
                  </a:lnTo>
                  <a:lnTo>
                    <a:pt x="902420" y="2654300"/>
                  </a:lnTo>
                  <a:lnTo>
                    <a:pt x="862025" y="2628900"/>
                  </a:lnTo>
                  <a:lnTo>
                    <a:pt x="822471" y="2616200"/>
                  </a:lnTo>
                  <a:lnTo>
                    <a:pt x="783786" y="2590800"/>
                  </a:lnTo>
                  <a:lnTo>
                    <a:pt x="746000" y="2565400"/>
                  </a:lnTo>
                  <a:lnTo>
                    <a:pt x="709141" y="2540000"/>
                  </a:lnTo>
                  <a:lnTo>
                    <a:pt x="673240" y="2514600"/>
                  </a:lnTo>
                  <a:lnTo>
                    <a:pt x="638323" y="2476500"/>
                  </a:lnTo>
                  <a:lnTo>
                    <a:pt x="604421" y="2451100"/>
                  </a:lnTo>
                  <a:lnTo>
                    <a:pt x="571563" y="2425700"/>
                  </a:lnTo>
                  <a:lnTo>
                    <a:pt x="539777" y="2387600"/>
                  </a:lnTo>
                  <a:lnTo>
                    <a:pt x="509092" y="2362200"/>
                  </a:lnTo>
                  <a:lnTo>
                    <a:pt x="479538" y="2324100"/>
                  </a:lnTo>
                  <a:lnTo>
                    <a:pt x="451143" y="2286000"/>
                  </a:lnTo>
                  <a:lnTo>
                    <a:pt x="423937" y="2247900"/>
                  </a:lnTo>
                  <a:lnTo>
                    <a:pt x="397947" y="2222500"/>
                  </a:lnTo>
                  <a:lnTo>
                    <a:pt x="373204" y="2184400"/>
                  </a:lnTo>
                  <a:lnTo>
                    <a:pt x="349736" y="2146300"/>
                  </a:lnTo>
                  <a:lnTo>
                    <a:pt x="327572" y="2108200"/>
                  </a:lnTo>
                  <a:lnTo>
                    <a:pt x="306741" y="2057400"/>
                  </a:lnTo>
                  <a:lnTo>
                    <a:pt x="287273" y="2019300"/>
                  </a:lnTo>
                  <a:lnTo>
                    <a:pt x="269195" y="1981200"/>
                  </a:lnTo>
                  <a:lnTo>
                    <a:pt x="252537" y="1943100"/>
                  </a:lnTo>
                  <a:lnTo>
                    <a:pt x="237329" y="1892300"/>
                  </a:lnTo>
                  <a:lnTo>
                    <a:pt x="223598" y="1854200"/>
                  </a:lnTo>
                  <a:lnTo>
                    <a:pt x="211374" y="1816100"/>
                  </a:lnTo>
                  <a:lnTo>
                    <a:pt x="200686" y="1765300"/>
                  </a:lnTo>
                  <a:lnTo>
                    <a:pt x="191563" y="1727200"/>
                  </a:lnTo>
                  <a:lnTo>
                    <a:pt x="184034" y="1676400"/>
                  </a:lnTo>
                  <a:lnTo>
                    <a:pt x="178127" y="1625600"/>
                  </a:lnTo>
                  <a:lnTo>
                    <a:pt x="173872" y="1587500"/>
                  </a:lnTo>
                  <a:lnTo>
                    <a:pt x="171298" y="1536700"/>
                  </a:lnTo>
                  <a:lnTo>
                    <a:pt x="170434" y="1485900"/>
                  </a:lnTo>
                  <a:lnTo>
                    <a:pt x="171298" y="1447800"/>
                  </a:lnTo>
                  <a:lnTo>
                    <a:pt x="173872" y="1397000"/>
                  </a:lnTo>
                  <a:lnTo>
                    <a:pt x="178127" y="1346200"/>
                  </a:lnTo>
                  <a:lnTo>
                    <a:pt x="184034" y="1308100"/>
                  </a:lnTo>
                  <a:lnTo>
                    <a:pt x="191563" y="1257300"/>
                  </a:lnTo>
                  <a:lnTo>
                    <a:pt x="200686" y="1206500"/>
                  </a:lnTo>
                  <a:lnTo>
                    <a:pt x="211374" y="1168400"/>
                  </a:lnTo>
                  <a:lnTo>
                    <a:pt x="223598" y="1130300"/>
                  </a:lnTo>
                  <a:lnTo>
                    <a:pt x="237329" y="1079500"/>
                  </a:lnTo>
                  <a:lnTo>
                    <a:pt x="252537" y="1041400"/>
                  </a:lnTo>
                  <a:lnTo>
                    <a:pt x="269195" y="990600"/>
                  </a:lnTo>
                  <a:lnTo>
                    <a:pt x="287273" y="952500"/>
                  </a:lnTo>
                  <a:lnTo>
                    <a:pt x="306741" y="914400"/>
                  </a:lnTo>
                  <a:lnTo>
                    <a:pt x="327572" y="876300"/>
                  </a:lnTo>
                  <a:lnTo>
                    <a:pt x="349736" y="838200"/>
                  </a:lnTo>
                  <a:lnTo>
                    <a:pt x="373204" y="800100"/>
                  </a:lnTo>
                  <a:lnTo>
                    <a:pt x="397947" y="762000"/>
                  </a:lnTo>
                  <a:lnTo>
                    <a:pt x="423937" y="723900"/>
                  </a:lnTo>
                  <a:lnTo>
                    <a:pt x="451143" y="685800"/>
                  </a:lnTo>
                  <a:lnTo>
                    <a:pt x="479538" y="660400"/>
                  </a:lnTo>
                  <a:lnTo>
                    <a:pt x="509092" y="622300"/>
                  </a:lnTo>
                  <a:lnTo>
                    <a:pt x="539777" y="584200"/>
                  </a:lnTo>
                  <a:lnTo>
                    <a:pt x="571563" y="558800"/>
                  </a:lnTo>
                  <a:lnTo>
                    <a:pt x="604421" y="520700"/>
                  </a:lnTo>
                  <a:lnTo>
                    <a:pt x="638323" y="495300"/>
                  </a:lnTo>
                  <a:lnTo>
                    <a:pt x="673240" y="469900"/>
                  </a:lnTo>
                  <a:lnTo>
                    <a:pt x="709141" y="444500"/>
                  </a:lnTo>
                  <a:lnTo>
                    <a:pt x="746000" y="419100"/>
                  </a:lnTo>
                  <a:lnTo>
                    <a:pt x="783786" y="393700"/>
                  </a:lnTo>
                  <a:lnTo>
                    <a:pt x="822471" y="368300"/>
                  </a:lnTo>
                  <a:lnTo>
                    <a:pt x="862025" y="342900"/>
                  </a:lnTo>
                  <a:lnTo>
                    <a:pt x="902420" y="317500"/>
                  </a:lnTo>
                  <a:lnTo>
                    <a:pt x="943626" y="304800"/>
                  </a:lnTo>
                  <a:lnTo>
                    <a:pt x="985616" y="279400"/>
                  </a:lnTo>
                  <a:lnTo>
                    <a:pt x="1115991" y="241300"/>
                  </a:lnTo>
                  <a:lnTo>
                    <a:pt x="1160822" y="215900"/>
                  </a:lnTo>
                  <a:lnTo>
                    <a:pt x="1206291" y="215900"/>
                  </a:lnTo>
                  <a:lnTo>
                    <a:pt x="1346235" y="177800"/>
                  </a:lnTo>
                  <a:lnTo>
                    <a:pt x="1490878" y="177800"/>
                  </a:lnTo>
                  <a:lnTo>
                    <a:pt x="1540002" y="165100"/>
                  </a:lnTo>
                  <a:lnTo>
                    <a:pt x="2243554" y="165100"/>
                  </a:lnTo>
                  <a:lnTo>
                    <a:pt x="2223144" y="152400"/>
                  </a:lnTo>
                  <a:lnTo>
                    <a:pt x="2181628" y="139700"/>
                  </a:lnTo>
                  <a:lnTo>
                    <a:pt x="2139440" y="114300"/>
                  </a:lnTo>
                  <a:lnTo>
                    <a:pt x="1919190" y="50800"/>
                  </a:lnTo>
                  <a:lnTo>
                    <a:pt x="1780407" y="12700"/>
                  </a:lnTo>
                  <a:close/>
                </a:path>
                <a:path w="3080384" h="2971800">
                  <a:moveTo>
                    <a:pt x="2243554" y="165100"/>
                  </a:moveTo>
                  <a:lnTo>
                    <a:pt x="1540002" y="165100"/>
                  </a:lnTo>
                  <a:lnTo>
                    <a:pt x="1589125" y="177800"/>
                  </a:lnTo>
                  <a:lnTo>
                    <a:pt x="1733768" y="177800"/>
                  </a:lnTo>
                  <a:lnTo>
                    <a:pt x="1873712" y="215900"/>
                  </a:lnTo>
                  <a:lnTo>
                    <a:pt x="1919181" y="215900"/>
                  </a:lnTo>
                  <a:lnTo>
                    <a:pt x="1964012" y="241300"/>
                  </a:lnTo>
                  <a:lnTo>
                    <a:pt x="2094387" y="279400"/>
                  </a:lnTo>
                  <a:lnTo>
                    <a:pt x="2136377" y="304800"/>
                  </a:lnTo>
                  <a:lnTo>
                    <a:pt x="2177583" y="317500"/>
                  </a:lnTo>
                  <a:lnTo>
                    <a:pt x="2217978" y="342900"/>
                  </a:lnTo>
                  <a:lnTo>
                    <a:pt x="2257532" y="368300"/>
                  </a:lnTo>
                  <a:lnTo>
                    <a:pt x="2296217" y="393700"/>
                  </a:lnTo>
                  <a:lnTo>
                    <a:pt x="2334003" y="419100"/>
                  </a:lnTo>
                  <a:lnTo>
                    <a:pt x="2370862" y="444500"/>
                  </a:lnTo>
                  <a:lnTo>
                    <a:pt x="2406763" y="469900"/>
                  </a:lnTo>
                  <a:lnTo>
                    <a:pt x="2441680" y="495300"/>
                  </a:lnTo>
                  <a:lnTo>
                    <a:pt x="2475582" y="520700"/>
                  </a:lnTo>
                  <a:lnTo>
                    <a:pt x="2508440" y="558800"/>
                  </a:lnTo>
                  <a:lnTo>
                    <a:pt x="2540226" y="584200"/>
                  </a:lnTo>
                  <a:lnTo>
                    <a:pt x="2570911" y="622300"/>
                  </a:lnTo>
                  <a:lnTo>
                    <a:pt x="2600465" y="660400"/>
                  </a:lnTo>
                  <a:lnTo>
                    <a:pt x="2628860" y="685800"/>
                  </a:lnTo>
                  <a:lnTo>
                    <a:pt x="2656066" y="723900"/>
                  </a:lnTo>
                  <a:lnTo>
                    <a:pt x="2682056" y="762000"/>
                  </a:lnTo>
                  <a:lnTo>
                    <a:pt x="2706799" y="800100"/>
                  </a:lnTo>
                  <a:lnTo>
                    <a:pt x="2730267" y="838200"/>
                  </a:lnTo>
                  <a:lnTo>
                    <a:pt x="2752431" y="876300"/>
                  </a:lnTo>
                  <a:lnTo>
                    <a:pt x="2773262" y="914400"/>
                  </a:lnTo>
                  <a:lnTo>
                    <a:pt x="2792730" y="952500"/>
                  </a:lnTo>
                  <a:lnTo>
                    <a:pt x="2810808" y="990600"/>
                  </a:lnTo>
                  <a:lnTo>
                    <a:pt x="2827466" y="1041400"/>
                  </a:lnTo>
                  <a:lnTo>
                    <a:pt x="2842674" y="1079500"/>
                  </a:lnTo>
                  <a:lnTo>
                    <a:pt x="2856405" y="1130300"/>
                  </a:lnTo>
                  <a:lnTo>
                    <a:pt x="2868629" y="1168400"/>
                  </a:lnTo>
                  <a:lnTo>
                    <a:pt x="2879317" y="1206500"/>
                  </a:lnTo>
                  <a:lnTo>
                    <a:pt x="2888440" y="1257300"/>
                  </a:lnTo>
                  <a:lnTo>
                    <a:pt x="2895969" y="1308100"/>
                  </a:lnTo>
                  <a:lnTo>
                    <a:pt x="2901876" y="1346200"/>
                  </a:lnTo>
                  <a:lnTo>
                    <a:pt x="2906131" y="1397000"/>
                  </a:lnTo>
                  <a:lnTo>
                    <a:pt x="2908705" y="1447800"/>
                  </a:lnTo>
                  <a:lnTo>
                    <a:pt x="2909569" y="1485900"/>
                  </a:lnTo>
                  <a:lnTo>
                    <a:pt x="2908705" y="1536700"/>
                  </a:lnTo>
                  <a:lnTo>
                    <a:pt x="2906131" y="1587500"/>
                  </a:lnTo>
                  <a:lnTo>
                    <a:pt x="2901876" y="1625600"/>
                  </a:lnTo>
                  <a:lnTo>
                    <a:pt x="2895969" y="1676400"/>
                  </a:lnTo>
                  <a:lnTo>
                    <a:pt x="2888440" y="1727200"/>
                  </a:lnTo>
                  <a:lnTo>
                    <a:pt x="2879317" y="1765300"/>
                  </a:lnTo>
                  <a:lnTo>
                    <a:pt x="2868629" y="1816100"/>
                  </a:lnTo>
                  <a:lnTo>
                    <a:pt x="2856405" y="1854200"/>
                  </a:lnTo>
                  <a:lnTo>
                    <a:pt x="2842674" y="1892300"/>
                  </a:lnTo>
                  <a:lnTo>
                    <a:pt x="2827466" y="1943100"/>
                  </a:lnTo>
                  <a:lnTo>
                    <a:pt x="2810808" y="1981200"/>
                  </a:lnTo>
                  <a:lnTo>
                    <a:pt x="2792730" y="2019300"/>
                  </a:lnTo>
                  <a:lnTo>
                    <a:pt x="2773262" y="2057400"/>
                  </a:lnTo>
                  <a:lnTo>
                    <a:pt x="2752431" y="2108200"/>
                  </a:lnTo>
                  <a:lnTo>
                    <a:pt x="2730267" y="2146300"/>
                  </a:lnTo>
                  <a:lnTo>
                    <a:pt x="2706799" y="2184400"/>
                  </a:lnTo>
                  <a:lnTo>
                    <a:pt x="2682056" y="2222500"/>
                  </a:lnTo>
                  <a:lnTo>
                    <a:pt x="2656066" y="2247900"/>
                  </a:lnTo>
                  <a:lnTo>
                    <a:pt x="2628860" y="2286000"/>
                  </a:lnTo>
                  <a:lnTo>
                    <a:pt x="2600465" y="2324100"/>
                  </a:lnTo>
                  <a:lnTo>
                    <a:pt x="2570911" y="2362200"/>
                  </a:lnTo>
                  <a:lnTo>
                    <a:pt x="2540226" y="2387600"/>
                  </a:lnTo>
                  <a:lnTo>
                    <a:pt x="2508440" y="2425700"/>
                  </a:lnTo>
                  <a:lnTo>
                    <a:pt x="2475582" y="2451100"/>
                  </a:lnTo>
                  <a:lnTo>
                    <a:pt x="2441680" y="2476500"/>
                  </a:lnTo>
                  <a:lnTo>
                    <a:pt x="2406763" y="2514600"/>
                  </a:lnTo>
                  <a:lnTo>
                    <a:pt x="2370862" y="2540000"/>
                  </a:lnTo>
                  <a:lnTo>
                    <a:pt x="2334003" y="2565400"/>
                  </a:lnTo>
                  <a:lnTo>
                    <a:pt x="2296217" y="2590800"/>
                  </a:lnTo>
                  <a:lnTo>
                    <a:pt x="2257532" y="2616200"/>
                  </a:lnTo>
                  <a:lnTo>
                    <a:pt x="2217978" y="2628900"/>
                  </a:lnTo>
                  <a:lnTo>
                    <a:pt x="2177583" y="2654300"/>
                  </a:lnTo>
                  <a:lnTo>
                    <a:pt x="2136377" y="2679700"/>
                  </a:lnTo>
                  <a:lnTo>
                    <a:pt x="2094387" y="2692400"/>
                  </a:lnTo>
                  <a:lnTo>
                    <a:pt x="2051644" y="2717800"/>
                  </a:lnTo>
                  <a:lnTo>
                    <a:pt x="2008176" y="2730500"/>
                  </a:lnTo>
                  <a:lnTo>
                    <a:pt x="1827634" y="2781300"/>
                  </a:lnTo>
                  <a:lnTo>
                    <a:pt x="1780977" y="2781300"/>
                  </a:lnTo>
                  <a:lnTo>
                    <a:pt x="1733768" y="2794000"/>
                  </a:lnTo>
                  <a:lnTo>
                    <a:pt x="1686037" y="2794000"/>
                  </a:lnTo>
                  <a:lnTo>
                    <a:pt x="1637813" y="2806700"/>
                  </a:lnTo>
                  <a:lnTo>
                    <a:pt x="2263964" y="2806700"/>
                  </a:lnTo>
                  <a:lnTo>
                    <a:pt x="2304066" y="2781300"/>
                  </a:lnTo>
                  <a:lnTo>
                    <a:pt x="2343427" y="2755900"/>
                  </a:lnTo>
                  <a:lnTo>
                    <a:pt x="2382025" y="2730500"/>
                  </a:lnTo>
                  <a:lnTo>
                    <a:pt x="2419837" y="2705100"/>
                  </a:lnTo>
                  <a:lnTo>
                    <a:pt x="2456841" y="2679700"/>
                  </a:lnTo>
                  <a:lnTo>
                    <a:pt x="2493015" y="2654300"/>
                  </a:lnTo>
                  <a:lnTo>
                    <a:pt x="2528334" y="2628900"/>
                  </a:lnTo>
                  <a:lnTo>
                    <a:pt x="2562778" y="2603500"/>
                  </a:lnTo>
                  <a:lnTo>
                    <a:pt x="2596323" y="2578100"/>
                  </a:lnTo>
                  <a:lnTo>
                    <a:pt x="2628947" y="2540000"/>
                  </a:lnTo>
                  <a:lnTo>
                    <a:pt x="2660628" y="2514600"/>
                  </a:lnTo>
                  <a:lnTo>
                    <a:pt x="2691342" y="2476500"/>
                  </a:lnTo>
                  <a:lnTo>
                    <a:pt x="2721067" y="2451100"/>
                  </a:lnTo>
                  <a:lnTo>
                    <a:pt x="2749782" y="2413000"/>
                  </a:lnTo>
                  <a:lnTo>
                    <a:pt x="2777462" y="2374900"/>
                  </a:lnTo>
                  <a:lnTo>
                    <a:pt x="2804086" y="2336800"/>
                  </a:lnTo>
                  <a:lnTo>
                    <a:pt x="2829631" y="2298700"/>
                  </a:lnTo>
                  <a:lnTo>
                    <a:pt x="2854075" y="2260600"/>
                  </a:lnTo>
                  <a:lnTo>
                    <a:pt x="2877395" y="2222500"/>
                  </a:lnTo>
                  <a:lnTo>
                    <a:pt x="2899568" y="2184400"/>
                  </a:lnTo>
                  <a:lnTo>
                    <a:pt x="2920572" y="2146300"/>
                  </a:lnTo>
                  <a:lnTo>
                    <a:pt x="2940384" y="2108200"/>
                  </a:lnTo>
                  <a:lnTo>
                    <a:pt x="2958982" y="2070100"/>
                  </a:lnTo>
                  <a:lnTo>
                    <a:pt x="2976344" y="2032000"/>
                  </a:lnTo>
                  <a:lnTo>
                    <a:pt x="2992446" y="1981200"/>
                  </a:lnTo>
                  <a:lnTo>
                    <a:pt x="3007266" y="1943100"/>
                  </a:lnTo>
                  <a:lnTo>
                    <a:pt x="3020782" y="1905000"/>
                  </a:lnTo>
                  <a:lnTo>
                    <a:pt x="3032970" y="1854200"/>
                  </a:lnTo>
                  <a:lnTo>
                    <a:pt x="3043810" y="1816100"/>
                  </a:lnTo>
                  <a:lnTo>
                    <a:pt x="3053277" y="1765300"/>
                  </a:lnTo>
                  <a:lnTo>
                    <a:pt x="3061349" y="1727200"/>
                  </a:lnTo>
                  <a:lnTo>
                    <a:pt x="3068005" y="1676400"/>
                  </a:lnTo>
                  <a:lnTo>
                    <a:pt x="3073220" y="1625600"/>
                  </a:lnTo>
                  <a:lnTo>
                    <a:pt x="3076974" y="1587500"/>
                  </a:lnTo>
                  <a:lnTo>
                    <a:pt x="3079242" y="1536700"/>
                  </a:lnTo>
                  <a:lnTo>
                    <a:pt x="3080004" y="1485900"/>
                  </a:lnTo>
                  <a:lnTo>
                    <a:pt x="3079242" y="1447800"/>
                  </a:lnTo>
                  <a:lnTo>
                    <a:pt x="3076974" y="1397000"/>
                  </a:lnTo>
                  <a:lnTo>
                    <a:pt x="3073220" y="1346200"/>
                  </a:lnTo>
                  <a:lnTo>
                    <a:pt x="3068005" y="1308100"/>
                  </a:lnTo>
                  <a:lnTo>
                    <a:pt x="3061349" y="1257300"/>
                  </a:lnTo>
                  <a:lnTo>
                    <a:pt x="3053277" y="1206500"/>
                  </a:lnTo>
                  <a:lnTo>
                    <a:pt x="3043810" y="1168400"/>
                  </a:lnTo>
                  <a:lnTo>
                    <a:pt x="3032970" y="1117600"/>
                  </a:lnTo>
                  <a:lnTo>
                    <a:pt x="3020782" y="1079500"/>
                  </a:lnTo>
                  <a:lnTo>
                    <a:pt x="3007266" y="1041400"/>
                  </a:lnTo>
                  <a:lnTo>
                    <a:pt x="2992446" y="990600"/>
                  </a:lnTo>
                  <a:lnTo>
                    <a:pt x="2976344" y="952500"/>
                  </a:lnTo>
                  <a:lnTo>
                    <a:pt x="2958982" y="914400"/>
                  </a:lnTo>
                  <a:lnTo>
                    <a:pt x="2940384" y="863600"/>
                  </a:lnTo>
                  <a:lnTo>
                    <a:pt x="2920572" y="825500"/>
                  </a:lnTo>
                  <a:lnTo>
                    <a:pt x="2899568" y="787400"/>
                  </a:lnTo>
                  <a:lnTo>
                    <a:pt x="2877395" y="749300"/>
                  </a:lnTo>
                  <a:lnTo>
                    <a:pt x="2854075" y="711200"/>
                  </a:lnTo>
                  <a:lnTo>
                    <a:pt x="2829631" y="673100"/>
                  </a:lnTo>
                  <a:lnTo>
                    <a:pt x="2804086" y="635000"/>
                  </a:lnTo>
                  <a:lnTo>
                    <a:pt x="2777462" y="596900"/>
                  </a:lnTo>
                  <a:lnTo>
                    <a:pt x="2749782" y="571500"/>
                  </a:lnTo>
                  <a:lnTo>
                    <a:pt x="2721067" y="533400"/>
                  </a:lnTo>
                  <a:lnTo>
                    <a:pt x="2691342" y="495300"/>
                  </a:lnTo>
                  <a:lnTo>
                    <a:pt x="2660628" y="469900"/>
                  </a:lnTo>
                  <a:lnTo>
                    <a:pt x="2628947" y="431800"/>
                  </a:lnTo>
                  <a:lnTo>
                    <a:pt x="2596323" y="406400"/>
                  </a:lnTo>
                  <a:lnTo>
                    <a:pt x="2562778" y="381000"/>
                  </a:lnTo>
                  <a:lnTo>
                    <a:pt x="2528334" y="342900"/>
                  </a:lnTo>
                  <a:lnTo>
                    <a:pt x="2493015" y="317500"/>
                  </a:lnTo>
                  <a:lnTo>
                    <a:pt x="2456841" y="292100"/>
                  </a:lnTo>
                  <a:lnTo>
                    <a:pt x="2419837" y="266700"/>
                  </a:lnTo>
                  <a:lnTo>
                    <a:pt x="2382025" y="241300"/>
                  </a:lnTo>
                  <a:lnTo>
                    <a:pt x="2343427" y="215900"/>
                  </a:lnTo>
                  <a:lnTo>
                    <a:pt x="2304066" y="190500"/>
                  </a:lnTo>
                  <a:lnTo>
                    <a:pt x="2263964" y="177800"/>
                  </a:lnTo>
                  <a:lnTo>
                    <a:pt x="2243554" y="165100"/>
                  </a:lnTo>
                  <a:close/>
                </a:path>
                <a:path w="3080384" h="2971800">
                  <a:moveTo>
                    <a:pt x="1637394" y="0"/>
                  </a:moveTo>
                  <a:lnTo>
                    <a:pt x="1442609" y="0"/>
                  </a:lnTo>
                  <a:lnTo>
                    <a:pt x="1394506" y="12700"/>
                  </a:lnTo>
                  <a:lnTo>
                    <a:pt x="1685497" y="12700"/>
                  </a:lnTo>
                  <a:lnTo>
                    <a:pt x="1637394" y="0"/>
                  </a:lnTo>
                  <a:close/>
                </a:path>
              </a:pathLst>
            </a:custGeom>
            <a:solidFill>
              <a:srgbClr val="001F5F"/>
            </a:solidFill>
          </p:spPr>
          <p:txBody>
            <a:bodyPr wrap="square" lIns="0" tIns="0" rIns="0" bIns="0" rtlCol="0"/>
            <a:lstStyle/>
            <a:p>
              <a:endParaRPr/>
            </a:p>
          </p:txBody>
        </p:sp>
        <p:pic>
          <p:nvPicPr>
            <p:cNvPr id="4" name="object 4"/>
            <p:cNvPicPr/>
            <p:nvPr/>
          </p:nvPicPr>
          <p:blipFill>
            <a:blip r:embed="rId2" cstate="print"/>
            <a:stretch>
              <a:fillRect/>
            </a:stretch>
          </p:blipFill>
          <p:spPr>
            <a:xfrm>
              <a:off x="6170675" y="4796027"/>
              <a:ext cx="1447037" cy="784098"/>
            </a:xfrm>
            <a:prstGeom prst="rect">
              <a:avLst/>
            </a:prstGeom>
          </p:spPr>
        </p:pic>
      </p:grpSp>
      <p:sp>
        <p:nvSpPr>
          <p:cNvPr id="5" name="object 5"/>
          <p:cNvSpPr txBox="1"/>
          <p:nvPr/>
        </p:nvSpPr>
        <p:spPr>
          <a:xfrm>
            <a:off x="9082645" y="4751711"/>
            <a:ext cx="1007744" cy="452120"/>
          </a:xfrm>
          <a:prstGeom prst="rect">
            <a:avLst/>
          </a:prstGeom>
        </p:spPr>
        <p:txBody>
          <a:bodyPr vert="horz" wrap="square" lIns="0" tIns="12065" rIns="0" bIns="0" rtlCol="0">
            <a:spAutoFit/>
          </a:bodyPr>
          <a:lstStyle/>
          <a:p>
            <a:pPr marL="12700">
              <a:spcBef>
                <a:spcPts val="95"/>
              </a:spcBef>
            </a:pPr>
            <a:r>
              <a:rPr sz="2800" spc="-20" dirty="0">
                <a:latin typeface="メイリオ"/>
                <a:cs typeface="メイリオ"/>
              </a:rPr>
              <a:t>CBDC</a:t>
            </a:r>
            <a:endParaRPr sz="2800">
              <a:latin typeface="メイリオ"/>
              <a:cs typeface="メイリオ"/>
            </a:endParaRPr>
          </a:p>
        </p:txBody>
      </p:sp>
      <p:grpSp>
        <p:nvGrpSpPr>
          <p:cNvPr id="6" name="object 6"/>
          <p:cNvGrpSpPr/>
          <p:nvPr/>
        </p:nvGrpSpPr>
        <p:grpSpPr>
          <a:xfrm>
            <a:off x="8935578" y="3056642"/>
            <a:ext cx="1294130" cy="1221105"/>
            <a:chOff x="6233159" y="3150107"/>
            <a:chExt cx="1294130" cy="1221105"/>
          </a:xfrm>
        </p:grpSpPr>
        <p:sp>
          <p:nvSpPr>
            <p:cNvPr id="7" name="object 7"/>
            <p:cNvSpPr/>
            <p:nvPr/>
          </p:nvSpPr>
          <p:spPr>
            <a:xfrm>
              <a:off x="6252209" y="3169157"/>
              <a:ext cx="1256030" cy="1183005"/>
            </a:xfrm>
            <a:custGeom>
              <a:avLst/>
              <a:gdLst/>
              <a:ahLst/>
              <a:cxnLst/>
              <a:rect l="l" t="t" r="r" b="b"/>
              <a:pathLst>
                <a:path w="1256029" h="1183004">
                  <a:moveTo>
                    <a:pt x="627888" y="0"/>
                  </a:moveTo>
                  <a:lnTo>
                    <a:pt x="578827" y="1779"/>
                  </a:lnTo>
                  <a:lnTo>
                    <a:pt x="530797" y="7029"/>
                  </a:lnTo>
                  <a:lnTo>
                    <a:pt x="483938" y="15619"/>
                  </a:lnTo>
                  <a:lnTo>
                    <a:pt x="438390" y="27417"/>
                  </a:lnTo>
                  <a:lnTo>
                    <a:pt x="394293" y="42292"/>
                  </a:lnTo>
                  <a:lnTo>
                    <a:pt x="351786" y="60111"/>
                  </a:lnTo>
                  <a:lnTo>
                    <a:pt x="311008" y="80743"/>
                  </a:lnTo>
                  <a:lnTo>
                    <a:pt x="272101" y="104057"/>
                  </a:lnTo>
                  <a:lnTo>
                    <a:pt x="235202" y="129922"/>
                  </a:lnTo>
                  <a:lnTo>
                    <a:pt x="200452" y="158204"/>
                  </a:lnTo>
                  <a:lnTo>
                    <a:pt x="167992" y="188774"/>
                  </a:lnTo>
                  <a:lnTo>
                    <a:pt x="137959" y="221499"/>
                  </a:lnTo>
                  <a:lnTo>
                    <a:pt x="110495" y="256248"/>
                  </a:lnTo>
                  <a:lnTo>
                    <a:pt x="85739" y="292890"/>
                  </a:lnTo>
                  <a:lnTo>
                    <a:pt x="63830" y="331292"/>
                  </a:lnTo>
                  <a:lnTo>
                    <a:pt x="44908" y="371323"/>
                  </a:lnTo>
                  <a:lnTo>
                    <a:pt x="29114" y="412852"/>
                  </a:lnTo>
                  <a:lnTo>
                    <a:pt x="16586" y="455747"/>
                  </a:lnTo>
                  <a:lnTo>
                    <a:pt x="7464" y="499876"/>
                  </a:lnTo>
                  <a:lnTo>
                    <a:pt x="1889" y="545108"/>
                  </a:lnTo>
                  <a:lnTo>
                    <a:pt x="0" y="591311"/>
                  </a:lnTo>
                  <a:lnTo>
                    <a:pt x="1889" y="637515"/>
                  </a:lnTo>
                  <a:lnTo>
                    <a:pt x="7464" y="682747"/>
                  </a:lnTo>
                  <a:lnTo>
                    <a:pt x="16586" y="726876"/>
                  </a:lnTo>
                  <a:lnTo>
                    <a:pt x="29114" y="769771"/>
                  </a:lnTo>
                  <a:lnTo>
                    <a:pt x="44908" y="811300"/>
                  </a:lnTo>
                  <a:lnTo>
                    <a:pt x="63830" y="851331"/>
                  </a:lnTo>
                  <a:lnTo>
                    <a:pt x="85739" y="889733"/>
                  </a:lnTo>
                  <a:lnTo>
                    <a:pt x="110495" y="926375"/>
                  </a:lnTo>
                  <a:lnTo>
                    <a:pt x="137959" y="961124"/>
                  </a:lnTo>
                  <a:lnTo>
                    <a:pt x="167992" y="993849"/>
                  </a:lnTo>
                  <a:lnTo>
                    <a:pt x="200452" y="1024419"/>
                  </a:lnTo>
                  <a:lnTo>
                    <a:pt x="235202" y="1052701"/>
                  </a:lnTo>
                  <a:lnTo>
                    <a:pt x="272101" y="1078566"/>
                  </a:lnTo>
                  <a:lnTo>
                    <a:pt x="311008" y="1101880"/>
                  </a:lnTo>
                  <a:lnTo>
                    <a:pt x="351786" y="1122512"/>
                  </a:lnTo>
                  <a:lnTo>
                    <a:pt x="394293" y="1140331"/>
                  </a:lnTo>
                  <a:lnTo>
                    <a:pt x="438390" y="1155206"/>
                  </a:lnTo>
                  <a:lnTo>
                    <a:pt x="483938" y="1167004"/>
                  </a:lnTo>
                  <a:lnTo>
                    <a:pt x="530797" y="1175594"/>
                  </a:lnTo>
                  <a:lnTo>
                    <a:pt x="578827" y="1180844"/>
                  </a:lnTo>
                  <a:lnTo>
                    <a:pt x="627888" y="1182623"/>
                  </a:lnTo>
                  <a:lnTo>
                    <a:pt x="676948" y="1180844"/>
                  </a:lnTo>
                  <a:lnTo>
                    <a:pt x="724978" y="1175594"/>
                  </a:lnTo>
                  <a:lnTo>
                    <a:pt x="771837" y="1167004"/>
                  </a:lnTo>
                  <a:lnTo>
                    <a:pt x="817385" y="1155206"/>
                  </a:lnTo>
                  <a:lnTo>
                    <a:pt x="861482" y="1140331"/>
                  </a:lnTo>
                  <a:lnTo>
                    <a:pt x="903989" y="1122512"/>
                  </a:lnTo>
                  <a:lnTo>
                    <a:pt x="944767" y="1101880"/>
                  </a:lnTo>
                  <a:lnTo>
                    <a:pt x="983674" y="1078566"/>
                  </a:lnTo>
                  <a:lnTo>
                    <a:pt x="1020573" y="1052701"/>
                  </a:lnTo>
                  <a:lnTo>
                    <a:pt x="1055323" y="1024419"/>
                  </a:lnTo>
                  <a:lnTo>
                    <a:pt x="1087783" y="993849"/>
                  </a:lnTo>
                  <a:lnTo>
                    <a:pt x="1117816" y="961124"/>
                  </a:lnTo>
                  <a:lnTo>
                    <a:pt x="1145280" y="926375"/>
                  </a:lnTo>
                  <a:lnTo>
                    <a:pt x="1170036" y="889733"/>
                  </a:lnTo>
                  <a:lnTo>
                    <a:pt x="1191945" y="851331"/>
                  </a:lnTo>
                  <a:lnTo>
                    <a:pt x="1210867" y="811300"/>
                  </a:lnTo>
                  <a:lnTo>
                    <a:pt x="1226661" y="769771"/>
                  </a:lnTo>
                  <a:lnTo>
                    <a:pt x="1239189" y="726876"/>
                  </a:lnTo>
                  <a:lnTo>
                    <a:pt x="1248311" y="682747"/>
                  </a:lnTo>
                  <a:lnTo>
                    <a:pt x="1253886" y="637515"/>
                  </a:lnTo>
                  <a:lnTo>
                    <a:pt x="1255775" y="591311"/>
                  </a:lnTo>
                  <a:lnTo>
                    <a:pt x="1253886" y="545108"/>
                  </a:lnTo>
                  <a:lnTo>
                    <a:pt x="1248311" y="499876"/>
                  </a:lnTo>
                  <a:lnTo>
                    <a:pt x="1239189" y="455747"/>
                  </a:lnTo>
                  <a:lnTo>
                    <a:pt x="1226661" y="412852"/>
                  </a:lnTo>
                  <a:lnTo>
                    <a:pt x="1210867" y="371323"/>
                  </a:lnTo>
                  <a:lnTo>
                    <a:pt x="1191945" y="331292"/>
                  </a:lnTo>
                  <a:lnTo>
                    <a:pt x="1170036" y="292890"/>
                  </a:lnTo>
                  <a:lnTo>
                    <a:pt x="1145280" y="256248"/>
                  </a:lnTo>
                  <a:lnTo>
                    <a:pt x="1117816" y="221499"/>
                  </a:lnTo>
                  <a:lnTo>
                    <a:pt x="1087783" y="188774"/>
                  </a:lnTo>
                  <a:lnTo>
                    <a:pt x="1055323" y="158204"/>
                  </a:lnTo>
                  <a:lnTo>
                    <a:pt x="1020573" y="129922"/>
                  </a:lnTo>
                  <a:lnTo>
                    <a:pt x="983674" y="104057"/>
                  </a:lnTo>
                  <a:lnTo>
                    <a:pt x="944767" y="80743"/>
                  </a:lnTo>
                  <a:lnTo>
                    <a:pt x="903989" y="60111"/>
                  </a:lnTo>
                  <a:lnTo>
                    <a:pt x="861482" y="42292"/>
                  </a:lnTo>
                  <a:lnTo>
                    <a:pt x="817385" y="27417"/>
                  </a:lnTo>
                  <a:lnTo>
                    <a:pt x="771837" y="15619"/>
                  </a:lnTo>
                  <a:lnTo>
                    <a:pt x="724978" y="7029"/>
                  </a:lnTo>
                  <a:lnTo>
                    <a:pt x="676948" y="1779"/>
                  </a:lnTo>
                  <a:lnTo>
                    <a:pt x="627888" y="0"/>
                  </a:lnTo>
                  <a:close/>
                </a:path>
              </a:pathLst>
            </a:custGeom>
            <a:solidFill>
              <a:srgbClr val="006FC0"/>
            </a:solidFill>
          </p:spPr>
          <p:txBody>
            <a:bodyPr wrap="square" lIns="0" tIns="0" rIns="0" bIns="0" rtlCol="0"/>
            <a:lstStyle/>
            <a:p>
              <a:endParaRPr/>
            </a:p>
          </p:txBody>
        </p:sp>
        <p:sp>
          <p:nvSpPr>
            <p:cNvPr id="8" name="object 8"/>
            <p:cNvSpPr/>
            <p:nvPr/>
          </p:nvSpPr>
          <p:spPr>
            <a:xfrm>
              <a:off x="6252209" y="3169157"/>
              <a:ext cx="1256030" cy="1183005"/>
            </a:xfrm>
            <a:custGeom>
              <a:avLst/>
              <a:gdLst/>
              <a:ahLst/>
              <a:cxnLst/>
              <a:rect l="l" t="t" r="r" b="b"/>
              <a:pathLst>
                <a:path w="1256029" h="1183004">
                  <a:moveTo>
                    <a:pt x="0" y="591311"/>
                  </a:moveTo>
                  <a:lnTo>
                    <a:pt x="1889" y="545108"/>
                  </a:lnTo>
                  <a:lnTo>
                    <a:pt x="7464" y="499876"/>
                  </a:lnTo>
                  <a:lnTo>
                    <a:pt x="16586" y="455747"/>
                  </a:lnTo>
                  <a:lnTo>
                    <a:pt x="29114" y="412852"/>
                  </a:lnTo>
                  <a:lnTo>
                    <a:pt x="44908" y="371323"/>
                  </a:lnTo>
                  <a:lnTo>
                    <a:pt x="63830" y="331292"/>
                  </a:lnTo>
                  <a:lnTo>
                    <a:pt x="85739" y="292890"/>
                  </a:lnTo>
                  <a:lnTo>
                    <a:pt x="110495" y="256248"/>
                  </a:lnTo>
                  <a:lnTo>
                    <a:pt x="137959" y="221499"/>
                  </a:lnTo>
                  <a:lnTo>
                    <a:pt x="167992" y="188774"/>
                  </a:lnTo>
                  <a:lnTo>
                    <a:pt x="200452" y="158204"/>
                  </a:lnTo>
                  <a:lnTo>
                    <a:pt x="235202" y="129922"/>
                  </a:lnTo>
                  <a:lnTo>
                    <a:pt x="272101" y="104057"/>
                  </a:lnTo>
                  <a:lnTo>
                    <a:pt x="311008" y="80743"/>
                  </a:lnTo>
                  <a:lnTo>
                    <a:pt x="351786" y="60111"/>
                  </a:lnTo>
                  <a:lnTo>
                    <a:pt x="394293" y="42292"/>
                  </a:lnTo>
                  <a:lnTo>
                    <a:pt x="438390" y="27417"/>
                  </a:lnTo>
                  <a:lnTo>
                    <a:pt x="483938" y="15619"/>
                  </a:lnTo>
                  <a:lnTo>
                    <a:pt x="530797" y="7029"/>
                  </a:lnTo>
                  <a:lnTo>
                    <a:pt x="578827" y="1779"/>
                  </a:lnTo>
                  <a:lnTo>
                    <a:pt x="627888" y="0"/>
                  </a:lnTo>
                  <a:lnTo>
                    <a:pt x="676948" y="1779"/>
                  </a:lnTo>
                  <a:lnTo>
                    <a:pt x="724978" y="7029"/>
                  </a:lnTo>
                  <a:lnTo>
                    <a:pt x="771837" y="15619"/>
                  </a:lnTo>
                  <a:lnTo>
                    <a:pt x="817385" y="27417"/>
                  </a:lnTo>
                  <a:lnTo>
                    <a:pt x="861482" y="42292"/>
                  </a:lnTo>
                  <a:lnTo>
                    <a:pt x="903989" y="60111"/>
                  </a:lnTo>
                  <a:lnTo>
                    <a:pt x="944767" y="80743"/>
                  </a:lnTo>
                  <a:lnTo>
                    <a:pt x="983674" y="104057"/>
                  </a:lnTo>
                  <a:lnTo>
                    <a:pt x="1020573" y="129922"/>
                  </a:lnTo>
                  <a:lnTo>
                    <a:pt x="1055323" y="158204"/>
                  </a:lnTo>
                  <a:lnTo>
                    <a:pt x="1087783" y="188774"/>
                  </a:lnTo>
                  <a:lnTo>
                    <a:pt x="1117816" y="221499"/>
                  </a:lnTo>
                  <a:lnTo>
                    <a:pt x="1145280" y="256248"/>
                  </a:lnTo>
                  <a:lnTo>
                    <a:pt x="1170036" y="292890"/>
                  </a:lnTo>
                  <a:lnTo>
                    <a:pt x="1191945" y="331292"/>
                  </a:lnTo>
                  <a:lnTo>
                    <a:pt x="1210867" y="371323"/>
                  </a:lnTo>
                  <a:lnTo>
                    <a:pt x="1226661" y="412852"/>
                  </a:lnTo>
                  <a:lnTo>
                    <a:pt x="1239189" y="455747"/>
                  </a:lnTo>
                  <a:lnTo>
                    <a:pt x="1248311" y="499876"/>
                  </a:lnTo>
                  <a:lnTo>
                    <a:pt x="1253886" y="545108"/>
                  </a:lnTo>
                  <a:lnTo>
                    <a:pt x="1255775" y="591311"/>
                  </a:lnTo>
                  <a:lnTo>
                    <a:pt x="1253886" y="637515"/>
                  </a:lnTo>
                  <a:lnTo>
                    <a:pt x="1248311" y="682747"/>
                  </a:lnTo>
                  <a:lnTo>
                    <a:pt x="1239189" y="726876"/>
                  </a:lnTo>
                  <a:lnTo>
                    <a:pt x="1226661" y="769771"/>
                  </a:lnTo>
                  <a:lnTo>
                    <a:pt x="1210867" y="811300"/>
                  </a:lnTo>
                  <a:lnTo>
                    <a:pt x="1191945" y="851331"/>
                  </a:lnTo>
                  <a:lnTo>
                    <a:pt x="1170036" y="889733"/>
                  </a:lnTo>
                  <a:lnTo>
                    <a:pt x="1145280" y="926375"/>
                  </a:lnTo>
                  <a:lnTo>
                    <a:pt x="1117816" y="961124"/>
                  </a:lnTo>
                  <a:lnTo>
                    <a:pt x="1087783" y="993849"/>
                  </a:lnTo>
                  <a:lnTo>
                    <a:pt x="1055323" y="1024419"/>
                  </a:lnTo>
                  <a:lnTo>
                    <a:pt x="1020573" y="1052701"/>
                  </a:lnTo>
                  <a:lnTo>
                    <a:pt x="983674" y="1078566"/>
                  </a:lnTo>
                  <a:lnTo>
                    <a:pt x="944767" y="1101880"/>
                  </a:lnTo>
                  <a:lnTo>
                    <a:pt x="903989" y="1122512"/>
                  </a:lnTo>
                  <a:lnTo>
                    <a:pt x="861482" y="1140331"/>
                  </a:lnTo>
                  <a:lnTo>
                    <a:pt x="817385" y="1155206"/>
                  </a:lnTo>
                  <a:lnTo>
                    <a:pt x="771837" y="1167004"/>
                  </a:lnTo>
                  <a:lnTo>
                    <a:pt x="724978" y="1175594"/>
                  </a:lnTo>
                  <a:lnTo>
                    <a:pt x="676948" y="1180844"/>
                  </a:lnTo>
                  <a:lnTo>
                    <a:pt x="627888" y="1182623"/>
                  </a:lnTo>
                  <a:lnTo>
                    <a:pt x="578827" y="1180844"/>
                  </a:lnTo>
                  <a:lnTo>
                    <a:pt x="530797" y="1175594"/>
                  </a:lnTo>
                  <a:lnTo>
                    <a:pt x="483938" y="1167004"/>
                  </a:lnTo>
                  <a:lnTo>
                    <a:pt x="438390" y="1155206"/>
                  </a:lnTo>
                  <a:lnTo>
                    <a:pt x="394293" y="1140331"/>
                  </a:lnTo>
                  <a:lnTo>
                    <a:pt x="351786" y="1122512"/>
                  </a:lnTo>
                  <a:lnTo>
                    <a:pt x="311008" y="1101880"/>
                  </a:lnTo>
                  <a:lnTo>
                    <a:pt x="272101" y="1078566"/>
                  </a:lnTo>
                  <a:lnTo>
                    <a:pt x="235202" y="1052701"/>
                  </a:lnTo>
                  <a:lnTo>
                    <a:pt x="200452" y="1024419"/>
                  </a:lnTo>
                  <a:lnTo>
                    <a:pt x="167992" y="993849"/>
                  </a:lnTo>
                  <a:lnTo>
                    <a:pt x="137959" y="961124"/>
                  </a:lnTo>
                  <a:lnTo>
                    <a:pt x="110495" y="926375"/>
                  </a:lnTo>
                  <a:lnTo>
                    <a:pt x="85739" y="889733"/>
                  </a:lnTo>
                  <a:lnTo>
                    <a:pt x="63830" y="851331"/>
                  </a:lnTo>
                  <a:lnTo>
                    <a:pt x="44908" y="811300"/>
                  </a:lnTo>
                  <a:lnTo>
                    <a:pt x="29114" y="769771"/>
                  </a:lnTo>
                  <a:lnTo>
                    <a:pt x="16586" y="726876"/>
                  </a:lnTo>
                  <a:lnTo>
                    <a:pt x="7464" y="682747"/>
                  </a:lnTo>
                  <a:lnTo>
                    <a:pt x="1889" y="637515"/>
                  </a:lnTo>
                  <a:lnTo>
                    <a:pt x="0" y="591311"/>
                  </a:lnTo>
                  <a:close/>
                </a:path>
              </a:pathLst>
            </a:custGeom>
            <a:ln w="38100">
              <a:solidFill>
                <a:srgbClr val="FFFFFF"/>
              </a:solidFill>
            </a:ln>
          </p:spPr>
          <p:txBody>
            <a:bodyPr wrap="square" lIns="0" tIns="0" rIns="0" bIns="0" rtlCol="0"/>
            <a:lstStyle/>
            <a:p>
              <a:endParaRPr/>
            </a:p>
          </p:txBody>
        </p:sp>
      </p:grpSp>
      <p:sp>
        <p:nvSpPr>
          <p:cNvPr id="9" name="object 9"/>
          <p:cNvSpPr txBox="1"/>
          <p:nvPr/>
        </p:nvSpPr>
        <p:spPr>
          <a:xfrm>
            <a:off x="9043022" y="3442342"/>
            <a:ext cx="1095375" cy="452755"/>
          </a:xfrm>
          <a:prstGeom prst="rect">
            <a:avLst/>
          </a:prstGeom>
        </p:spPr>
        <p:txBody>
          <a:bodyPr vert="horz" wrap="square" lIns="0" tIns="13335" rIns="0" bIns="0" rtlCol="0">
            <a:spAutoFit/>
          </a:bodyPr>
          <a:lstStyle/>
          <a:p>
            <a:pPr marL="190500" marR="5080" indent="-178435">
              <a:spcBef>
                <a:spcPts val="105"/>
              </a:spcBef>
            </a:pPr>
            <a:r>
              <a:rPr sz="1400" b="1" spc="-10" dirty="0">
                <a:solidFill>
                  <a:srgbClr val="FFFFFF"/>
                </a:solidFill>
                <a:latin typeface="メイリオ"/>
                <a:cs typeface="メイリオ"/>
              </a:rPr>
              <a:t>ユニバーサル</a:t>
            </a:r>
            <a:r>
              <a:rPr sz="1400" b="1" spc="-15" dirty="0">
                <a:solidFill>
                  <a:srgbClr val="FFFFFF"/>
                </a:solidFill>
                <a:latin typeface="メイリオ"/>
                <a:cs typeface="メイリオ"/>
              </a:rPr>
              <a:t>アクセス</a:t>
            </a:r>
            <a:endParaRPr sz="1400">
              <a:latin typeface="メイリオ"/>
              <a:cs typeface="メイリオ"/>
            </a:endParaRPr>
          </a:p>
        </p:txBody>
      </p:sp>
      <p:grpSp>
        <p:nvGrpSpPr>
          <p:cNvPr id="10" name="object 10"/>
          <p:cNvGrpSpPr/>
          <p:nvPr/>
        </p:nvGrpSpPr>
        <p:grpSpPr>
          <a:xfrm>
            <a:off x="9900271" y="5437130"/>
            <a:ext cx="1294130" cy="1219200"/>
            <a:chOff x="7197852" y="5530596"/>
            <a:chExt cx="1294130" cy="1219200"/>
          </a:xfrm>
        </p:grpSpPr>
        <p:sp>
          <p:nvSpPr>
            <p:cNvPr id="11" name="object 11"/>
            <p:cNvSpPr/>
            <p:nvPr/>
          </p:nvSpPr>
          <p:spPr>
            <a:xfrm>
              <a:off x="7216902" y="5549646"/>
              <a:ext cx="1256030" cy="1181100"/>
            </a:xfrm>
            <a:custGeom>
              <a:avLst/>
              <a:gdLst/>
              <a:ahLst/>
              <a:cxnLst/>
              <a:rect l="l" t="t" r="r" b="b"/>
              <a:pathLst>
                <a:path w="1256029" h="1181100">
                  <a:moveTo>
                    <a:pt x="627888" y="0"/>
                  </a:moveTo>
                  <a:lnTo>
                    <a:pt x="578810" y="1776"/>
                  </a:lnTo>
                  <a:lnTo>
                    <a:pt x="530767" y="7019"/>
                  </a:lnTo>
                  <a:lnTo>
                    <a:pt x="483898" y="15597"/>
                  </a:lnTo>
                  <a:lnTo>
                    <a:pt x="438343" y="27377"/>
                  </a:lnTo>
                  <a:lnTo>
                    <a:pt x="394240" y="42230"/>
                  </a:lnTo>
                  <a:lnTo>
                    <a:pt x="351730" y="60024"/>
                  </a:lnTo>
                  <a:lnTo>
                    <a:pt x="310952" y="80628"/>
                  </a:lnTo>
                  <a:lnTo>
                    <a:pt x="272045" y="103909"/>
                  </a:lnTo>
                  <a:lnTo>
                    <a:pt x="235149" y="129738"/>
                  </a:lnTo>
                  <a:lnTo>
                    <a:pt x="200403" y="157982"/>
                  </a:lnTo>
                  <a:lnTo>
                    <a:pt x="167946" y="188510"/>
                  </a:lnTo>
                  <a:lnTo>
                    <a:pt x="137919" y="221192"/>
                  </a:lnTo>
                  <a:lnTo>
                    <a:pt x="110461" y="255895"/>
                  </a:lnTo>
                  <a:lnTo>
                    <a:pt x="85710" y="292489"/>
                  </a:lnTo>
                  <a:lnTo>
                    <a:pt x="63808" y="330842"/>
                  </a:lnTo>
                  <a:lnTo>
                    <a:pt x="44892" y="370823"/>
                  </a:lnTo>
                  <a:lnTo>
                    <a:pt x="29102" y="412300"/>
                  </a:lnTo>
                  <a:lnTo>
                    <a:pt x="16579" y="455143"/>
                  </a:lnTo>
                  <a:lnTo>
                    <a:pt x="7461" y="499219"/>
                  </a:lnTo>
                  <a:lnTo>
                    <a:pt x="1888" y="544399"/>
                  </a:lnTo>
                  <a:lnTo>
                    <a:pt x="0" y="590549"/>
                  </a:lnTo>
                  <a:lnTo>
                    <a:pt x="1888" y="636700"/>
                  </a:lnTo>
                  <a:lnTo>
                    <a:pt x="7461" y="681880"/>
                  </a:lnTo>
                  <a:lnTo>
                    <a:pt x="16579" y="725956"/>
                  </a:lnTo>
                  <a:lnTo>
                    <a:pt x="29102" y="768799"/>
                  </a:lnTo>
                  <a:lnTo>
                    <a:pt x="44892" y="810276"/>
                  </a:lnTo>
                  <a:lnTo>
                    <a:pt x="63808" y="850257"/>
                  </a:lnTo>
                  <a:lnTo>
                    <a:pt x="85710" y="888610"/>
                  </a:lnTo>
                  <a:lnTo>
                    <a:pt x="110461" y="925204"/>
                  </a:lnTo>
                  <a:lnTo>
                    <a:pt x="137919" y="959907"/>
                  </a:lnTo>
                  <a:lnTo>
                    <a:pt x="167946" y="992589"/>
                  </a:lnTo>
                  <a:lnTo>
                    <a:pt x="200403" y="1023117"/>
                  </a:lnTo>
                  <a:lnTo>
                    <a:pt x="235149" y="1051361"/>
                  </a:lnTo>
                  <a:lnTo>
                    <a:pt x="272045" y="1077190"/>
                  </a:lnTo>
                  <a:lnTo>
                    <a:pt x="310952" y="1100471"/>
                  </a:lnTo>
                  <a:lnTo>
                    <a:pt x="351730" y="1121075"/>
                  </a:lnTo>
                  <a:lnTo>
                    <a:pt x="394240" y="1138869"/>
                  </a:lnTo>
                  <a:lnTo>
                    <a:pt x="438343" y="1153722"/>
                  </a:lnTo>
                  <a:lnTo>
                    <a:pt x="483898" y="1165502"/>
                  </a:lnTo>
                  <a:lnTo>
                    <a:pt x="530767" y="1174080"/>
                  </a:lnTo>
                  <a:lnTo>
                    <a:pt x="578810" y="1179323"/>
                  </a:lnTo>
                  <a:lnTo>
                    <a:pt x="627888" y="1181099"/>
                  </a:lnTo>
                  <a:lnTo>
                    <a:pt x="676948" y="1179323"/>
                  </a:lnTo>
                  <a:lnTo>
                    <a:pt x="724978" y="1174080"/>
                  </a:lnTo>
                  <a:lnTo>
                    <a:pt x="771837" y="1165502"/>
                  </a:lnTo>
                  <a:lnTo>
                    <a:pt x="817385" y="1153722"/>
                  </a:lnTo>
                  <a:lnTo>
                    <a:pt x="861482" y="1138869"/>
                  </a:lnTo>
                  <a:lnTo>
                    <a:pt x="903989" y="1121075"/>
                  </a:lnTo>
                  <a:lnTo>
                    <a:pt x="944767" y="1100471"/>
                  </a:lnTo>
                  <a:lnTo>
                    <a:pt x="983674" y="1077190"/>
                  </a:lnTo>
                  <a:lnTo>
                    <a:pt x="1020573" y="1051361"/>
                  </a:lnTo>
                  <a:lnTo>
                    <a:pt x="1055323" y="1023117"/>
                  </a:lnTo>
                  <a:lnTo>
                    <a:pt x="1087783" y="992589"/>
                  </a:lnTo>
                  <a:lnTo>
                    <a:pt x="1117816" y="959907"/>
                  </a:lnTo>
                  <a:lnTo>
                    <a:pt x="1145280" y="925204"/>
                  </a:lnTo>
                  <a:lnTo>
                    <a:pt x="1170036" y="888610"/>
                  </a:lnTo>
                  <a:lnTo>
                    <a:pt x="1191945" y="850257"/>
                  </a:lnTo>
                  <a:lnTo>
                    <a:pt x="1210867" y="810276"/>
                  </a:lnTo>
                  <a:lnTo>
                    <a:pt x="1226661" y="768799"/>
                  </a:lnTo>
                  <a:lnTo>
                    <a:pt x="1239189" y="725956"/>
                  </a:lnTo>
                  <a:lnTo>
                    <a:pt x="1248311" y="681880"/>
                  </a:lnTo>
                  <a:lnTo>
                    <a:pt x="1253886" y="636700"/>
                  </a:lnTo>
                  <a:lnTo>
                    <a:pt x="1255776" y="590549"/>
                  </a:lnTo>
                  <a:lnTo>
                    <a:pt x="1253886" y="544399"/>
                  </a:lnTo>
                  <a:lnTo>
                    <a:pt x="1248311" y="499219"/>
                  </a:lnTo>
                  <a:lnTo>
                    <a:pt x="1239189" y="455143"/>
                  </a:lnTo>
                  <a:lnTo>
                    <a:pt x="1226661" y="412300"/>
                  </a:lnTo>
                  <a:lnTo>
                    <a:pt x="1210867" y="370823"/>
                  </a:lnTo>
                  <a:lnTo>
                    <a:pt x="1191945" y="330842"/>
                  </a:lnTo>
                  <a:lnTo>
                    <a:pt x="1170036" y="292489"/>
                  </a:lnTo>
                  <a:lnTo>
                    <a:pt x="1145280" y="255895"/>
                  </a:lnTo>
                  <a:lnTo>
                    <a:pt x="1117816" y="221192"/>
                  </a:lnTo>
                  <a:lnTo>
                    <a:pt x="1087783" y="188510"/>
                  </a:lnTo>
                  <a:lnTo>
                    <a:pt x="1055323" y="157982"/>
                  </a:lnTo>
                  <a:lnTo>
                    <a:pt x="1020573" y="129738"/>
                  </a:lnTo>
                  <a:lnTo>
                    <a:pt x="983674" y="103909"/>
                  </a:lnTo>
                  <a:lnTo>
                    <a:pt x="944767" y="80628"/>
                  </a:lnTo>
                  <a:lnTo>
                    <a:pt x="903989" y="60024"/>
                  </a:lnTo>
                  <a:lnTo>
                    <a:pt x="861482" y="42230"/>
                  </a:lnTo>
                  <a:lnTo>
                    <a:pt x="817385" y="27377"/>
                  </a:lnTo>
                  <a:lnTo>
                    <a:pt x="771837" y="15597"/>
                  </a:lnTo>
                  <a:lnTo>
                    <a:pt x="724978" y="7019"/>
                  </a:lnTo>
                  <a:lnTo>
                    <a:pt x="676948" y="1776"/>
                  </a:lnTo>
                  <a:lnTo>
                    <a:pt x="627888" y="0"/>
                  </a:lnTo>
                  <a:close/>
                </a:path>
              </a:pathLst>
            </a:custGeom>
            <a:solidFill>
              <a:srgbClr val="006FC0"/>
            </a:solidFill>
          </p:spPr>
          <p:txBody>
            <a:bodyPr wrap="square" lIns="0" tIns="0" rIns="0" bIns="0" rtlCol="0"/>
            <a:lstStyle/>
            <a:p>
              <a:endParaRPr/>
            </a:p>
          </p:txBody>
        </p:sp>
        <p:sp>
          <p:nvSpPr>
            <p:cNvPr id="12" name="object 12"/>
            <p:cNvSpPr/>
            <p:nvPr/>
          </p:nvSpPr>
          <p:spPr>
            <a:xfrm>
              <a:off x="7216902" y="5549646"/>
              <a:ext cx="1256030" cy="1181100"/>
            </a:xfrm>
            <a:custGeom>
              <a:avLst/>
              <a:gdLst/>
              <a:ahLst/>
              <a:cxnLst/>
              <a:rect l="l" t="t" r="r" b="b"/>
              <a:pathLst>
                <a:path w="1256029" h="1181100">
                  <a:moveTo>
                    <a:pt x="0" y="590549"/>
                  </a:moveTo>
                  <a:lnTo>
                    <a:pt x="1888" y="544399"/>
                  </a:lnTo>
                  <a:lnTo>
                    <a:pt x="7461" y="499219"/>
                  </a:lnTo>
                  <a:lnTo>
                    <a:pt x="16579" y="455143"/>
                  </a:lnTo>
                  <a:lnTo>
                    <a:pt x="29102" y="412300"/>
                  </a:lnTo>
                  <a:lnTo>
                    <a:pt x="44892" y="370823"/>
                  </a:lnTo>
                  <a:lnTo>
                    <a:pt x="63808" y="330842"/>
                  </a:lnTo>
                  <a:lnTo>
                    <a:pt x="85710" y="292489"/>
                  </a:lnTo>
                  <a:lnTo>
                    <a:pt x="110461" y="255895"/>
                  </a:lnTo>
                  <a:lnTo>
                    <a:pt x="137919" y="221192"/>
                  </a:lnTo>
                  <a:lnTo>
                    <a:pt x="167946" y="188510"/>
                  </a:lnTo>
                  <a:lnTo>
                    <a:pt x="200403" y="157982"/>
                  </a:lnTo>
                  <a:lnTo>
                    <a:pt x="235149" y="129738"/>
                  </a:lnTo>
                  <a:lnTo>
                    <a:pt x="272045" y="103909"/>
                  </a:lnTo>
                  <a:lnTo>
                    <a:pt x="310952" y="80628"/>
                  </a:lnTo>
                  <a:lnTo>
                    <a:pt x="351730" y="60024"/>
                  </a:lnTo>
                  <a:lnTo>
                    <a:pt x="394240" y="42230"/>
                  </a:lnTo>
                  <a:lnTo>
                    <a:pt x="438343" y="27377"/>
                  </a:lnTo>
                  <a:lnTo>
                    <a:pt x="483898" y="15597"/>
                  </a:lnTo>
                  <a:lnTo>
                    <a:pt x="530767" y="7019"/>
                  </a:lnTo>
                  <a:lnTo>
                    <a:pt x="578810" y="1776"/>
                  </a:lnTo>
                  <a:lnTo>
                    <a:pt x="627888" y="0"/>
                  </a:lnTo>
                  <a:lnTo>
                    <a:pt x="676948" y="1776"/>
                  </a:lnTo>
                  <a:lnTo>
                    <a:pt x="724978" y="7019"/>
                  </a:lnTo>
                  <a:lnTo>
                    <a:pt x="771837" y="15597"/>
                  </a:lnTo>
                  <a:lnTo>
                    <a:pt x="817385" y="27377"/>
                  </a:lnTo>
                  <a:lnTo>
                    <a:pt x="861482" y="42230"/>
                  </a:lnTo>
                  <a:lnTo>
                    <a:pt x="903989" y="60024"/>
                  </a:lnTo>
                  <a:lnTo>
                    <a:pt x="944767" y="80628"/>
                  </a:lnTo>
                  <a:lnTo>
                    <a:pt x="983674" y="103909"/>
                  </a:lnTo>
                  <a:lnTo>
                    <a:pt x="1020573" y="129738"/>
                  </a:lnTo>
                  <a:lnTo>
                    <a:pt x="1055323" y="157982"/>
                  </a:lnTo>
                  <a:lnTo>
                    <a:pt x="1087783" y="188510"/>
                  </a:lnTo>
                  <a:lnTo>
                    <a:pt x="1117816" y="221192"/>
                  </a:lnTo>
                  <a:lnTo>
                    <a:pt x="1145280" y="255895"/>
                  </a:lnTo>
                  <a:lnTo>
                    <a:pt x="1170036" y="292489"/>
                  </a:lnTo>
                  <a:lnTo>
                    <a:pt x="1191945" y="330842"/>
                  </a:lnTo>
                  <a:lnTo>
                    <a:pt x="1210867" y="370823"/>
                  </a:lnTo>
                  <a:lnTo>
                    <a:pt x="1226661" y="412300"/>
                  </a:lnTo>
                  <a:lnTo>
                    <a:pt x="1239189" y="455143"/>
                  </a:lnTo>
                  <a:lnTo>
                    <a:pt x="1248311" y="499219"/>
                  </a:lnTo>
                  <a:lnTo>
                    <a:pt x="1253886" y="544399"/>
                  </a:lnTo>
                  <a:lnTo>
                    <a:pt x="1255776" y="590549"/>
                  </a:lnTo>
                  <a:lnTo>
                    <a:pt x="1253886" y="636700"/>
                  </a:lnTo>
                  <a:lnTo>
                    <a:pt x="1248311" y="681880"/>
                  </a:lnTo>
                  <a:lnTo>
                    <a:pt x="1239189" y="725956"/>
                  </a:lnTo>
                  <a:lnTo>
                    <a:pt x="1226661" y="768799"/>
                  </a:lnTo>
                  <a:lnTo>
                    <a:pt x="1210867" y="810276"/>
                  </a:lnTo>
                  <a:lnTo>
                    <a:pt x="1191945" y="850257"/>
                  </a:lnTo>
                  <a:lnTo>
                    <a:pt x="1170036" y="888610"/>
                  </a:lnTo>
                  <a:lnTo>
                    <a:pt x="1145280" y="925204"/>
                  </a:lnTo>
                  <a:lnTo>
                    <a:pt x="1117816" y="959907"/>
                  </a:lnTo>
                  <a:lnTo>
                    <a:pt x="1087783" y="992589"/>
                  </a:lnTo>
                  <a:lnTo>
                    <a:pt x="1055323" y="1023117"/>
                  </a:lnTo>
                  <a:lnTo>
                    <a:pt x="1020573" y="1051361"/>
                  </a:lnTo>
                  <a:lnTo>
                    <a:pt x="983674" y="1077190"/>
                  </a:lnTo>
                  <a:lnTo>
                    <a:pt x="944767" y="1100471"/>
                  </a:lnTo>
                  <a:lnTo>
                    <a:pt x="903989" y="1121075"/>
                  </a:lnTo>
                  <a:lnTo>
                    <a:pt x="861482" y="1138869"/>
                  </a:lnTo>
                  <a:lnTo>
                    <a:pt x="817385" y="1153722"/>
                  </a:lnTo>
                  <a:lnTo>
                    <a:pt x="771837" y="1165502"/>
                  </a:lnTo>
                  <a:lnTo>
                    <a:pt x="724978" y="1174080"/>
                  </a:lnTo>
                  <a:lnTo>
                    <a:pt x="676948" y="1179323"/>
                  </a:lnTo>
                  <a:lnTo>
                    <a:pt x="627888" y="1181099"/>
                  </a:lnTo>
                  <a:lnTo>
                    <a:pt x="578810" y="1179323"/>
                  </a:lnTo>
                  <a:lnTo>
                    <a:pt x="530767" y="1174080"/>
                  </a:lnTo>
                  <a:lnTo>
                    <a:pt x="483898" y="1165502"/>
                  </a:lnTo>
                  <a:lnTo>
                    <a:pt x="438343" y="1153722"/>
                  </a:lnTo>
                  <a:lnTo>
                    <a:pt x="394240" y="1138869"/>
                  </a:lnTo>
                  <a:lnTo>
                    <a:pt x="351730" y="1121075"/>
                  </a:lnTo>
                  <a:lnTo>
                    <a:pt x="310952" y="1100471"/>
                  </a:lnTo>
                  <a:lnTo>
                    <a:pt x="272045" y="1077190"/>
                  </a:lnTo>
                  <a:lnTo>
                    <a:pt x="235149" y="1051361"/>
                  </a:lnTo>
                  <a:lnTo>
                    <a:pt x="200403" y="1023117"/>
                  </a:lnTo>
                  <a:lnTo>
                    <a:pt x="167946" y="992589"/>
                  </a:lnTo>
                  <a:lnTo>
                    <a:pt x="137919" y="959907"/>
                  </a:lnTo>
                  <a:lnTo>
                    <a:pt x="110461" y="925204"/>
                  </a:lnTo>
                  <a:lnTo>
                    <a:pt x="85710" y="888610"/>
                  </a:lnTo>
                  <a:lnTo>
                    <a:pt x="63808" y="850257"/>
                  </a:lnTo>
                  <a:lnTo>
                    <a:pt x="44892" y="810276"/>
                  </a:lnTo>
                  <a:lnTo>
                    <a:pt x="29102" y="768799"/>
                  </a:lnTo>
                  <a:lnTo>
                    <a:pt x="16579" y="725956"/>
                  </a:lnTo>
                  <a:lnTo>
                    <a:pt x="7461" y="681880"/>
                  </a:lnTo>
                  <a:lnTo>
                    <a:pt x="1888" y="636700"/>
                  </a:lnTo>
                  <a:lnTo>
                    <a:pt x="0" y="590549"/>
                  </a:lnTo>
                  <a:close/>
                </a:path>
              </a:pathLst>
            </a:custGeom>
            <a:ln w="38100">
              <a:solidFill>
                <a:srgbClr val="FFFFFF"/>
              </a:solidFill>
            </a:ln>
          </p:spPr>
          <p:txBody>
            <a:bodyPr wrap="square" lIns="0" tIns="0" rIns="0" bIns="0" rtlCol="0"/>
            <a:lstStyle/>
            <a:p>
              <a:endParaRPr/>
            </a:p>
          </p:txBody>
        </p:sp>
      </p:grpSp>
      <p:sp>
        <p:nvSpPr>
          <p:cNvPr id="13" name="object 13"/>
          <p:cNvSpPr txBox="1"/>
          <p:nvPr/>
        </p:nvSpPr>
        <p:spPr>
          <a:xfrm>
            <a:off x="10267301" y="5937408"/>
            <a:ext cx="560705" cy="228268"/>
          </a:xfrm>
          <a:prstGeom prst="rect">
            <a:avLst/>
          </a:prstGeom>
        </p:spPr>
        <p:txBody>
          <a:bodyPr vert="horz" wrap="square" lIns="0" tIns="12700" rIns="0" bIns="0" rtlCol="0">
            <a:spAutoFit/>
          </a:bodyPr>
          <a:lstStyle/>
          <a:p>
            <a:pPr marL="12700">
              <a:spcBef>
                <a:spcPts val="100"/>
              </a:spcBef>
            </a:pPr>
            <a:r>
              <a:rPr sz="1400" b="1" spc="-20" dirty="0">
                <a:solidFill>
                  <a:srgbClr val="FFFFFF"/>
                </a:solidFill>
                <a:latin typeface="メイリオ"/>
                <a:cs typeface="メイリオ"/>
              </a:rPr>
              <a:t>強靭性</a:t>
            </a:r>
            <a:endParaRPr sz="1400">
              <a:latin typeface="メイリオ"/>
              <a:cs typeface="メイリオ"/>
            </a:endParaRPr>
          </a:p>
        </p:txBody>
      </p:sp>
      <p:grpSp>
        <p:nvGrpSpPr>
          <p:cNvPr id="14" name="object 14"/>
          <p:cNvGrpSpPr/>
          <p:nvPr/>
        </p:nvGrpSpPr>
        <p:grpSpPr>
          <a:xfrm>
            <a:off x="10177638" y="4019810"/>
            <a:ext cx="1294130" cy="1219200"/>
            <a:chOff x="7475219" y="4113276"/>
            <a:chExt cx="1294130" cy="1219200"/>
          </a:xfrm>
        </p:grpSpPr>
        <p:sp>
          <p:nvSpPr>
            <p:cNvPr id="15" name="object 15"/>
            <p:cNvSpPr/>
            <p:nvPr/>
          </p:nvSpPr>
          <p:spPr>
            <a:xfrm>
              <a:off x="7494269" y="4132326"/>
              <a:ext cx="1256030" cy="1181100"/>
            </a:xfrm>
            <a:custGeom>
              <a:avLst/>
              <a:gdLst/>
              <a:ahLst/>
              <a:cxnLst/>
              <a:rect l="l" t="t" r="r" b="b"/>
              <a:pathLst>
                <a:path w="1256029" h="1181100">
                  <a:moveTo>
                    <a:pt x="627887" y="0"/>
                  </a:moveTo>
                  <a:lnTo>
                    <a:pt x="578810" y="1776"/>
                  </a:lnTo>
                  <a:lnTo>
                    <a:pt x="530767" y="7019"/>
                  </a:lnTo>
                  <a:lnTo>
                    <a:pt x="483898" y="15597"/>
                  </a:lnTo>
                  <a:lnTo>
                    <a:pt x="438343" y="27379"/>
                  </a:lnTo>
                  <a:lnTo>
                    <a:pt x="394240" y="42232"/>
                  </a:lnTo>
                  <a:lnTo>
                    <a:pt x="351730" y="60026"/>
                  </a:lnTo>
                  <a:lnTo>
                    <a:pt x="310952" y="80630"/>
                  </a:lnTo>
                  <a:lnTo>
                    <a:pt x="272045" y="103913"/>
                  </a:lnTo>
                  <a:lnTo>
                    <a:pt x="235149" y="129742"/>
                  </a:lnTo>
                  <a:lnTo>
                    <a:pt x="200403" y="157986"/>
                  </a:lnTo>
                  <a:lnTo>
                    <a:pt x="167946" y="188515"/>
                  </a:lnTo>
                  <a:lnTo>
                    <a:pt x="137919" y="221197"/>
                  </a:lnTo>
                  <a:lnTo>
                    <a:pt x="110461" y="255901"/>
                  </a:lnTo>
                  <a:lnTo>
                    <a:pt x="85710" y="292495"/>
                  </a:lnTo>
                  <a:lnTo>
                    <a:pt x="63808" y="330847"/>
                  </a:lnTo>
                  <a:lnTo>
                    <a:pt x="44892" y="370828"/>
                  </a:lnTo>
                  <a:lnTo>
                    <a:pt x="29102" y="412305"/>
                  </a:lnTo>
                  <a:lnTo>
                    <a:pt x="16579" y="455147"/>
                  </a:lnTo>
                  <a:lnTo>
                    <a:pt x="7461" y="499222"/>
                  </a:lnTo>
                  <a:lnTo>
                    <a:pt x="1888" y="544400"/>
                  </a:lnTo>
                  <a:lnTo>
                    <a:pt x="0" y="590550"/>
                  </a:lnTo>
                  <a:lnTo>
                    <a:pt x="1888" y="636699"/>
                  </a:lnTo>
                  <a:lnTo>
                    <a:pt x="7461" y="681877"/>
                  </a:lnTo>
                  <a:lnTo>
                    <a:pt x="16579" y="725952"/>
                  </a:lnTo>
                  <a:lnTo>
                    <a:pt x="29102" y="768794"/>
                  </a:lnTo>
                  <a:lnTo>
                    <a:pt x="44892" y="810271"/>
                  </a:lnTo>
                  <a:lnTo>
                    <a:pt x="63808" y="850252"/>
                  </a:lnTo>
                  <a:lnTo>
                    <a:pt x="85710" y="888604"/>
                  </a:lnTo>
                  <a:lnTo>
                    <a:pt x="110461" y="925198"/>
                  </a:lnTo>
                  <a:lnTo>
                    <a:pt x="137919" y="959902"/>
                  </a:lnTo>
                  <a:lnTo>
                    <a:pt x="167946" y="992584"/>
                  </a:lnTo>
                  <a:lnTo>
                    <a:pt x="200403" y="1023113"/>
                  </a:lnTo>
                  <a:lnTo>
                    <a:pt x="235149" y="1051357"/>
                  </a:lnTo>
                  <a:lnTo>
                    <a:pt x="272045" y="1077186"/>
                  </a:lnTo>
                  <a:lnTo>
                    <a:pt x="310952" y="1100469"/>
                  </a:lnTo>
                  <a:lnTo>
                    <a:pt x="351730" y="1121073"/>
                  </a:lnTo>
                  <a:lnTo>
                    <a:pt x="394240" y="1138867"/>
                  </a:lnTo>
                  <a:lnTo>
                    <a:pt x="438343" y="1153720"/>
                  </a:lnTo>
                  <a:lnTo>
                    <a:pt x="483898" y="1165502"/>
                  </a:lnTo>
                  <a:lnTo>
                    <a:pt x="530767" y="1174080"/>
                  </a:lnTo>
                  <a:lnTo>
                    <a:pt x="578810" y="1179323"/>
                  </a:lnTo>
                  <a:lnTo>
                    <a:pt x="627887" y="1181100"/>
                  </a:lnTo>
                  <a:lnTo>
                    <a:pt x="676948" y="1179323"/>
                  </a:lnTo>
                  <a:lnTo>
                    <a:pt x="724978" y="1174080"/>
                  </a:lnTo>
                  <a:lnTo>
                    <a:pt x="771837" y="1165502"/>
                  </a:lnTo>
                  <a:lnTo>
                    <a:pt x="817385" y="1153720"/>
                  </a:lnTo>
                  <a:lnTo>
                    <a:pt x="861482" y="1138867"/>
                  </a:lnTo>
                  <a:lnTo>
                    <a:pt x="903989" y="1121073"/>
                  </a:lnTo>
                  <a:lnTo>
                    <a:pt x="944767" y="1100469"/>
                  </a:lnTo>
                  <a:lnTo>
                    <a:pt x="983674" y="1077186"/>
                  </a:lnTo>
                  <a:lnTo>
                    <a:pt x="1020573" y="1051357"/>
                  </a:lnTo>
                  <a:lnTo>
                    <a:pt x="1055323" y="1023113"/>
                  </a:lnTo>
                  <a:lnTo>
                    <a:pt x="1087783" y="992584"/>
                  </a:lnTo>
                  <a:lnTo>
                    <a:pt x="1117816" y="959902"/>
                  </a:lnTo>
                  <a:lnTo>
                    <a:pt x="1145280" y="925198"/>
                  </a:lnTo>
                  <a:lnTo>
                    <a:pt x="1170036" y="888604"/>
                  </a:lnTo>
                  <a:lnTo>
                    <a:pt x="1191945" y="850252"/>
                  </a:lnTo>
                  <a:lnTo>
                    <a:pt x="1210867" y="810271"/>
                  </a:lnTo>
                  <a:lnTo>
                    <a:pt x="1226661" y="768794"/>
                  </a:lnTo>
                  <a:lnTo>
                    <a:pt x="1239189" y="725952"/>
                  </a:lnTo>
                  <a:lnTo>
                    <a:pt x="1248311" y="681877"/>
                  </a:lnTo>
                  <a:lnTo>
                    <a:pt x="1253886" y="636699"/>
                  </a:lnTo>
                  <a:lnTo>
                    <a:pt x="1255776" y="590550"/>
                  </a:lnTo>
                  <a:lnTo>
                    <a:pt x="1253886" y="544400"/>
                  </a:lnTo>
                  <a:lnTo>
                    <a:pt x="1248311" y="499222"/>
                  </a:lnTo>
                  <a:lnTo>
                    <a:pt x="1239189" y="455147"/>
                  </a:lnTo>
                  <a:lnTo>
                    <a:pt x="1226661" y="412305"/>
                  </a:lnTo>
                  <a:lnTo>
                    <a:pt x="1210867" y="370828"/>
                  </a:lnTo>
                  <a:lnTo>
                    <a:pt x="1191945" y="330847"/>
                  </a:lnTo>
                  <a:lnTo>
                    <a:pt x="1170036" y="292495"/>
                  </a:lnTo>
                  <a:lnTo>
                    <a:pt x="1145280" y="255901"/>
                  </a:lnTo>
                  <a:lnTo>
                    <a:pt x="1117816" y="221197"/>
                  </a:lnTo>
                  <a:lnTo>
                    <a:pt x="1087783" y="188515"/>
                  </a:lnTo>
                  <a:lnTo>
                    <a:pt x="1055323" y="157986"/>
                  </a:lnTo>
                  <a:lnTo>
                    <a:pt x="1020573" y="129742"/>
                  </a:lnTo>
                  <a:lnTo>
                    <a:pt x="983674" y="103913"/>
                  </a:lnTo>
                  <a:lnTo>
                    <a:pt x="944767" y="80630"/>
                  </a:lnTo>
                  <a:lnTo>
                    <a:pt x="903989" y="60026"/>
                  </a:lnTo>
                  <a:lnTo>
                    <a:pt x="861482" y="42232"/>
                  </a:lnTo>
                  <a:lnTo>
                    <a:pt x="817385" y="27379"/>
                  </a:lnTo>
                  <a:lnTo>
                    <a:pt x="771837" y="15597"/>
                  </a:lnTo>
                  <a:lnTo>
                    <a:pt x="724978" y="7019"/>
                  </a:lnTo>
                  <a:lnTo>
                    <a:pt x="676948" y="1776"/>
                  </a:lnTo>
                  <a:lnTo>
                    <a:pt x="627887" y="0"/>
                  </a:lnTo>
                  <a:close/>
                </a:path>
              </a:pathLst>
            </a:custGeom>
            <a:solidFill>
              <a:srgbClr val="006FC0"/>
            </a:solidFill>
          </p:spPr>
          <p:txBody>
            <a:bodyPr wrap="square" lIns="0" tIns="0" rIns="0" bIns="0" rtlCol="0"/>
            <a:lstStyle/>
            <a:p>
              <a:endParaRPr/>
            </a:p>
          </p:txBody>
        </p:sp>
        <p:sp>
          <p:nvSpPr>
            <p:cNvPr id="16" name="object 16"/>
            <p:cNvSpPr/>
            <p:nvPr/>
          </p:nvSpPr>
          <p:spPr>
            <a:xfrm>
              <a:off x="7494269" y="4132326"/>
              <a:ext cx="1256030" cy="1181100"/>
            </a:xfrm>
            <a:custGeom>
              <a:avLst/>
              <a:gdLst/>
              <a:ahLst/>
              <a:cxnLst/>
              <a:rect l="l" t="t" r="r" b="b"/>
              <a:pathLst>
                <a:path w="1256029" h="1181100">
                  <a:moveTo>
                    <a:pt x="0" y="590550"/>
                  </a:moveTo>
                  <a:lnTo>
                    <a:pt x="1888" y="544400"/>
                  </a:lnTo>
                  <a:lnTo>
                    <a:pt x="7461" y="499222"/>
                  </a:lnTo>
                  <a:lnTo>
                    <a:pt x="16579" y="455147"/>
                  </a:lnTo>
                  <a:lnTo>
                    <a:pt x="29102" y="412305"/>
                  </a:lnTo>
                  <a:lnTo>
                    <a:pt x="44892" y="370828"/>
                  </a:lnTo>
                  <a:lnTo>
                    <a:pt x="63808" y="330847"/>
                  </a:lnTo>
                  <a:lnTo>
                    <a:pt x="85710" y="292495"/>
                  </a:lnTo>
                  <a:lnTo>
                    <a:pt x="110461" y="255901"/>
                  </a:lnTo>
                  <a:lnTo>
                    <a:pt x="137919" y="221197"/>
                  </a:lnTo>
                  <a:lnTo>
                    <a:pt x="167946" y="188515"/>
                  </a:lnTo>
                  <a:lnTo>
                    <a:pt x="200403" y="157986"/>
                  </a:lnTo>
                  <a:lnTo>
                    <a:pt x="235149" y="129742"/>
                  </a:lnTo>
                  <a:lnTo>
                    <a:pt x="272045" y="103913"/>
                  </a:lnTo>
                  <a:lnTo>
                    <a:pt x="310952" y="80630"/>
                  </a:lnTo>
                  <a:lnTo>
                    <a:pt x="351730" y="60026"/>
                  </a:lnTo>
                  <a:lnTo>
                    <a:pt x="394240" y="42232"/>
                  </a:lnTo>
                  <a:lnTo>
                    <a:pt x="438343" y="27379"/>
                  </a:lnTo>
                  <a:lnTo>
                    <a:pt x="483898" y="15597"/>
                  </a:lnTo>
                  <a:lnTo>
                    <a:pt x="530767" y="7019"/>
                  </a:lnTo>
                  <a:lnTo>
                    <a:pt x="578810" y="1776"/>
                  </a:lnTo>
                  <a:lnTo>
                    <a:pt x="627887" y="0"/>
                  </a:lnTo>
                  <a:lnTo>
                    <a:pt x="676948" y="1776"/>
                  </a:lnTo>
                  <a:lnTo>
                    <a:pt x="724978" y="7019"/>
                  </a:lnTo>
                  <a:lnTo>
                    <a:pt x="771837" y="15597"/>
                  </a:lnTo>
                  <a:lnTo>
                    <a:pt x="817385" y="27379"/>
                  </a:lnTo>
                  <a:lnTo>
                    <a:pt x="861482" y="42232"/>
                  </a:lnTo>
                  <a:lnTo>
                    <a:pt x="903989" y="60026"/>
                  </a:lnTo>
                  <a:lnTo>
                    <a:pt x="944767" y="80630"/>
                  </a:lnTo>
                  <a:lnTo>
                    <a:pt x="983674" y="103913"/>
                  </a:lnTo>
                  <a:lnTo>
                    <a:pt x="1020573" y="129742"/>
                  </a:lnTo>
                  <a:lnTo>
                    <a:pt x="1055323" y="157986"/>
                  </a:lnTo>
                  <a:lnTo>
                    <a:pt x="1087783" y="188515"/>
                  </a:lnTo>
                  <a:lnTo>
                    <a:pt x="1117816" y="221197"/>
                  </a:lnTo>
                  <a:lnTo>
                    <a:pt x="1145280" y="255901"/>
                  </a:lnTo>
                  <a:lnTo>
                    <a:pt x="1170036" y="292495"/>
                  </a:lnTo>
                  <a:lnTo>
                    <a:pt x="1191945" y="330847"/>
                  </a:lnTo>
                  <a:lnTo>
                    <a:pt x="1210867" y="370828"/>
                  </a:lnTo>
                  <a:lnTo>
                    <a:pt x="1226661" y="412305"/>
                  </a:lnTo>
                  <a:lnTo>
                    <a:pt x="1239189" y="455147"/>
                  </a:lnTo>
                  <a:lnTo>
                    <a:pt x="1248311" y="499222"/>
                  </a:lnTo>
                  <a:lnTo>
                    <a:pt x="1253886" y="544400"/>
                  </a:lnTo>
                  <a:lnTo>
                    <a:pt x="1255776" y="590550"/>
                  </a:lnTo>
                  <a:lnTo>
                    <a:pt x="1253886" y="636699"/>
                  </a:lnTo>
                  <a:lnTo>
                    <a:pt x="1248311" y="681877"/>
                  </a:lnTo>
                  <a:lnTo>
                    <a:pt x="1239189" y="725952"/>
                  </a:lnTo>
                  <a:lnTo>
                    <a:pt x="1226661" y="768794"/>
                  </a:lnTo>
                  <a:lnTo>
                    <a:pt x="1210867" y="810271"/>
                  </a:lnTo>
                  <a:lnTo>
                    <a:pt x="1191945" y="850252"/>
                  </a:lnTo>
                  <a:lnTo>
                    <a:pt x="1170036" y="888604"/>
                  </a:lnTo>
                  <a:lnTo>
                    <a:pt x="1145280" y="925198"/>
                  </a:lnTo>
                  <a:lnTo>
                    <a:pt x="1117816" y="959902"/>
                  </a:lnTo>
                  <a:lnTo>
                    <a:pt x="1087783" y="992584"/>
                  </a:lnTo>
                  <a:lnTo>
                    <a:pt x="1055323" y="1023113"/>
                  </a:lnTo>
                  <a:lnTo>
                    <a:pt x="1020573" y="1051357"/>
                  </a:lnTo>
                  <a:lnTo>
                    <a:pt x="983674" y="1077186"/>
                  </a:lnTo>
                  <a:lnTo>
                    <a:pt x="944767" y="1100469"/>
                  </a:lnTo>
                  <a:lnTo>
                    <a:pt x="903989" y="1121073"/>
                  </a:lnTo>
                  <a:lnTo>
                    <a:pt x="861482" y="1138867"/>
                  </a:lnTo>
                  <a:lnTo>
                    <a:pt x="817385" y="1153720"/>
                  </a:lnTo>
                  <a:lnTo>
                    <a:pt x="771837" y="1165502"/>
                  </a:lnTo>
                  <a:lnTo>
                    <a:pt x="724978" y="1174080"/>
                  </a:lnTo>
                  <a:lnTo>
                    <a:pt x="676948" y="1179323"/>
                  </a:lnTo>
                  <a:lnTo>
                    <a:pt x="627887" y="1181100"/>
                  </a:lnTo>
                  <a:lnTo>
                    <a:pt x="578810" y="1179323"/>
                  </a:lnTo>
                  <a:lnTo>
                    <a:pt x="530767" y="1174080"/>
                  </a:lnTo>
                  <a:lnTo>
                    <a:pt x="483898" y="1165502"/>
                  </a:lnTo>
                  <a:lnTo>
                    <a:pt x="438343" y="1153720"/>
                  </a:lnTo>
                  <a:lnTo>
                    <a:pt x="394240" y="1138867"/>
                  </a:lnTo>
                  <a:lnTo>
                    <a:pt x="351730" y="1121073"/>
                  </a:lnTo>
                  <a:lnTo>
                    <a:pt x="310952" y="1100469"/>
                  </a:lnTo>
                  <a:lnTo>
                    <a:pt x="272045" y="1077186"/>
                  </a:lnTo>
                  <a:lnTo>
                    <a:pt x="235149" y="1051357"/>
                  </a:lnTo>
                  <a:lnTo>
                    <a:pt x="200403" y="1023113"/>
                  </a:lnTo>
                  <a:lnTo>
                    <a:pt x="167946" y="992584"/>
                  </a:lnTo>
                  <a:lnTo>
                    <a:pt x="137919" y="959902"/>
                  </a:lnTo>
                  <a:lnTo>
                    <a:pt x="110461" y="925198"/>
                  </a:lnTo>
                  <a:lnTo>
                    <a:pt x="85710" y="888604"/>
                  </a:lnTo>
                  <a:lnTo>
                    <a:pt x="63808" y="850252"/>
                  </a:lnTo>
                  <a:lnTo>
                    <a:pt x="44892" y="810271"/>
                  </a:lnTo>
                  <a:lnTo>
                    <a:pt x="29102" y="768794"/>
                  </a:lnTo>
                  <a:lnTo>
                    <a:pt x="16579" y="725952"/>
                  </a:lnTo>
                  <a:lnTo>
                    <a:pt x="7461" y="681877"/>
                  </a:lnTo>
                  <a:lnTo>
                    <a:pt x="1888" y="636699"/>
                  </a:lnTo>
                  <a:lnTo>
                    <a:pt x="0" y="590550"/>
                  </a:lnTo>
                  <a:close/>
                </a:path>
              </a:pathLst>
            </a:custGeom>
            <a:ln w="38100">
              <a:solidFill>
                <a:srgbClr val="FFFFFF"/>
              </a:solidFill>
            </a:ln>
          </p:spPr>
          <p:txBody>
            <a:bodyPr wrap="square" lIns="0" tIns="0" rIns="0" bIns="0" rtlCol="0"/>
            <a:lstStyle/>
            <a:p>
              <a:endParaRPr/>
            </a:p>
          </p:txBody>
        </p:sp>
      </p:grpSp>
      <p:sp>
        <p:nvSpPr>
          <p:cNvPr id="17" name="object 17"/>
          <p:cNvSpPr txBox="1"/>
          <p:nvPr/>
        </p:nvSpPr>
        <p:spPr>
          <a:xfrm>
            <a:off x="10277970" y="4520062"/>
            <a:ext cx="1095375" cy="228268"/>
          </a:xfrm>
          <a:prstGeom prst="rect">
            <a:avLst/>
          </a:prstGeom>
        </p:spPr>
        <p:txBody>
          <a:bodyPr vert="horz" wrap="square" lIns="0" tIns="12700" rIns="0" bIns="0" rtlCol="0">
            <a:spAutoFit/>
          </a:bodyPr>
          <a:lstStyle/>
          <a:p>
            <a:pPr marL="12700">
              <a:spcBef>
                <a:spcPts val="100"/>
              </a:spcBef>
            </a:pPr>
            <a:r>
              <a:rPr sz="1400" b="1" spc="-10" dirty="0">
                <a:solidFill>
                  <a:srgbClr val="FFFFFF"/>
                </a:solidFill>
                <a:latin typeface="メイリオ"/>
                <a:cs typeface="メイリオ"/>
              </a:rPr>
              <a:t>セキュリティ</a:t>
            </a:r>
            <a:endParaRPr sz="1400">
              <a:latin typeface="メイリオ"/>
              <a:cs typeface="メイリオ"/>
            </a:endParaRPr>
          </a:p>
        </p:txBody>
      </p:sp>
      <p:grpSp>
        <p:nvGrpSpPr>
          <p:cNvPr id="18" name="object 18"/>
          <p:cNvGrpSpPr/>
          <p:nvPr/>
        </p:nvGrpSpPr>
        <p:grpSpPr>
          <a:xfrm>
            <a:off x="8083663" y="5437130"/>
            <a:ext cx="1294130" cy="1219200"/>
            <a:chOff x="5381244" y="5530596"/>
            <a:chExt cx="1294130" cy="1219200"/>
          </a:xfrm>
        </p:grpSpPr>
        <p:sp>
          <p:nvSpPr>
            <p:cNvPr id="19" name="object 19"/>
            <p:cNvSpPr/>
            <p:nvPr/>
          </p:nvSpPr>
          <p:spPr>
            <a:xfrm>
              <a:off x="5400294" y="5549646"/>
              <a:ext cx="1256030" cy="1181100"/>
            </a:xfrm>
            <a:custGeom>
              <a:avLst/>
              <a:gdLst/>
              <a:ahLst/>
              <a:cxnLst/>
              <a:rect l="l" t="t" r="r" b="b"/>
              <a:pathLst>
                <a:path w="1256029" h="1181100">
                  <a:moveTo>
                    <a:pt x="627888" y="0"/>
                  </a:moveTo>
                  <a:lnTo>
                    <a:pt x="578827" y="1776"/>
                  </a:lnTo>
                  <a:lnTo>
                    <a:pt x="530797" y="7019"/>
                  </a:lnTo>
                  <a:lnTo>
                    <a:pt x="483938" y="15597"/>
                  </a:lnTo>
                  <a:lnTo>
                    <a:pt x="438390" y="27377"/>
                  </a:lnTo>
                  <a:lnTo>
                    <a:pt x="394293" y="42230"/>
                  </a:lnTo>
                  <a:lnTo>
                    <a:pt x="351786" y="60024"/>
                  </a:lnTo>
                  <a:lnTo>
                    <a:pt x="311008" y="80628"/>
                  </a:lnTo>
                  <a:lnTo>
                    <a:pt x="272101" y="103909"/>
                  </a:lnTo>
                  <a:lnTo>
                    <a:pt x="235202" y="129738"/>
                  </a:lnTo>
                  <a:lnTo>
                    <a:pt x="200452" y="157982"/>
                  </a:lnTo>
                  <a:lnTo>
                    <a:pt x="167992" y="188510"/>
                  </a:lnTo>
                  <a:lnTo>
                    <a:pt x="137959" y="221192"/>
                  </a:lnTo>
                  <a:lnTo>
                    <a:pt x="110495" y="255895"/>
                  </a:lnTo>
                  <a:lnTo>
                    <a:pt x="85739" y="292489"/>
                  </a:lnTo>
                  <a:lnTo>
                    <a:pt x="63830" y="330842"/>
                  </a:lnTo>
                  <a:lnTo>
                    <a:pt x="44908" y="370823"/>
                  </a:lnTo>
                  <a:lnTo>
                    <a:pt x="29114" y="412300"/>
                  </a:lnTo>
                  <a:lnTo>
                    <a:pt x="16586" y="455143"/>
                  </a:lnTo>
                  <a:lnTo>
                    <a:pt x="7464" y="499219"/>
                  </a:lnTo>
                  <a:lnTo>
                    <a:pt x="1889" y="544399"/>
                  </a:lnTo>
                  <a:lnTo>
                    <a:pt x="0" y="590549"/>
                  </a:lnTo>
                  <a:lnTo>
                    <a:pt x="1889" y="636700"/>
                  </a:lnTo>
                  <a:lnTo>
                    <a:pt x="7464" y="681880"/>
                  </a:lnTo>
                  <a:lnTo>
                    <a:pt x="16586" y="725956"/>
                  </a:lnTo>
                  <a:lnTo>
                    <a:pt x="29114" y="768799"/>
                  </a:lnTo>
                  <a:lnTo>
                    <a:pt x="44908" y="810276"/>
                  </a:lnTo>
                  <a:lnTo>
                    <a:pt x="63830" y="850257"/>
                  </a:lnTo>
                  <a:lnTo>
                    <a:pt x="85739" y="888610"/>
                  </a:lnTo>
                  <a:lnTo>
                    <a:pt x="110495" y="925204"/>
                  </a:lnTo>
                  <a:lnTo>
                    <a:pt x="137959" y="959907"/>
                  </a:lnTo>
                  <a:lnTo>
                    <a:pt x="167992" y="992589"/>
                  </a:lnTo>
                  <a:lnTo>
                    <a:pt x="200452" y="1023117"/>
                  </a:lnTo>
                  <a:lnTo>
                    <a:pt x="235202" y="1051361"/>
                  </a:lnTo>
                  <a:lnTo>
                    <a:pt x="272101" y="1077190"/>
                  </a:lnTo>
                  <a:lnTo>
                    <a:pt x="311008" y="1100471"/>
                  </a:lnTo>
                  <a:lnTo>
                    <a:pt x="351786" y="1121075"/>
                  </a:lnTo>
                  <a:lnTo>
                    <a:pt x="394293" y="1138869"/>
                  </a:lnTo>
                  <a:lnTo>
                    <a:pt x="438390" y="1153722"/>
                  </a:lnTo>
                  <a:lnTo>
                    <a:pt x="483938" y="1165502"/>
                  </a:lnTo>
                  <a:lnTo>
                    <a:pt x="530797" y="1174080"/>
                  </a:lnTo>
                  <a:lnTo>
                    <a:pt x="578827" y="1179323"/>
                  </a:lnTo>
                  <a:lnTo>
                    <a:pt x="627888" y="1181099"/>
                  </a:lnTo>
                  <a:lnTo>
                    <a:pt x="676948" y="1179323"/>
                  </a:lnTo>
                  <a:lnTo>
                    <a:pt x="724978" y="1174080"/>
                  </a:lnTo>
                  <a:lnTo>
                    <a:pt x="771837" y="1165502"/>
                  </a:lnTo>
                  <a:lnTo>
                    <a:pt x="817385" y="1153722"/>
                  </a:lnTo>
                  <a:lnTo>
                    <a:pt x="861482" y="1138869"/>
                  </a:lnTo>
                  <a:lnTo>
                    <a:pt x="903989" y="1121075"/>
                  </a:lnTo>
                  <a:lnTo>
                    <a:pt x="944767" y="1100471"/>
                  </a:lnTo>
                  <a:lnTo>
                    <a:pt x="983674" y="1077190"/>
                  </a:lnTo>
                  <a:lnTo>
                    <a:pt x="1020573" y="1051361"/>
                  </a:lnTo>
                  <a:lnTo>
                    <a:pt x="1055323" y="1023117"/>
                  </a:lnTo>
                  <a:lnTo>
                    <a:pt x="1087783" y="992589"/>
                  </a:lnTo>
                  <a:lnTo>
                    <a:pt x="1117816" y="959907"/>
                  </a:lnTo>
                  <a:lnTo>
                    <a:pt x="1145280" y="925204"/>
                  </a:lnTo>
                  <a:lnTo>
                    <a:pt x="1170036" y="888610"/>
                  </a:lnTo>
                  <a:lnTo>
                    <a:pt x="1191945" y="850257"/>
                  </a:lnTo>
                  <a:lnTo>
                    <a:pt x="1210867" y="810276"/>
                  </a:lnTo>
                  <a:lnTo>
                    <a:pt x="1226661" y="768799"/>
                  </a:lnTo>
                  <a:lnTo>
                    <a:pt x="1239189" y="725956"/>
                  </a:lnTo>
                  <a:lnTo>
                    <a:pt x="1248311" y="681880"/>
                  </a:lnTo>
                  <a:lnTo>
                    <a:pt x="1253886" y="636700"/>
                  </a:lnTo>
                  <a:lnTo>
                    <a:pt x="1255776" y="590549"/>
                  </a:lnTo>
                  <a:lnTo>
                    <a:pt x="1253886" y="544399"/>
                  </a:lnTo>
                  <a:lnTo>
                    <a:pt x="1248311" y="499219"/>
                  </a:lnTo>
                  <a:lnTo>
                    <a:pt x="1239189" y="455143"/>
                  </a:lnTo>
                  <a:lnTo>
                    <a:pt x="1226661" y="412300"/>
                  </a:lnTo>
                  <a:lnTo>
                    <a:pt x="1210867" y="370823"/>
                  </a:lnTo>
                  <a:lnTo>
                    <a:pt x="1191945" y="330842"/>
                  </a:lnTo>
                  <a:lnTo>
                    <a:pt x="1170036" y="292489"/>
                  </a:lnTo>
                  <a:lnTo>
                    <a:pt x="1145280" y="255895"/>
                  </a:lnTo>
                  <a:lnTo>
                    <a:pt x="1117816" y="221192"/>
                  </a:lnTo>
                  <a:lnTo>
                    <a:pt x="1087783" y="188510"/>
                  </a:lnTo>
                  <a:lnTo>
                    <a:pt x="1055323" y="157982"/>
                  </a:lnTo>
                  <a:lnTo>
                    <a:pt x="1020573" y="129738"/>
                  </a:lnTo>
                  <a:lnTo>
                    <a:pt x="983674" y="103909"/>
                  </a:lnTo>
                  <a:lnTo>
                    <a:pt x="944767" y="80628"/>
                  </a:lnTo>
                  <a:lnTo>
                    <a:pt x="903989" y="60024"/>
                  </a:lnTo>
                  <a:lnTo>
                    <a:pt x="861482" y="42230"/>
                  </a:lnTo>
                  <a:lnTo>
                    <a:pt x="817385" y="27377"/>
                  </a:lnTo>
                  <a:lnTo>
                    <a:pt x="771837" y="15597"/>
                  </a:lnTo>
                  <a:lnTo>
                    <a:pt x="724978" y="7019"/>
                  </a:lnTo>
                  <a:lnTo>
                    <a:pt x="676948" y="1776"/>
                  </a:lnTo>
                  <a:lnTo>
                    <a:pt x="627888" y="0"/>
                  </a:lnTo>
                  <a:close/>
                </a:path>
              </a:pathLst>
            </a:custGeom>
            <a:solidFill>
              <a:srgbClr val="006FC0"/>
            </a:solidFill>
          </p:spPr>
          <p:txBody>
            <a:bodyPr wrap="square" lIns="0" tIns="0" rIns="0" bIns="0" rtlCol="0"/>
            <a:lstStyle/>
            <a:p>
              <a:endParaRPr/>
            </a:p>
          </p:txBody>
        </p:sp>
        <p:sp>
          <p:nvSpPr>
            <p:cNvPr id="20" name="object 20"/>
            <p:cNvSpPr/>
            <p:nvPr/>
          </p:nvSpPr>
          <p:spPr>
            <a:xfrm>
              <a:off x="5400294" y="5549646"/>
              <a:ext cx="1256030" cy="1181100"/>
            </a:xfrm>
            <a:custGeom>
              <a:avLst/>
              <a:gdLst/>
              <a:ahLst/>
              <a:cxnLst/>
              <a:rect l="l" t="t" r="r" b="b"/>
              <a:pathLst>
                <a:path w="1256029" h="1181100">
                  <a:moveTo>
                    <a:pt x="0" y="590549"/>
                  </a:moveTo>
                  <a:lnTo>
                    <a:pt x="1889" y="544399"/>
                  </a:lnTo>
                  <a:lnTo>
                    <a:pt x="7464" y="499219"/>
                  </a:lnTo>
                  <a:lnTo>
                    <a:pt x="16586" y="455143"/>
                  </a:lnTo>
                  <a:lnTo>
                    <a:pt x="29114" y="412300"/>
                  </a:lnTo>
                  <a:lnTo>
                    <a:pt x="44908" y="370823"/>
                  </a:lnTo>
                  <a:lnTo>
                    <a:pt x="63830" y="330842"/>
                  </a:lnTo>
                  <a:lnTo>
                    <a:pt x="85739" y="292489"/>
                  </a:lnTo>
                  <a:lnTo>
                    <a:pt x="110495" y="255895"/>
                  </a:lnTo>
                  <a:lnTo>
                    <a:pt x="137959" y="221192"/>
                  </a:lnTo>
                  <a:lnTo>
                    <a:pt x="167992" y="188510"/>
                  </a:lnTo>
                  <a:lnTo>
                    <a:pt x="200452" y="157982"/>
                  </a:lnTo>
                  <a:lnTo>
                    <a:pt x="235202" y="129738"/>
                  </a:lnTo>
                  <a:lnTo>
                    <a:pt x="272101" y="103909"/>
                  </a:lnTo>
                  <a:lnTo>
                    <a:pt x="311008" y="80628"/>
                  </a:lnTo>
                  <a:lnTo>
                    <a:pt x="351786" y="60024"/>
                  </a:lnTo>
                  <a:lnTo>
                    <a:pt x="394293" y="42230"/>
                  </a:lnTo>
                  <a:lnTo>
                    <a:pt x="438390" y="27377"/>
                  </a:lnTo>
                  <a:lnTo>
                    <a:pt x="483938" y="15597"/>
                  </a:lnTo>
                  <a:lnTo>
                    <a:pt x="530797" y="7019"/>
                  </a:lnTo>
                  <a:lnTo>
                    <a:pt x="578827" y="1776"/>
                  </a:lnTo>
                  <a:lnTo>
                    <a:pt x="627888" y="0"/>
                  </a:lnTo>
                  <a:lnTo>
                    <a:pt x="676948" y="1776"/>
                  </a:lnTo>
                  <a:lnTo>
                    <a:pt x="724978" y="7019"/>
                  </a:lnTo>
                  <a:lnTo>
                    <a:pt x="771837" y="15597"/>
                  </a:lnTo>
                  <a:lnTo>
                    <a:pt x="817385" y="27377"/>
                  </a:lnTo>
                  <a:lnTo>
                    <a:pt x="861482" y="42230"/>
                  </a:lnTo>
                  <a:lnTo>
                    <a:pt x="903989" y="60024"/>
                  </a:lnTo>
                  <a:lnTo>
                    <a:pt x="944767" y="80628"/>
                  </a:lnTo>
                  <a:lnTo>
                    <a:pt x="983674" y="103909"/>
                  </a:lnTo>
                  <a:lnTo>
                    <a:pt x="1020573" y="129738"/>
                  </a:lnTo>
                  <a:lnTo>
                    <a:pt x="1055323" y="157982"/>
                  </a:lnTo>
                  <a:lnTo>
                    <a:pt x="1087783" y="188510"/>
                  </a:lnTo>
                  <a:lnTo>
                    <a:pt x="1117816" y="221192"/>
                  </a:lnTo>
                  <a:lnTo>
                    <a:pt x="1145280" y="255895"/>
                  </a:lnTo>
                  <a:lnTo>
                    <a:pt x="1170036" y="292489"/>
                  </a:lnTo>
                  <a:lnTo>
                    <a:pt x="1191945" y="330842"/>
                  </a:lnTo>
                  <a:lnTo>
                    <a:pt x="1210867" y="370823"/>
                  </a:lnTo>
                  <a:lnTo>
                    <a:pt x="1226661" y="412300"/>
                  </a:lnTo>
                  <a:lnTo>
                    <a:pt x="1239189" y="455143"/>
                  </a:lnTo>
                  <a:lnTo>
                    <a:pt x="1248311" y="499219"/>
                  </a:lnTo>
                  <a:lnTo>
                    <a:pt x="1253886" y="544399"/>
                  </a:lnTo>
                  <a:lnTo>
                    <a:pt x="1255776" y="590549"/>
                  </a:lnTo>
                  <a:lnTo>
                    <a:pt x="1253886" y="636700"/>
                  </a:lnTo>
                  <a:lnTo>
                    <a:pt x="1248311" y="681880"/>
                  </a:lnTo>
                  <a:lnTo>
                    <a:pt x="1239189" y="725956"/>
                  </a:lnTo>
                  <a:lnTo>
                    <a:pt x="1226661" y="768799"/>
                  </a:lnTo>
                  <a:lnTo>
                    <a:pt x="1210867" y="810276"/>
                  </a:lnTo>
                  <a:lnTo>
                    <a:pt x="1191945" y="850257"/>
                  </a:lnTo>
                  <a:lnTo>
                    <a:pt x="1170036" y="888610"/>
                  </a:lnTo>
                  <a:lnTo>
                    <a:pt x="1145280" y="925204"/>
                  </a:lnTo>
                  <a:lnTo>
                    <a:pt x="1117816" y="959907"/>
                  </a:lnTo>
                  <a:lnTo>
                    <a:pt x="1087783" y="992589"/>
                  </a:lnTo>
                  <a:lnTo>
                    <a:pt x="1055323" y="1023117"/>
                  </a:lnTo>
                  <a:lnTo>
                    <a:pt x="1020573" y="1051361"/>
                  </a:lnTo>
                  <a:lnTo>
                    <a:pt x="983674" y="1077190"/>
                  </a:lnTo>
                  <a:lnTo>
                    <a:pt x="944767" y="1100471"/>
                  </a:lnTo>
                  <a:lnTo>
                    <a:pt x="903989" y="1121075"/>
                  </a:lnTo>
                  <a:lnTo>
                    <a:pt x="861482" y="1138869"/>
                  </a:lnTo>
                  <a:lnTo>
                    <a:pt x="817385" y="1153722"/>
                  </a:lnTo>
                  <a:lnTo>
                    <a:pt x="771837" y="1165502"/>
                  </a:lnTo>
                  <a:lnTo>
                    <a:pt x="724978" y="1174080"/>
                  </a:lnTo>
                  <a:lnTo>
                    <a:pt x="676948" y="1179323"/>
                  </a:lnTo>
                  <a:lnTo>
                    <a:pt x="627888" y="1181099"/>
                  </a:lnTo>
                  <a:lnTo>
                    <a:pt x="578827" y="1179323"/>
                  </a:lnTo>
                  <a:lnTo>
                    <a:pt x="530797" y="1174080"/>
                  </a:lnTo>
                  <a:lnTo>
                    <a:pt x="483938" y="1165502"/>
                  </a:lnTo>
                  <a:lnTo>
                    <a:pt x="438390" y="1153722"/>
                  </a:lnTo>
                  <a:lnTo>
                    <a:pt x="394293" y="1138869"/>
                  </a:lnTo>
                  <a:lnTo>
                    <a:pt x="351786" y="1121075"/>
                  </a:lnTo>
                  <a:lnTo>
                    <a:pt x="311008" y="1100471"/>
                  </a:lnTo>
                  <a:lnTo>
                    <a:pt x="272101" y="1077190"/>
                  </a:lnTo>
                  <a:lnTo>
                    <a:pt x="235202" y="1051361"/>
                  </a:lnTo>
                  <a:lnTo>
                    <a:pt x="200452" y="1023117"/>
                  </a:lnTo>
                  <a:lnTo>
                    <a:pt x="167992" y="992589"/>
                  </a:lnTo>
                  <a:lnTo>
                    <a:pt x="137959" y="959907"/>
                  </a:lnTo>
                  <a:lnTo>
                    <a:pt x="110495" y="925204"/>
                  </a:lnTo>
                  <a:lnTo>
                    <a:pt x="85739" y="888610"/>
                  </a:lnTo>
                  <a:lnTo>
                    <a:pt x="63830" y="850257"/>
                  </a:lnTo>
                  <a:lnTo>
                    <a:pt x="44908" y="810276"/>
                  </a:lnTo>
                  <a:lnTo>
                    <a:pt x="29114" y="768799"/>
                  </a:lnTo>
                  <a:lnTo>
                    <a:pt x="16586" y="725956"/>
                  </a:lnTo>
                  <a:lnTo>
                    <a:pt x="7464" y="681880"/>
                  </a:lnTo>
                  <a:lnTo>
                    <a:pt x="1889" y="636700"/>
                  </a:lnTo>
                  <a:lnTo>
                    <a:pt x="0" y="590549"/>
                  </a:lnTo>
                  <a:close/>
                </a:path>
              </a:pathLst>
            </a:custGeom>
            <a:ln w="38100">
              <a:solidFill>
                <a:srgbClr val="FFFFFF"/>
              </a:solidFill>
            </a:ln>
          </p:spPr>
          <p:txBody>
            <a:bodyPr wrap="square" lIns="0" tIns="0" rIns="0" bIns="0" rtlCol="0"/>
            <a:lstStyle/>
            <a:p>
              <a:endParaRPr/>
            </a:p>
          </p:txBody>
        </p:sp>
      </p:grpSp>
      <p:sp>
        <p:nvSpPr>
          <p:cNvPr id="21" name="object 21"/>
          <p:cNvSpPr txBox="1"/>
          <p:nvPr/>
        </p:nvSpPr>
        <p:spPr>
          <a:xfrm>
            <a:off x="8271241" y="5937408"/>
            <a:ext cx="916940" cy="228268"/>
          </a:xfrm>
          <a:prstGeom prst="rect">
            <a:avLst/>
          </a:prstGeom>
        </p:spPr>
        <p:txBody>
          <a:bodyPr vert="horz" wrap="square" lIns="0" tIns="12700" rIns="0" bIns="0" rtlCol="0">
            <a:spAutoFit/>
          </a:bodyPr>
          <a:lstStyle/>
          <a:p>
            <a:pPr marL="12700">
              <a:spcBef>
                <a:spcPts val="100"/>
              </a:spcBef>
            </a:pPr>
            <a:r>
              <a:rPr sz="1400" b="1" spc="-10" dirty="0">
                <a:solidFill>
                  <a:srgbClr val="FFFFFF"/>
                </a:solidFill>
                <a:latin typeface="メイリオ"/>
                <a:cs typeface="メイリオ"/>
              </a:rPr>
              <a:t>即時決済性</a:t>
            </a:r>
            <a:endParaRPr sz="1400">
              <a:latin typeface="メイリオ"/>
              <a:cs typeface="メイリオ"/>
            </a:endParaRPr>
          </a:p>
        </p:txBody>
      </p:sp>
      <p:grpSp>
        <p:nvGrpSpPr>
          <p:cNvPr id="22" name="object 22"/>
          <p:cNvGrpSpPr/>
          <p:nvPr/>
        </p:nvGrpSpPr>
        <p:grpSpPr>
          <a:xfrm>
            <a:off x="7695042" y="4015238"/>
            <a:ext cx="1294130" cy="1221105"/>
            <a:chOff x="4992623" y="4108703"/>
            <a:chExt cx="1294130" cy="1221105"/>
          </a:xfrm>
        </p:grpSpPr>
        <p:sp>
          <p:nvSpPr>
            <p:cNvPr id="23" name="object 23"/>
            <p:cNvSpPr/>
            <p:nvPr/>
          </p:nvSpPr>
          <p:spPr>
            <a:xfrm>
              <a:off x="5011673" y="4127753"/>
              <a:ext cx="1256030" cy="1183005"/>
            </a:xfrm>
            <a:custGeom>
              <a:avLst/>
              <a:gdLst/>
              <a:ahLst/>
              <a:cxnLst/>
              <a:rect l="l" t="t" r="r" b="b"/>
              <a:pathLst>
                <a:path w="1256029" h="1183004">
                  <a:moveTo>
                    <a:pt x="627888" y="0"/>
                  </a:moveTo>
                  <a:lnTo>
                    <a:pt x="578827" y="1779"/>
                  </a:lnTo>
                  <a:lnTo>
                    <a:pt x="530797" y="7029"/>
                  </a:lnTo>
                  <a:lnTo>
                    <a:pt x="483938" y="15619"/>
                  </a:lnTo>
                  <a:lnTo>
                    <a:pt x="438390" y="27417"/>
                  </a:lnTo>
                  <a:lnTo>
                    <a:pt x="394293" y="42292"/>
                  </a:lnTo>
                  <a:lnTo>
                    <a:pt x="351786" y="60111"/>
                  </a:lnTo>
                  <a:lnTo>
                    <a:pt x="311008" y="80743"/>
                  </a:lnTo>
                  <a:lnTo>
                    <a:pt x="272101" y="104057"/>
                  </a:lnTo>
                  <a:lnTo>
                    <a:pt x="235202" y="129922"/>
                  </a:lnTo>
                  <a:lnTo>
                    <a:pt x="200452" y="158204"/>
                  </a:lnTo>
                  <a:lnTo>
                    <a:pt x="167992" y="188774"/>
                  </a:lnTo>
                  <a:lnTo>
                    <a:pt x="137959" y="221499"/>
                  </a:lnTo>
                  <a:lnTo>
                    <a:pt x="110495" y="256248"/>
                  </a:lnTo>
                  <a:lnTo>
                    <a:pt x="85739" y="292890"/>
                  </a:lnTo>
                  <a:lnTo>
                    <a:pt x="63830" y="331292"/>
                  </a:lnTo>
                  <a:lnTo>
                    <a:pt x="44908" y="371323"/>
                  </a:lnTo>
                  <a:lnTo>
                    <a:pt x="29114" y="412852"/>
                  </a:lnTo>
                  <a:lnTo>
                    <a:pt x="16586" y="455747"/>
                  </a:lnTo>
                  <a:lnTo>
                    <a:pt x="7464" y="499876"/>
                  </a:lnTo>
                  <a:lnTo>
                    <a:pt x="1889" y="545108"/>
                  </a:lnTo>
                  <a:lnTo>
                    <a:pt x="0" y="591312"/>
                  </a:lnTo>
                  <a:lnTo>
                    <a:pt x="1889" y="637515"/>
                  </a:lnTo>
                  <a:lnTo>
                    <a:pt x="7464" y="682747"/>
                  </a:lnTo>
                  <a:lnTo>
                    <a:pt x="16586" y="726876"/>
                  </a:lnTo>
                  <a:lnTo>
                    <a:pt x="29114" y="769771"/>
                  </a:lnTo>
                  <a:lnTo>
                    <a:pt x="44908" y="811300"/>
                  </a:lnTo>
                  <a:lnTo>
                    <a:pt x="63830" y="851331"/>
                  </a:lnTo>
                  <a:lnTo>
                    <a:pt x="85739" y="889733"/>
                  </a:lnTo>
                  <a:lnTo>
                    <a:pt x="110495" y="926375"/>
                  </a:lnTo>
                  <a:lnTo>
                    <a:pt x="137959" y="961124"/>
                  </a:lnTo>
                  <a:lnTo>
                    <a:pt x="167992" y="993849"/>
                  </a:lnTo>
                  <a:lnTo>
                    <a:pt x="200452" y="1024419"/>
                  </a:lnTo>
                  <a:lnTo>
                    <a:pt x="235202" y="1052701"/>
                  </a:lnTo>
                  <a:lnTo>
                    <a:pt x="272101" y="1078566"/>
                  </a:lnTo>
                  <a:lnTo>
                    <a:pt x="311008" y="1101880"/>
                  </a:lnTo>
                  <a:lnTo>
                    <a:pt x="351786" y="1122512"/>
                  </a:lnTo>
                  <a:lnTo>
                    <a:pt x="394293" y="1140331"/>
                  </a:lnTo>
                  <a:lnTo>
                    <a:pt x="438390" y="1155206"/>
                  </a:lnTo>
                  <a:lnTo>
                    <a:pt x="483938" y="1167004"/>
                  </a:lnTo>
                  <a:lnTo>
                    <a:pt x="530797" y="1175594"/>
                  </a:lnTo>
                  <a:lnTo>
                    <a:pt x="578827" y="1180844"/>
                  </a:lnTo>
                  <a:lnTo>
                    <a:pt x="627888" y="1182624"/>
                  </a:lnTo>
                  <a:lnTo>
                    <a:pt x="676948" y="1180844"/>
                  </a:lnTo>
                  <a:lnTo>
                    <a:pt x="724978" y="1175594"/>
                  </a:lnTo>
                  <a:lnTo>
                    <a:pt x="771837" y="1167004"/>
                  </a:lnTo>
                  <a:lnTo>
                    <a:pt x="817385" y="1155206"/>
                  </a:lnTo>
                  <a:lnTo>
                    <a:pt x="861482" y="1140331"/>
                  </a:lnTo>
                  <a:lnTo>
                    <a:pt x="903989" y="1122512"/>
                  </a:lnTo>
                  <a:lnTo>
                    <a:pt x="944767" y="1101880"/>
                  </a:lnTo>
                  <a:lnTo>
                    <a:pt x="983674" y="1078566"/>
                  </a:lnTo>
                  <a:lnTo>
                    <a:pt x="1020573" y="1052701"/>
                  </a:lnTo>
                  <a:lnTo>
                    <a:pt x="1055323" y="1024419"/>
                  </a:lnTo>
                  <a:lnTo>
                    <a:pt x="1087783" y="993849"/>
                  </a:lnTo>
                  <a:lnTo>
                    <a:pt x="1117816" y="961124"/>
                  </a:lnTo>
                  <a:lnTo>
                    <a:pt x="1145280" y="926375"/>
                  </a:lnTo>
                  <a:lnTo>
                    <a:pt x="1170036" y="889733"/>
                  </a:lnTo>
                  <a:lnTo>
                    <a:pt x="1191945" y="851331"/>
                  </a:lnTo>
                  <a:lnTo>
                    <a:pt x="1210867" y="811300"/>
                  </a:lnTo>
                  <a:lnTo>
                    <a:pt x="1226661" y="769771"/>
                  </a:lnTo>
                  <a:lnTo>
                    <a:pt x="1239189" y="726876"/>
                  </a:lnTo>
                  <a:lnTo>
                    <a:pt x="1248311" y="682747"/>
                  </a:lnTo>
                  <a:lnTo>
                    <a:pt x="1253886" y="637515"/>
                  </a:lnTo>
                  <a:lnTo>
                    <a:pt x="1255776" y="591312"/>
                  </a:lnTo>
                  <a:lnTo>
                    <a:pt x="1253886" y="545108"/>
                  </a:lnTo>
                  <a:lnTo>
                    <a:pt x="1248311" y="499876"/>
                  </a:lnTo>
                  <a:lnTo>
                    <a:pt x="1239189" y="455747"/>
                  </a:lnTo>
                  <a:lnTo>
                    <a:pt x="1226661" y="412852"/>
                  </a:lnTo>
                  <a:lnTo>
                    <a:pt x="1210867" y="371323"/>
                  </a:lnTo>
                  <a:lnTo>
                    <a:pt x="1191945" y="331292"/>
                  </a:lnTo>
                  <a:lnTo>
                    <a:pt x="1170036" y="292890"/>
                  </a:lnTo>
                  <a:lnTo>
                    <a:pt x="1145280" y="256248"/>
                  </a:lnTo>
                  <a:lnTo>
                    <a:pt x="1117816" y="221499"/>
                  </a:lnTo>
                  <a:lnTo>
                    <a:pt x="1087783" y="188774"/>
                  </a:lnTo>
                  <a:lnTo>
                    <a:pt x="1055323" y="158204"/>
                  </a:lnTo>
                  <a:lnTo>
                    <a:pt x="1020573" y="129922"/>
                  </a:lnTo>
                  <a:lnTo>
                    <a:pt x="983674" y="104057"/>
                  </a:lnTo>
                  <a:lnTo>
                    <a:pt x="944767" y="80743"/>
                  </a:lnTo>
                  <a:lnTo>
                    <a:pt x="903989" y="60111"/>
                  </a:lnTo>
                  <a:lnTo>
                    <a:pt x="861482" y="42292"/>
                  </a:lnTo>
                  <a:lnTo>
                    <a:pt x="817385" y="27417"/>
                  </a:lnTo>
                  <a:lnTo>
                    <a:pt x="771837" y="15619"/>
                  </a:lnTo>
                  <a:lnTo>
                    <a:pt x="724978" y="7029"/>
                  </a:lnTo>
                  <a:lnTo>
                    <a:pt x="676948" y="1779"/>
                  </a:lnTo>
                  <a:lnTo>
                    <a:pt x="627888" y="0"/>
                  </a:lnTo>
                  <a:close/>
                </a:path>
              </a:pathLst>
            </a:custGeom>
            <a:solidFill>
              <a:srgbClr val="006FC0"/>
            </a:solidFill>
          </p:spPr>
          <p:txBody>
            <a:bodyPr wrap="square" lIns="0" tIns="0" rIns="0" bIns="0" rtlCol="0"/>
            <a:lstStyle/>
            <a:p>
              <a:endParaRPr/>
            </a:p>
          </p:txBody>
        </p:sp>
        <p:sp>
          <p:nvSpPr>
            <p:cNvPr id="24" name="object 24"/>
            <p:cNvSpPr/>
            <p:nvPr/>
          </p:nvSpPr>
          <p:spPr>
            <a:xfrm>
              <a:off x="5011673" y="4127753"/>
              <a:ext cx="1256030" cy="1183005"/>
            </a:xfrm>
            <a:custGeom>
              <a:avLst/>
              <a:gdLst/>
              <a:ahLst/>
              <a:cxnLst/>
              <a:rect l="l" t="t" r="r" b="b"/>
              <a:pathLst>
                <a:path w="1256029" h="1183004">
                  <a:moveTo>
                    <a:pt x="0" y="591312"/>
                  </a:moveTo>
                  <a:lnTo>
                    <a:pt x="1889" y="545108"/>
                  </a:lnTo>
                  <a:lnTo>
                    <a:pt x="7464" y="499876"/>
                  </a:lnTo>
                  <a:lnTo>
                    <a:pt x="16586" y="455747"/>
                  </a:lnTo>
                  <a:lnTo>
                    <a:pt x="29114" y="412852"/>
                  </a:lnTo>
                  <a:lnTo>
                    <a:pt x="44908" y="371323"/>
                  </a:lnTo>
                  <a:lnTo>
                    <a:pt x="63830" y="331292"/>
                  </a:lnTo>
                  <a:lnTo>
                    <a:pt x="85739" y="292890"/>
                  </a:lnTo>
                  <a:lnTo>
                    <a:pt x="110495" y="256248"/>
                  </a:lnTo>
                  <a:lnTo>
                    <a:pt x="137959" y="221499"/>
                  </a:lnTo>
                  <a:lnTo>
                    <a:pt x="167992" y="188774"/>
                  </a:lnTo>
                  <a:lnTo>
                    <a:pt x="200452" y="158204"/>
                  </a:lnTo>
                  <a:lnTo>
                    <a:pt x="235202" y="129922"/>
                  </a:lnTo>
                  <a:lnTo>
                    <a:pt x="272101" y="104057"/>
                  </a:lnTo>
                  <a:lnTo>
                    <a:pt x="311008" y="80743"/>
                  </a:lnTo>
                  <a:lnTo>
                    <a:pt x="351786" y="60111"/>
                  </a:lnTo>
                  <a:lnTo>
                    <a:pt x="394293" y="42292"/>
                  </a:lnTo>
                  <a:lnTo>
                    <a:pt x="438390" y="27417"/>
                  </a:lnTo>
                  <a:lnTo>
                    <a:pt x="483938" y="15619"/>
                  </a:lnTo>
                  <a:lnTo>
                    <a:pt x="530797" y="7029"/>
                  </a:lnTo>
                  <a:lnTo>
                    <a:pt x="578827" y="1779"/>
                  </a:lnTo>
                  <a:lnTo>
                    <a:pt x="627888" y="0"/>
                  </a:lnTo>
                  <a:lnTo>
                    <a:pt x="676948" y="1779"/>
                  </a:lnTo>
                  <a:lnTo>
                    <a:pt x="724978" y="7029"/>
                  </a:lnTo>
                  <a:lnTo>
                    <a:pt x="771837" y="15619"/>
                  </a:lnTo>
                  <a:lnTo>
                    <a:pt x="817385" y="27417"/>
                  </a:lnTo>
                  <a:lnTo>
                    <a:pt x="861482" y="42292"/>
                  </a:lnTo>
                  <a:lnTo>
                    <a:pt x="903989" y="60111"/>
                  </a:lnTo>
                  <a:lnTo>
                    <a:pt x="944767" y="80743"/>
                  </a:lnTo>
                  <a:lnTo>
                    <a:pt x="983674" y="104057"/>
                  </a:lnTo>
                  <a:lnTo>
                    <a:pt x="1020573" y="129922"/>
                  </a:lnTo>
                  <a:lnTo>
                    <a:pt x="1055323" y="158204"/>
                  </a:lnTo>
                  <a:lnTo>
                    <a:pt x="1087783" y="188774"/>
                  </a:lnTo>
                  <a:lnTo>
                    <a:pt x="1117816" y="221499"/>
                  </a:lnTo>
                  <a:lnTo>
                    <a:pt x="1145280" y="256248"/>
                  </a:lnTo>
                  <a:lnTo>
                    <a:pt x="1170036" y="292890"/>
                  </a:lnTo>
                  <a:lnTo>
                    <a:pt x="1191945" y="331292"/>
                  </a:lnTo>
                  <a:lnTo>
                    <a:pt x="1210867" y="371323"/>
                  </a:lnTo>
                  <a:lnTo>
                    <a:pt x="1226661" y="412852"/>
                  </a:lnTo>
                  <a:lnTo>
                    <a:pt x="1239189" y="455747"/>
                  </a:lnTo>
                  <a:lnTo>
                    <a:pt x="1248311" y="499876"/>
                  </a:lnTo>
                  <a:lnTo>
                    <a:pt x="1253886" y="545108"/>
                  </a:lnTo>
                  <a:lnTo>
                    <a:pt x="1255776" y="591312"/>
                  </a:lnTo>
                  <a:lnTo>
                    <a:pt x="1253886" y="637515"/>
                  </a:lnTo>
                  <a:lnTo>
                    <a:pt x="1248311" y="682747"/>
                  </a:lnTo>
                  <a:lnTo>
                    <a:pt x="1239189" y="726876"/>
                  </a:lnTo>
                  <a:lnTo>
                    <a:pt x="1226661" y="769771"/>
                  </a:lnTo>
                  <a:lnTo>
                    <a:pt x="1210867" y="811300"/>
                  </a:lnTo>
                  <a:lnTo>
                    <a:pt x="1191945" y="851331"/>
                  </a:lnTo>
                  <a:lnTo>
                    <a:pt x="1170036" y="889733"/>
                  </a:lnTo>
                  <a:lnTo>
                    <a:pt x="1145280" y="926375"/>
                  </a:lnTo>
                  <a:lnTo>
                    <a:pt x="1117816" y="961124"/>
                  </a:lnTo>
                  <a:lnTo>
                    <a:pt x="1087783" y="993849"/>
                  </a:lnTo>
                  <a:lnTo>
                    <a:pt x="1055323" y="1024419"/>
                  </a:lnTo>
                  <a:lnTo>
                    <a:pt x="1020573" y="1052701"/>
                  </a:lnTo>
                  <a:lnTo>
                    <a:pt x="983674" y="1078566"/>
                  </a:lnTo>
                  <a:lnTo>
                    <a:pt x="944767" y="1101880"/>
                  </a:lnTo>
                  <a:lnTo>
                    <a:pt x="903989" y="1122512"/>
                  </a:lnTo>
                  <a:lnTo>
                    <a:pt x="861482" y="1140331"/>
                  </a:lnTo>
                  <a:lnTo>
                    <a:pt x="817385" y="1155206"/>
                  </a:lnTo>
                  <a:lnTo>
                    <a:pt x="771837" y="1167004"/>
                  </a:lnTo>
                  <a:lnTo>
                    <a:pt x="724978" y="1175594"/>
                  </a:lnTo>
                  <a:lnTo>
                    <a:pt x="676948" y="1180844"/>
                  </a:lnTo>
                  <a:lnTo>
                    <a:pt x="627888" y="1182624"/>
                  </a:lnTo>
                  <a:lnTo>
                    <a:pt x="578827" y="1180844"/>
                  </a:lnTo>
                  <a:lnTo>
                    <a:pt x="530797" y="1175594"/>
                  </a:lnTo>
                  <a:lnTo>
                    <a:pt x="483938" y="1167004"/>
                  </a:lnTo>
                  <a:lnTo>
                    <a:pt x="438390" y="1155206"/>
                  </a:lnTo>
                  <a:lnTo>
                    <a:pt x="394293" y="1140331"/>
                  </a:lnTo>
                  <a:lnTo>
                    <a:pt x="351786" y="1122512"/>
                  </a:lnTo>
                  <a:lnTo>
                    <a:pt x="311008" y="1101880"/>
                  </a:lnTo>
                  <a:lnTo>
                    <a:pt x="272101" y="1078566"/>
                  </a:lnTo>
                  <a:lnTo>
                    <a:pt x="235202" y="1052701"/>
                  </a:lnTo>
                  <a:lnTo>
                    <a:pt x="200452" y="1024419"/>
                  </a:lnTo>
                  <a:lnTo>
                    <a:pt x="167992" y="993849"/>
                  </a:lnTo>
                  <a:lnTo>
                    <a:pt x="137959" y="961124"/>
                  </a:lnTo>
                  <a:lnTo>
                    <a:pt x="110495" y="926375"/>
                  </a:lnTo>
                  <a:lnTo>
                    <a:pt x="85739" y="889733"/>
                  </a:lnTo>
                  <a:lnTo>
                    <a:pt x="63830" y="851331"/>
                  </a:lnTo>
                  <a:lnTo>
                    <a:pt x="44908" y="811300"/>
                  </a:lnTo>
                  <a:lnTo>
                    <a:pt x="29114" y="769771"/>
                  </a:lnTo>
                  <a:lnTo>
                    <a:pt x="16586" y="726876"/>
                  </a:lnTo>
                  <a:lnTo>
                    <a:pt x="7464" y="682747"/>
                  </a:lnTo>
                  <a:lnTo>
                    <a:pt x="1889" y="637515"/>
                  </a:lnTo>
                  <a:lnTo>
                    <a:pt x="0" y="591312"/>
                  </a:lnTo>
                  <a:close/>
                </a:path>
              </a:pathLst>
            </a:custGeom>
            <a:ln w="38100">
              <a:solidFill>
                <a:srgbClr val="FFFFFF"/>
              </a:solidFill>
            </a:ln>
          </p:spPr>
          <p:txBody>
            <a:bodyPr wrap="square" lIns="0" tIns="0" rIns="0" bIns="0" rtlCol="0"/>
            <a:lstStyle/>
            <a:p>
              <a:endParaRPr/>
            </a:p>
          </p:txBody>
        </p:sp>
      </p:grpSp>
      <p:sp>
        <p:nvSpPr>
          <p:cNvPr id="25" name="object 25"/>
          <p:cNvSpPr txBox="1"/>
          <p:nvPr/>
        </p:nvSpPr>
        <p:spPr>
          <a:xfrm>
            <a:off x="7882876" y="4515822"/>
            <a:ext cx="916940" cy="228909"/>
          </a:xfrm>
          <a:prstGeom prst="rect">
            <a:avLst/>
          </a:prstGeom>
        </p:spPr>
        <p:txBody>
          <a:bodyPr vert="horz" wrap="square" lIns="0" tIns="13335" rIns="0" bIns="0" rtlCol="0">
            <a:spAutoFit/>
          </a:bodyPr>
          <a:lstStyle/>
          <a:p>
            <a:pPr marL="12700">
              <a:spcBef>
                <a:spcPts val="105"/>
              </a:spcBef>
            </a:pPr>
            <a:r>
              <a:rPr sz="1400" b="1" spc="-20" dirty="0">
                <a:solidFill>
                  <a:srgbClr val="FFFFFF"/>
                </a:solidFill>
                <a:latin typeface="メイリオ"/>
                <a:cs typeface="メイリオ"/>
              </a:rPr>
              <a:t>相互運用性</a:t>
            </a:r>
            <a:endParaRPr sz="1400">
              <a:latin typeface="メイリオ"/>
              <a:cs typeface="メイリオ"/>
            </a:endParaRPr>
          </a:p>
        </p:txBody>
      </p:sp>
      <p:sp>
        <p:nvSpPr>
          <p:cNvPr id="26" name="object 26"/>
          <p:cNvSpPr txBox="1">
            <a:spLocks noGrp="1"/>
          </p:cNvSpPr>
          <p:nvPr>
            <p:ph type="title"/>
          </p:nvPr>
        </p:nvSpPr>
        <p:spPr>
          <a:xfrm>
            <a:off x="0" y="210287"/>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10" dirty="0">
                <a:latin typeface="Yet R" panose="02030504000101010101" pitchFamily="18" charset="-127"/>
                <a:ea typeface="Yet R" panose="02030504000101010101" pitchFamily="18" charset="-127"/>
              </a:rPr>
              <a:t>一般利用型CBDC</a:t>
            </a:r>
            <a:r>
              <a:rPr sz="2800" spc="-15" dirty="0">
                <a:latin typeface="Yet R" panose="02030504000101010101" pitchFamily="18" charset="-127"/>
                <a:ea typeface="Yet R" panose="02030504000101010101" pitchFamily="18" charset="-127"/>
              </a:rPr>
              <a:t>の発行形態と基本的特性</a:t>
            </a:r>
          </a:p>
        </p:txBody>
      </p:sp>
      <p:sp>
        <p:nvSpPr>
          <p:cNvPr id="27" name="object 27"/>
          <p:cNvSpPr txBox="1"/>
          <p:nvPr/>
        </p:nvSpPr>
        <p:spPr>
          <a:xfrm>
            <a:off x="7851947" y="2701713"/>
            <a:ext cx="3401695" cy="300355"/>
          </a:xfrm>
          <a:prstGeom prst="rect">
            <a:avLst/>
          </a:prstGeom>
        </p:spPr>
        <p:txBody>
          <a:bodyPr vert="horz" wrap="square" lIns="0" tIns="12700" rIns="0" bIns="0" rtlCol="0">
            <a:spAutoFit/>
          </a:bodyPr>
          <a:lstStyle/>
          <a:p>
            <a:pPr marL="12700">
              <a:spcBef>
                <a:spcPts val="100"/>
              </a:spcBef>
            </a:pPr>
            <a:r>
              <a:rPr spc="-10" dirty="0">
                <a:latin typeface="メイリオ"/>
                <a:cs typeface="メイリオ"/>
              </a:rPr>
              <a:t>CBDC</a:t>
            </a:r>
            <a:r>
              <a:rPr spc="-15" dirty="0">
                <a:latin typeface="メイリオ"/>
                <a:cs typeface="メイリオ"/>
              </a:rPr>
              <a:t>が具備すべき基本的な特性</a:t>
            </a:r>
            <a:endParaRPr>
              <a:latin typeface="メイリオ"/>
              <a:cs typeface="メイリオ"/>
            </a:endParaRPr>
          </a:p>
        </p:txBody>
      </p:sp>
      <p:sp>
        <p:nvSpPr>
          <p:cNvPr id="28" name="object 28"/>
          <p:cNvSpPr txBox="1"/>
          <p:nvPr/>
        </p:nvSpPr>
        <p:spPr>
          <a:xfrm>
            <a:off x="830687" y="790781"/>
            <a:ext cx="10652975" cy="1666738"/>
          </a:xfrm>
          <a:prstGeom prst="rect">
            <a:avLst/>
          </a:prstGeom>
        </p:spPr>
        <p:txBody>
          <a:bodyPr vert="horz" wrap="square" lIns="0" tIns="55880" rIns="0" bIns="0" rtlCol="0">
            <a:spAutoFit/>
          </a:bodyPr>
          <a:lstStyle/>
          <a:p>
            <a:pPr marL="355600" indent="-342900">
              <a:spcBef>
                <a:spcPts val="440"/>
              </a:spcBef>
              <a:buFont typeface="Wingdings"/>
              <a:buChar char=""/>
              <a:tabLst>
                <a:tab pos="354965" algn="l"/>
                <a:tab pos="355600" algn="l"/>
              </a:tabLst>
            </a:pPr>
            <a:r>
              <a:rPr sz="2200" dirty="0" err="1">
                <a:latin typeface="BIZ UDPゴシック" panose="020B0400000000000000" pitchFamily="50" charset="-128"/>
                <a:ea typeface="BIZ UDPゴシック" panose="020B0400000000000000" pitchFamily="50" charset="-128"/>
                <a:cs typeface="メイリオ"/>
              </a:rPr>
              <a:t>一般利用型CBDC</a:t>
            </a:r>
            <a:r>
              <a:rPr sz="2200" spc="-5" dirty="0" err="1">
                <a:latin typeface="BIZ UDPゴシック" panose="020B0400000000000000" pitchFamily="50" charset="-128"/>
                <a:ea typeface="BIZ UDPゴシック" panose="020B0400000000000000" pitchFamily="50" charset="-128"/>
                <a:cs typeface="メイリオ"/>
              </a:rPr>
              <a:t>を発行する場合、中央銀行と民間部門による決済システムの</a:t>
            </a:r>
            <a:endParaRPr lang="en-US" sz="2200" spc="-5" dirty="0">
              <a:latin typeface="BIZ UDPゴシック" panose="020B0400000000000000" pitchFamily="50" charset="-128"/>
              <a:ea typeface="BIZ UDPゴシック" panose="020B0400000000000000" pitchFamily="50" charset="-128"/>
              <a:cs typeface="メイリオ"/>
            </a:endParaRPr>
          </a:p>
          <a:p>
            <a:pPr marL="12700">
              <a:spcBef>
                <a:spcPts val="440"/>
              </a:spcBef>
              <a:tabLst>
                <a:tab pos="354965" algn="l"/>
                <a:tab pos="355600" algn="l"/>
              </a:tabLst>
            </a:pPr>
            <a:r>
              <a:rPr lang="ja-JP" altLang="en-US" sz="2200" b="1" spc="-5" dirty="0">
                <a:solidFill>
                  <a:srgbClr val="006FC0"/>
                </a:solidFill>
                <a:latin typeface="BIZ UDPゴシック" panose="020B0400000000000000" pitchFamily="50" charset="-128"/>
                <a:ea typeface="BIZ UDPゴシック" panose="020B0400000000000000" pitchFamily="50" charset="-128"/>
                <a:cs typeface="メイリオ"/>
              </a:rPr>
              <a:t>　　</a:t>
            </a:r>
            <a:r>
              <a:rPr sz="2200" b="1" dirty="0" err="1">
                <a:solidFill>
                  <a:srgbClr val="006FC0"/>
                </a:solidFill>
                <a:latin typeface="BIZ UDPゴシック" panose="020B0400000000000000" pitchFamily="50" charset="-128"/>
                <a:ea typeface="BIZ UDPゴシック" panose="020B0400000000000000" pitchFamily="50" charset="-128"/>
                <a:cs typeface="メイリオ"/>
              </a:rPr>
              <a:t>二層構造</a:t>
            </a:r>
            <a:r>
              <a:rPr sz="2200" dirty="0">
                <a:latin typeface="BIZ UDPゴシック" panose="020B0400000000000000" pitchFamily="50" charset="-128"/>
                <a:ea typeface="BIZ UDPゴシック" panose="020B0400000000000000" pitchFamily="50" charset="-128"/>
                <a:cs typeface="メイリオ"/>
              </a:rPr>
              <a:t>（</a:t>
            </a:r>
            <a:r>
              <a:rPr sz="2200" spc="-5" dirty="0">
                <a:latin typeface="BIZ UDPゴシック" panose="020B0400000000000000" pitchFamily="50" charset="-128"/>
                <a:ea typeface="BIZ UDPゴシック" panose="020B0400000000000000" pitchFamily="50" charset="-128"/>
                <a:cs typeface="メイリオ"/>
              </a:rPr>
              <a:t>「間接型」発行形態</a:t>
            </a:r>
            <a:r>
              <a:rPr sz="2200" dirty="0">
                <a:latin typeface="BIZ UDPゴシック" panose="020B0400000000000000" pitchFamily="50" charset="-128"/>
                <a:ea typeface="BIZ UDPゴシック" panose="020B0400000000000000" pitchFamily="50" charset="-128"/>
                <a:cs typeface="メイリオ"/>
              </a:rPr>
              <a:t>）</a:t>
            </a:r>
            <a:r>
              <a:rPr sz="2200" spc="-5" dirty="0">
                <a:latin typeface="BIZ UDPゴシック" panose="020B0400000000000000" pitchFamily="50" charset="-128"/>
                <a:ea typeface="BIZ UDPゴシック" panose="020B0400000000000000" pitchFamily="50" charset="-128"/>
                <a:cs typeface="メイリオ"/>
              </a:rPr>
              <a:t>を維持することが適当。</a:t>
            </a:r>
            <a:endParaRPr sz="2200" dirty="0">
              <a:latin typeface="BIZ UDPゴシック" panose="020B0400000000000000" pitchFamily="50" charset="-128"/>
              <a:ea typeface="BIZ UDPゴシック" panose="020B0400000000000000" pitchFamily="50" charset="-128"/>
              <a:cs typeface="メイリオ"/>
            </a:endParaRPr>
          </a:p>
          <a:p>
            <a:pPr marL="355600" marR="5080" indent="-342900">
              <a:lnSpc>
                <a:spcPct val="116100"/>
              </a:lnSpc>
              <a:spcBef>
                <a:spcPts val="1190"/>
              </a:spcBef>
              <a:buFont typeface="Wingdings"/>
              <a:buChar char=""/>
              <a:tabLst>
                <a:tab pos="354965" algn="l"/>
                <a:tab pos="355600" algn="l"/>
              </a:tabLst>
            </a:pPr>
            <a:r>
              <a:rPr sz="2200" dirty="0">
                <a:latin typeface="BIZ UDPゴシック" panose="020B0400000000000000" pitchFamily="50" charset="-128"/>
                <a:ea typeface="BIZ UDPゴシック" panose="020B0400000000000000" pitchFamily="50" charset="-128"/>
                <a:cs typeface="メイリオ"/>
              </a:rPr>
              <a:t>一般利用型CBDC</a:t>
            </a:r>
            <a:r>
              <a:rPr sz="2200" spc="-5" dirty="0">
                <a:latin typeface="BIZ UDPゴシック" panose="020B0400000000000000" pitchFamily="50" charset="-128"/>
                <a:ea typeface="BIZ UDPゴシック" panose="020B0400000000000000" pitchFamily="50" charset="-128"/>
                <a:cs typeface="メイリオ"/>
              </a:rPr>
              <a:t>には、機能面やシステム面で具備すべき、いくつかの基本的</a:t>
            </a:r>
            <a:r>
              <a:rPr sz="2200" spc="-10" dirty="0">
                <a:latin typeface="BIZ UDPゴシック" panose="020B0400000000000000" pitchFamily="50" charset="-128"/>
                <a:ea typeface="BIZ UDPゴシック" panose="020B0400000000000000" pitchFamily="50" charset="-128"/>
                <a:cs typeface="メイリオ"/>
              </a:rPr>
              <a:t>特性がある。</a:t>
            </a:r>
            <a:endParaRPr sz="2200" dirty="0">
              <a:latin typeface="BIZ UDPゴシック" panose="020B0400000000000000" pitchFamily="50" charset="-128"/>
              <a:ea typeface="BIZ UDPゴシック" panose="020B0400000000000000" pitchFamily="50" charset="-128"/>
              <a:cs typeface="メイリオ"/>
            </a:endParaRPr>
          </a:p>
        </p:txBody>
      </p:sp>
      <p:sp>
        <p:nvSpPr>
          <p:cNvPr id="29" name="object 29"/>
          <p:cNvSpPr/>
          <p:nvPr/>
        </p:nvSpPr>
        <p:spPr>
          <a:xfrm>
            <a:off x="605307" y="793241"/>
            <a:ext cx="10992117" cy="1701754"/>
          </a:xfrm>
          <a:custGeom>
            <a:avLst/>
            <a:gdLst/>
            <a:ahLst/>
            <a:cxnLst/>
            <a:rect l="l" t="t" r="r" b="b"/>
            <a:pathLst>
              <a:path w="8618220" h="1630680">
                <a:moveTo>
                  <a:pt x="0" y="92202"/>
                </a:moveTo>
                <a:lnTo>
                  <a:pt x="7244" y="56310"/>
                </a:lnTo>
                <a:lnTo>
                  <a:pt x="27001" y="27003"/>
                </a:lnTo>
                <a:lnTo>
                  <a:pt x="56305" y="7244"/>
                </a:lnTo>
                <a:lnTo>
                  <a:pt x="92189" y="0"/>
                </a:lnTo>
                <a:lnTo>
                  <a:pt x="8526018" y="0"/>
                </a:lnTo>
                <a:lnTo>
                  <a:pt x="8561909" y="7244"/>
                </a:lnTo>
                <a:lnTo>
                  <a:pt x="8591216" y="27003"/>
                </a:lnTo>
                <a:lnTo>
                  <a:pt x="8610975" y="56310"/>
                </a:lnTo>
                <a:lnTo>
                  <a:pt x="8618220" y="92202"/>
                </a:lnTo>
                <a:lnTo>
                  <a:pt x="8618220" y="1538478"/>
                </a:lnTo>
                <a:lnTo>
                  <a:pt x="8610975" y="1574369"/>
                </a:lnTo>
                <a:lnTo>
                  <a:pt x="8591216" y="1603676"/>
                </a:lnTo>
                <a:lnTo>
                  <a:pt x="8561909" y="1623435"/>
                </a:lnTo>
                <a:lnTo>
                  <a:pt x="8526018" y="1630680"/>
                </a:lnTo>
                <a:lnTo>
                  <a:pt x="92189" y="1630680"/>
                </a:lnTo>
                <a:lnTo>
                  <a:pt x="56305" y="1623435"/>
                </a:lnTo>
                <a:lnTo>
                  <a:pt x="27001" y="1603676"/>
                </a:lnTo>
                <a:lnTo>
                  <a:pt x="7244" y="1574369"/>
                </a:lnTo>
                <a:lnTo>
                  <a:pt x="0" y="1538478"/>
                </a:lnTo>
                <a:lnTo>
                  <a:pt x="0" y="92202"/>
                </a:lnTo>
                <a:close/>
              </a:path>
            </a:pathLst>
          </a:custGeom>
          <a:ln w="25908">
            <a:solidFill>
              <a:srgbClr val="385D89"/>
            </a:solidFill>
          </a:ln>
        </p:spPr>
        <p:txBody>
          <a:bodyPr wrap="square" lIns="0" tIns="0" rIns="0" bIns="0" rtlCol="0"/>
          <a:lstStyle/>
          <a:p>
            <a:endParaRPr/>
          </a:p>
        </p:txBody>
      </p:sp>
      <p:sp>
        <p:nvSpPr>
          <p:cNvPr id="30" name="object 30"/>
          <p:cNvSpPr txBox="1"/>
          <p:nvPr/>
        </p:nvSpPr>
        <p:spPr>
          <a:xfrm>
            <a:off x="2176539" y="2781432"/>
            <a:ext cx="2314575" cy="299720"/>
          </a:xfrm>
          <a:prstGeom prst="rect">
            <a:avLst/>
          </a:prstGeom>
        </p:spPr>
        <p:txBody>
          <a:bodyPr vert="horz" wrap="square" lIns="0" tIns="12700" rIns="0" bIns="0" rtlCol="0">
            <a:spAutoFit/>
          </a:bodyPr>
          <a:lstStyle/>
          <a:p>
            <a:pPr marL="12700">
              <a:spcBef>
                <a:spcPts val="100"/>
              </a:spcBef>
            </a:pPr>
            <a:r>
              <a:rPr spc="-5" dirty="0">
                <a:latin typeface="メイリオ"/>
                <a:cs typeface="メイリオ"/>
              </a:rPr>
              <a:t>「間接型」の発行形態</a:t>
            </a:r>
            <a:endParaRPr dirty="0">
              <a:latin typeface="メイリオ"/>
              <a:cs typeface="メイリオ"/>
            </a:endParaRPr>
          </a:p>
        </p:txBody>
      </p:sp>
      <p:pic>
        <p:nvPicPr>
          <p:cNvPr id="84" name="図 83">
            <a:extLst>
              <a:ext uri="{FF2B5EF4-FFF2-40B4-BE49-F238E27FC236}">
                <a16:creationId xmlns:a16="http://schemas.microsoft.com/office/drawing/2014/main" id="{2587DDF0-7CB4-4B84-9999-46DC6EF8F51E}"/>
              </a:ext>
            </a:extLst>
          </p:cNvPr>
          <p:cNvPicPr>
            <a:picLocks noChangeAspect="1"/>
          </p:cNvPicPr>
          <p:nvPr/>
        </p:nvPicPr>
        <p:blipFill>
          <a:blip r:embed="rId3"/>
          <a:stretch>
            <a:fillRect/>
          </a:stretch>
        </p:blipFill>
        <p:spPr>
          <a:xfrm>
            <a:off x="773053" y="3081152"/>
            <a:ext cx="5907438" cy="3684208"/>
          </a:xfrm>
          <a:prstGeom prst="rect">
            <a:avLst/>
          </a:prstGeom>
        </p:spPr>
      </p:pic>
      <p:sp>
        <p:nvSpPr>
          <p:cNvPr id="32" name="テキスト ボックス 31">
            <a:extLst>
              <a:ext uri="{FF2B5EF4-FFF2-40B4-BE49-F238E27FC236}">
                <a16:creationId xmlns:a16="http://schemas.microsoft.com/office/drawing/2014/main" id="{0960A95D-D3A0-4EE4-A45A-327EEC4B3EB4}"/>
              </a:ext>
            </a:extLst>
          </p:cNvPr>
          <p:cNvSpPr txBox="1"/>
          <p:nvPr/>
        </p:nvSpPr>
        <p:spPr>
          <a:xfrm>
            <a:off x="6615455" y="6628420"/>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33" name="スライド番号プレースホルダー 1">
            <a:extLst>
              <a:ext uri="{FF2B5EF4-FFF2-40B4-BE49-F238E27FC236}">
                <a16:creationId xmlns:a16="http://schemas.microsoft.com/office/drawing/2014/main" id="{6D2D250F-7D35-4479-865D-1BD958B773DB}"/>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10</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a:extLst>
              <a:ext uri="{FF2B5EF4-FFF2-40B4-BE49-F238E27FC236}">
                <a16:creationId xmlns:a16="http://schemas.microsoft.com/office/drawing/2014/main" id="{6F2FDB42-ACF1-277F-A827-50D942FCCD98}"/>
              </a:ext>
            </a:extLst>
          </p:cNvPr>
          <p:cNvGrpSpPr/>
          <p:nvPr/>
        </p:nvGrpSpPr>
        <p:grpSpPr>
          <a:xfrm>
            <a:off x="4376927" y="2565436"/>
            <a:ext cx="3708400" cy="3619500"/>
            <a:chOff x="2776727" y="2671572"/>
            <a:chExt cx="3708400" cy="3619500"/>
          </a:xfrm>
        </p:grpSpPr>
        <p:sp>
          <p:nvSpPr>
            <p:cNvPr id="34" name="object 4">
              <a:extLst>
                <a:ext uri="{FF2B5EF4-FFF2-40B4-BE49-F238E27FC236}">
                  <a16:creationId xmlns:a16="http://schemas.microsoft.com/office/drawing/2014/main" id="{1D79B010-242A-BADD-DCF4-1B2C2537397E}"/>
                </a:ext>
              </a:extLst>
            </p:cNvPr>
            <p:cNvSpPr/>
            <p:nvPr/>
          </p:nvSpPr>
          <p:spPr>
            <a:xfrm>
              <a:off x="2776727" y="2671572"/>
              <a:ext cx="3708400" cy="3619500"/>
            </a:xfrm>
            <a:custGeom>
              <a:avLst/>
              <a:gdLst/>
              <a:ahLst/>
              <a:cxnLst/>
              <a:rect l="l" t="t" r="r" b="b"/>
              <a:pathLst>
                <a:path w="3708400" h="3619500">
                  <a:moveTo>
                    <a:pt x="2093745" y="3606800"/>
                  </a:moveTo>
                  <a:lnTo>
                    <a:pt x="1614146" y="3606800"/>
                  </a:lnTo>
                  <a:lnTo>
                    <a:pt x="1661429" y="3619500"/>
                  </a:lnTo>
                  <a:lnTo>
                    <a:pt x="2046462" y="3619500"/>
                  </a:lnTo>
                  <a:lnTo>
                    <a:pt x="2093745" y="3606800"/>
                  </a:lnTo>
                  <a:close/>
                </a:path>
                <a:path w="3708400" h="3619500">
                  <a:moveTo>
                    <a:pt x="2187186" y="3594100"/>
                  </a:moveTo>
                  <a:lnTo>
                    <a:pt x="1520705" y="3594100"/>
                  </a:lnTo>
                  <a:lnTo>
                    <a:pt x="1567233" y="3606800"/>
                  </a:lnTo>
                  <a:lnTo>
                    <a:pt x="2140658" y="3606800"/>
                  </a:lnTo>
                  <a:lnTo>
                    <a:pt x="2187186" y="3594100"/>
                  </a:lnTo>
                  <a:close/>
                </a:path>
                <a:path w="3708400" h="3619500">
                  <a:moveTo>
                    <a:pt x="2324311" y="50800"/>
                  </a:moveTo>
                  <a:lnTo>
                    <a:pt x="1383580" y="50800"/>
                  </a:lnTo>
                  <a:lnTo>
                    <a:pt x="1294366" y="76200"/>
                  </a:lnTo>
                  <a:lnTo>
                    <a:pt x="1250465" y="101600"/>
                  </a:lnTo>
                  <a:lnTo>
                    <a:pt x="1121774" y="139700"/>
                  </a:lnTo>
                  <a:lnTo>
                    <a:pt x="1079931" y="165100"/>
                  </a:lnTo>
                  <a:lnTo>
                    <a:pt x="1038641" y="177800"/>
                  </a:lnTo>
                  <a:lnTo>
                    <a:pt x="957779" y="228600"/>
                  </a:lnTo>
                  <a:lnTo>
                    <a:pt x="918238" y="241300"/>
                  </a:lnTo>
                  <a:lnTo>
                    <a:pt x="879310" y="266700"/>
                  </a:lnTo>
                  <a:lnTo>
                    <a:pt x="841011" y="292100"/>
                  </a:lnTo>
                  <a:lnTo>
                    <a:pt x="803357" y="317500"/>
                  </a:lnTo>
                  <a:lnTo>
                    <a:pt x="766362" y="342900"/>
                  </a:lnTo>
                  <a:lnTo>
                    <a:pt x="730041" y="368300"/>
                  </a:lnTo>
                  <a:lnTo>
                    <a:pt x="694410" y="393700"/>
                  </a:lnTo>
                  <a:lnTo>
                    <a:pt x="659485" y="419100"/>
                  </a:lnTo>
                  <a:lnTo>
                    <a:pt x="625280" y="457200"/>
                  </a:lnTo>
                  <a:lnTo>
                    <a:pt x="591811" y="482600"/>
                  </a:lnTo>
                  <a:lnTo>
                    <a:pt x="559092" y="508000"/>
                  </a:lnTo>
                  <a:lnTo>
                    <a:pt x="527141" y="546100"/>
                  </a:lnTo>
                  <a:lnTo>
                    <a:pt x="495970" y="571500"/>
                  </a:lnTo>
                  <a:lnTo>
                    <a:pt x="465596" y="609600"/>
                  </a:lnTo>
                  <a:lnTo>
                    <a:pt x="436035" y="647700"/>
                  </a:lnTo>
                  <a:lnTo>
                    <a:pt x="407301" y="673100"/>
                  </a:lnTo>
                  <a:lnTo>
                    <a:pt x="379409" y="711200"/>
                  </a:lnTo>
                  <a:lnTo>
                    <a:pt x="352375" y="749300"/>
                  </a:lnTo>
                  <a:lnTo>
                    <a:pt x="326215" y="787400"/>
                  </a:lnTo>
                  <a:lnTo>
                    <a:pt x="300943" y="825500"/>
                  </a:lnTo>
                  <a:lnTo>
                    <a:pt x="276574" y="863600"/>
                  </a:lnTo>
                  <a:lnTo>
                    <a:pt x="253125" y="901700"/>
                  </a:lnTo>
                  <a:lnTo>
                    <a:pt x="230609" y="939800"/>
                  </a:lnTo>
                  <a:lnTo>
                    <a:pt x="209043" y="977900"/>
                  </a:lnTo>
                  <a:lnTo>
                    <a:pt x="188442" y="1016000"/>
                  </a:lnTo>
                  <a:lnTo>
                    <a:pt x="168821" y="1054100"/>
                  </a:lnTo>
                  <a:lnTo>
                    <a:pt x="150195" y="1092200"/>
                  </a:lnTo>
                  <a:lnTo>
                    <a:pt x="132580" y="1130300"/>
                  </a:lnTo>
                  <a:lnTo>
                    <a:pt x="115991" y="1181100"/>
                  </a:lnTo>
                  <a:lnTo>
                    <a:pt x="100442" y="1219200"/>
                  </a:lnTo>
                  <a:lnTo>
                    <a:pt x="85950" y="1270000"/>
                  </a:lnTo>
                  <a:lnTo>
                    <a:pt x="72530" y="1308100"/>
                  </a:lnTo>
                  <a:lnTo>
                    <a:pt x="60197" y="1346200"/>
                  </a:lnTo>
                  <a:lnTo>
                    <a:pt x="48965" y="1397000"/>
                  </a:lnTo>
                  <a:lnTo>
                    <a:pt x="38851" y="1435100"/>
                  </a:lnTo>
                  <a:lnTo>
                    <a:pt x="29870" y="1485900"/>
                  </a:lnTo>
                  <a:lnTo>
                    <a:pt x="22037" y="1536700"/>
                  </a:lnTo>
                  <a:lnTo>
                    <a:pt x="15367" y="1574800"/>
                  </a:lnTo>
                  <a:lnTo>
                    <a:pt x="9875" y="1625600"/>
                  </a:lnTo>
                  <a:lnTo>
                    <a:pt x="5578" y="1663700"/>
                  </a:lnTo>
                  <a:lnTo>
                    <a:pt x="2489" y="1714500"/>
                  </a:lnTo>
                  <a:lnTo>
                    <a:pt x="624" y="1765300"/>
                  </a:lnTo>
                  <a:lnTo>
                    <a:pt x="0" y="1816100"/>
                  </a:lnTo>
                  <a:lnTo>
                    <a:pt x="624" y="1854200"/>
                  </a:lnTo>
                  <a:lnTo>
                    <a:pt x="2489" y="1905000"/>
                  </a:lnTo>
                  <a:lnTo>
                    <a:pt x="5578" y="1955800"/>
                  </a:lnTo>
                  <a:lnTo>
                    <a:pt x="9875" y="1993900"/>
                  </a:lnTo>
                  <a:lnTo>
                    <a:pt x="15367" y="2044700"/>
                  </a:lnTo>
                  <a:lnTo>
                    <a:pt x="22037" y="2095500"/>
                  </a:lnTo>
                  <a:lnTo>
                    <a:pt x="29870" y="2133600"/>
                  </a:lnTo>
                  <a:lnTo>
                    <a:pt x="38851" y="2184400"/>
                  </a:lnTo>
                  <a:lnTo>
                    <a:pt x="48965" y="2222500"/>
                  </a:lnTo>
                  <a:lnTo>
                    <a:pt x="60197" y="2273300"/>
                  </a:lnTo>
                  <a:lnTo>
                    <a:pt x="72530" y="2311400"/>
                  </a:lnTo>
                  <a:lnTo>
                    <a:pt x="85950" y="2362200"/>
                  </a:lnTo>
                  <a:lnTo>
                    <a:pt x="100442" y="2400300"/>
                  </a:lnTo>
                  <a:lnTo>
                    <a:pt x="115991" y="2438400"/>
                  </a:lnTo>
                  <a:lnTo>
                    <a:pt x="132580" y="2489200"/>
                  </a:lnTo>
                  <a:lnTo>
                    <a:pt x="150195" y="2527300"/>
                  </a:lnTo>
                  <a:lnTo>
                    <a:pt x="168821" y="2565400"/>
                  </a:lnTo>
                  <a:lnTo>
                    <a:pt x="188442" y="2603500"/>
                  </a:lnTo>
                  <a:lnTo>
                    <a:pt x="209043" y="2654300"/>
                  </a:lnTo>
                  <a:lnTo>
                    <a:pt x="230609" y="2692400"/>
                  </a:lnTo>
                  <a:lnTo>
                    <a:pt x="253125" y="2730500"/>
                  </a:lnTo>
                  <a:lnTo>
                    <a:pt x="276574" y="2768600"/>
                  </a:lnTo>
                  <a:lnTo>
                    <a:pt x="300943" y="2806700"/>
                  </a:lnTo>
                  <a:lnTo>
                    <a:pt x="326215" y="2844800"/>
                  </a:lnTo>
                  <a:lnTo>
                    <a:pt x="352375" y="2870200"/>
                  </a:lnTo>
                  <a:lnTo>
                    <a:pt x="379409" y="2908300"/>
                  </a:lnTo>
                  <a:lnTo>
                    <a:pt x="407301" y="2946400"/>
                  </a:lnTo>
                  <a:lnTo>
                    <a:pt x="436035" y="2984500"/>
                  </a:lnTo>
                  <a:lnTo>
                    <a:pt x="465596" y="3009900"/>
                  </a:lnTo>
                  <a:lnTo>
                    <a:pt x="495970" y="3048000"/>
                  </a:lnTo>
                  <a:lnTo>
                    <a:pt x="527141" y="3073400"/>
                  </a:lnTo>
                  <a:lnTo>
                    <a:pt x="559092" y="3111500"/>
                  </a:lnTo>
                  <a:lnTo>
                    <a:pt x="591811" y="3136900"/>
                  </a:lnTo>
                  <a:lnTo>
                    <a:pt x="625280" y="3175000"/>
                  </a:lnTo>
                  <a:lnTo>
                    <a:pt x="659485" y="3200400"/>
                  </a:lnTo>
                  <a:lnTo>
                    <a:pt x="694410" y="3225800"/>
                  </a:lnTo>
                  <a:lnTo>
                    <a:pt x="730041" y="3251200"/>
                  </a:lnTo>
                  <a:lnTo>
                    <a:pt x="766362" y="3276600"/>
                  </a:lnTo>
                  <a:lnTo>
                    <a:pt x="803357" y="3302000"/>
                  </a:lnTo>
                  <a:lnTo>
                    <a:pt x="841011" y="3327400"/>
                  </a:lnTo>
                  <a:lnTo>
                    <a:pt x="879310" y="3352800"/>
                  </a:lnTo>
                  <a:lnTo>
                    <a:pt x="918238" y="3378200"/>
                  </a:lnTo>
                  <a:lnTo>
                    <a:pt x="957779" y="3403600"/>
                  </a:lnTo>
                  <a:lnTo>
                    <a:pt x="997918" y="3416300"/>
                  </a:lnTo>
                  <a:lnTo>
                    <a:pt x="1038641" y="3441700"/>
                  </a:lnTo>
                  <a:lnTo>
                    <a:pt x="1079931" y="3454400"/>
                  </a:lnTo>
                  <a:lnTo>
                    <a:pt x="1121774" y="3479800"/>
                  </a:lnTo>
                  <a:lnTo>
                    <a:pt x="1164154" y="3492500"/>
                  </a:lnTo>
                  <a:lnTo>
                    <a:pt x="1207057" y="3517900"/>
                  </a:lnTo>
                  <a:lnTo>
                    <a:pt x="1474576" y="3594100"/>
                  </a:lnTo>
                  <a:lnTo>
                    <a:pt x="2233315" y="3594100"/>
                  </a:lnTo>
                  <a:lnTo>
                    <a:pt x="2500834" y="3517900"/>
                  </a:lnTo>
                  <a:lnTo>
                    <a:pt x="2543737" y="3492500"/>
                  </a:lnTo>
                  <a:lnTo>
                    <a:pt x="2586117" y="3479800"/>
                  </a:lnTo>
                  <a:lnTo>
                    <a:pt x="2627960" y="3454400"/>
                  </a:lnTo>
                  <a:lnTo>
                    <a:pt x="2669250" y="3441700"/>
                  </a:lnTo>
                  <a:lnTo>
                    <a:pt x="2709973" y="3416300"/>
                  </a:lnTo>
                  <a:lnTo>
                    <a:pt x="1709394" y="3416300"/>
                  </a:lnTo>
                  <a:lnTo>
                    <a:pt x="1661958" y="3403600"/>
                  </a:lnTo>
                  <a:lnTo>
                    <a:pt x="1614929" y="3403600"/>
                  </a:lnTo>
                  <a:lnTo>
                    <a:pt x="1568326" y="3390900"/>
                  </a:lnTo>
                  <a:lnTo>
                    <a:pt x="1522168" y="3390900"/>
                  </a:lnTo>
                  <a:lnTo>
                    <a:pt x="1298730" y="3327400"/>
                  </a:lnTo>
                  <a:lnTo>
                    <a:pt x="1255647" y="3314700"/>
                  </a:lnTo>
                  <a:lnTo>
                    <a:pt x="1213145" y="3289300"/>
                  </a:lnTo>
                  <a:lnTo>
                    <a:pt x="1171243" y="3276600"/>
                  </a:lnTo>
                  <a:lnTo>
                    <a:pt x="1129959" y="3251200"/>
                  </a:lnTo>
                  <a:lnTo>
                    <a:pt x="1089313" y="3238500"/>
                  </a:lnTo>
                  <a:lnTo>
                    <a:pt x="1049325" y="3213100"/>
                  </a:lnTo>
                  <a:lnTo>
                    <a:pt x="1010013" y="3187700"/>
                  </a:lnTo>
                  <a:lnTo>
                    <a:pt x="971398" y="3162300"/>
                  </a:lnTo>
                  <a:lnTo>
                    <a:pt x="933498" y="3149600"/>
                  </a:lnTo>
                  <a:lnTo>
                    <a:pt x="896332" y="3124200"/>
                  </a:lnTo>
                  <a:lnTo>
                    <a:pt x="859921" y="3086100"/>
                  </a:lnTo>
                  <a:lnTo>
                    <a:pt x="824282" y="3060700"/>
                  </a:lnTo>
                  <a:lnTo>
                    <a:pt x="789437" y="3035300"/>
                  </a:lnTo>
                  <a:lnTo>
                    <a:pt x="755403" y="3009900"/>
                  </a:lnTo>
                  <a:lnTo>
                    <a:pt x="722200" y="2984500"/>
                  </a:lnTo>
                  <a:lnTo>
                    <a:pt x="689848" y="2946400"/>
                  </a:lnTo>
                  <a:lnTo>
                    <a:pt x="658365" y="2921000"/>
                  </a:lnTo>
                  <a:lnTo>
                    <a:pt x="627772" y="2882900"/>
                  </a:lnTo>
                  <a:lnTo>
                    <a:pt x="598086" y="2844800"/>
                  </a:lnTo>
                  <a:lnTo>
                    <a:pt x="569329" y="2819400"/>
                  </a:lnTo>
                  <a:lnTo>
                    <a:pt x="541519" y="2781300"/>
                  </a:lnTo>
                  <a:lnTo>
                    <a:pt x="514674" y="2743200"/>
                  </a:lnTo>
                  <a:lnTo>
                    <a:pt x="488816" y="2705100"/>
                  </a:lnTo>
                  <a:lnTo>
                    <a:pt x="463962" y="2667000"/>
                  </a:lnTo>
                  <a:lnTo>
                    <a:pt x="440133" y="2628900"/>
                  </a:lnTo>
                  <a:lnTo>
                    <a:pt x="417347" y="2590800"/>
                  </a:lnTo>
                  <a:lnTo>
                    <a:pt x="395623" y="2552700"/>
                  </a:lnTo>
                  <a:lnTo>
                    <a:pt x="374982" y="2514600"/>
                  </a:lnTo>
                  <a:lnTo>
                    <a:pt x="355443" y="2476500"/>
                  </a:lnTo>
                  <a:lnTo>
                    <a:pt x="337024" y="2438400"/>
                  </a:lnTo>
                  <a:lnTo>
                    <a:pt x="319745" y="2400300"/>
                  </a:lnTo>
                  <a:lnTo>
                    <a:pt x="303625" y="2349500"/>
                  </a:lnTo>
                  <a:lnTo>
                    <a:pt x="288684" y="2311400"/>
                  </a:lnTo>
                  <a:lnTo>
                    <a:pt x="274941" y="2273300"/>
                  </a:lnTo>
                  <a:lnTo>
                    <a:pt x="262415" y="2222500"/>
                  </a:lnTo>
                  <a:lnTo>
                    <a:pt x="251126" y="2184400"/>
                  </a:lnTo>
                  <a:lnTo>
                    <a:pt x="241093" y="2133600"/>
                  </a:lnTo>
                  <a:lnTo>
                    <a:pt x="232335" y="2095500"/>
                  </a:lnTo>
                  <a:lnTo>
                    <a:pt x="224871" y="2044700"/>
                  </a:lnTo>
                  <a:lnTo>
                    <a:pt x="218721" y="1993900"/>
                  </a:lnTo>
                  <a:lnTo>
                    <a:pt x="213904" y="1955800"/>
                  </a:lnTo>
                  <a:lnTo>
                    <a:pt x="210439" y="1905000"/>
                  </a:lnTo>
                  <a:lnTo>
                    <a:pt x="208346" y="1854200"/>
                  </a:lnTo>
                  <a:lnTo>
                    <a:pt x="207645" y="1816100"/>
                  </a:lnTo>
                  <a:lnTo>
                    <a:pt x="208346" y="1765300"/>
                  </a:lnTo>
                  <a:lnTo>
                    <a:pt x="210439" y="1714500"/>
                  </a:lnTo>
                  <a:lnTo>
                    <a:pt x="213904" y="1676400"/>
                  </a:lnTo>
                  <a:lnTo>
                    <a:pt x="218721" y="1625600"/>
                  </a:lnTo>
                  <a:lnTo>
                    <a:pt x="224871" y="1574800"/>
                  </a:lnTo>
                  <a:lnTo>
                    <a:pt x="232335" y="1536700"/>
                  </a:lnTo>
                  <a:lnTo>
                    <a:pt x="241093" y="1485900"/>
                  </a:lnTo>
                  <a:lnTo>
                    <a:pt x="251126" y="1447800"/>
                  </a:lnTo>
                  <a:lnTo>
                    <a:pt x="262415" y="1397000"/>
                  </a:lnTo>
                  <a:lnTo>
                    <a:pt x="274941" y="1358900"/>
                  </a:lnTo>
                  <a:lnTo>
                    <a:pt x="288684" y="1308100"/>
                  </a:lnTo>
                  <a:lnTo>
                    <a:pt x="303625" y="1270000"/>
                  </a:lnTo>
                  <a:lnTo>
                    <a:pt x="319745" y="1231900"/>
                  </a:lnTo>
                  <a:lnTo>
                    <a:pt x="337024" y="1181100"/>
                  </a:lnTo>
                  <a:lnTo>
                    <a:pt x="355443" y="1143000"/>
                  </a:lnTo>
                  <a:lnTo>
                    <a:pt x="374982" y="1104900"/>
                  </a:lnTo>
                  <a:lnTo>
                    <a:pt x="395623" y="1066800"/>
                  </a:lnTo>
                  <a:lnTo>
                    <a:pt x="417347" y="1028700"/>
                  </a:lnTo>
                  <a:lnTo>
                    <a:pt x="440133" y="990600"/>
                  </a:lnTo>
                  <a:lnTo>
                    <a:pt x="463962" y="952500"/>
                  </a:lnTo>
                  <a:lnTo>
                    <a:pt x="488816" y="914400"/>
                  </a:lnTo>
                  <a:lnTo>
                    <a:pt x="514674" y="876300"/>
                  </a:lnTo>
                  <a:lnTo>
                    <a:pt x="541519" y="838200"/>
                  </a:lnTo>
                  <a:lnTo>
                    <a:pt x="569329" y="812800"/>
                  </a:lnTo>
                  <a:lnTo>
                    <a:pt x="598086" y="774700"/>
                  </a:lnTo>
                  <a:lnTo>
                    <a:pt x="627772" y="736600"/>
                  </a:lnTo>
                  <a:lnTo>
                    <a:pt x="658365" y="711200"/>
                  </a:lnTo>
                  <a:lnTo>
                    <a:pt x="689848" y="673100"/>
                  </a:lnTo>
                  <a:lnTo>
                    <a:pt x="722200" y="647700"/>
                  </a:lnTo>
                  <a:lnTo>
                    <a:pt x="755403" y="609600"/>
                  </a:lnTo>
                  <a:lnTo>
                    <a:pt x="789437" y="584200"/>
                  </a:lnTo>
                  <a:lnTo>
                    <a:pt x="824282" y="558800"/>
                  </a:lnTo>
                  <a:lnTo>
                    <a:pt x="859921" y="533400"/>
                  </a:lnTo>
                  <a:lnTo>
                    <a:pt x="896332" y="508000"/>
                  </a:lnTo>
                  <a:lnTo>
                    <a:pt x="933498" y="482600"/>
                  </a:lnTo>
                  <a:lnTo>
                    <a:pt x="971398" y="457200"/>
                  </a:lnTo>
                  <a:lnTo>
                    <a:pt x="1010013" y="431800"/>
                  </a:lnTo>
                  <a:lnTo>
                    <a:pt x="1049325" y="406400"/>
                  </a:lnTo>
                  <a:lnTo>
                    <a:pt x="1089313" y="393700"/>
                  </a:lnTo>
                  <a:lnTo>
                    <a:pt x="1171243" y="342900"/>
                  </a:lnTo>
                  <a:lnTo>
                    <a:pt x="1298730" y="304800"/>
                  </a:lnTo>
                  <a:lnTo>
                    <a:pt x="1342373" y="279400"/>
                  </a:lnTo>
                  <a:lnTo>
                    <a:pt x="1476474" y="241300"/>
                  </a:lnTo>
                  <a:lnTo>
                    <a:pt x="1522168" y="241300"/>
                  </a:lnTo>
                  <a:lnTo>
                    <a:pt x="1614929" y="215900"/>
                  </a:lnTo>
                  <a:lnTo>
                    <a:pt x="1709394" y="215900"/>
                  </a:lnTo>
                  <a:lnTo>
                    <a:pt x="1757216" y="203200"/>
                  </a:lnTo>
                  <a:lnTo>
                    <a:pt x="2709973" y="203200"/>
                  </a:lnTo>
                  <a:lnTo>
                    <a:pt x="2669250" y="177800"/>
                  </a:lnTo>
                  <a:lnTo>
                    <a:pt x="2627960" y="165100"/>
                  </a:lnTo>
                  <a:lnTo>
                    <a:pt x="2586117" y="139700"/>
                  </a:lnTo>
                  <a:lnTo>
                    <a:pt x="2457426" y="101600"/>
                  </a:lnTo>
                  <a:lnTo>
                    <a:pt x="2413525" y="76200"/>
                  </a:lnTo>
                  <a:lnTo>
                    <a:pt x="2324311" y="50800"/>
                  </a:lnTo>
                  <a:close/>
                </a:path>
                <a:path w="3708400" h="3619500">
                  <a:moveTo>
                    <a:pt x="2709973" y="203200"/>
                  </a:moveTo>
                  <a:lnTo>
                    <a:pt x="1950675" y="203200"/>
                  </a:lnTo>
                  <a:lnTo>
                    <a:pt x="1998497" y="215900"/>
                  </a:lnTo>
                  <a:lnTo>
                    <a:pt x="2092962" y="215900"/>
                  </a:lnTo>
                  <a:lnTo>
                    <a:pt x="2185723" y="241300"/>
                  </a:lnTo>
                  <a:lnTo>
                    <a:pt x="2231417" y="241300"/>
                  </a:lnTo>
                  <a:lnTo>
                    <a:pt x="2365518" y="279400"/>
                  </a:lnTo>
                  <a:lnTo>
                    <a:pt x="2409161" y="304800"/>
                  </a:lnTo>
                  <a:lnTo>
                    <a:pt x="2536648" y="342900"/>
                  </a:lnTo>
                  <a:lnTo>
                    <a:pt x="2618578" y="393700"/>
                  </a:lnTo>
                  <a:lnTo>
                    <a:pt x="2658566" y="406400"/>
                  </a:lnTo>
                  <a:lnTo>
                    <a:pt x="2697878" y="431800"/>
                  </a:lnTo>
                  <a:lnTo>
                    <a:pt x="2736493" y="457200"/>
                  </a:lnTo>
                  <a:lnTo>
                    <a:pt x="2774393" y="482600"/>
                  </a:lnTo>
                  <a:lnTo>
                    <a:pt x="2811559" y="508000"/>
                  </a:lnTo>
                  <a:lnTo>
                    <a:pt x="2847970" y="533400"/>
                  </a:lnTo>
                  <a:lnTo>
                    <a:pt x="2883609" y="558800"/>
                  </a:lnTo>
                  <a:lnTo>
                    <a:pt x="2918454" y="584200"/>
                  </a:lnTo>
                  <a:lnTo>
                    <a:pt x="2952488" y="609600"/>
                  </a:lnTo>
                  <a:lnTo>
                    <a:pt x="2985691" y="647700"/>
                  </a:lnTo>
                  <a:lnTo>
                    <a:pt x="3018043" y="673100"/>
                  </a:lnTo>
                  <a:lnTo>
                    <a:pt x="3049526" y="711200"/>
                  </a:lnTo>
                  <a:lnTo>
                    <a:pt x="3080119" y="736600"/>
                  </a:lnTo>
                  <a:lnTo>
                    <a:pt x="3109805" y="774700"/>
                  </a:lnTo>
                  <a:lnTo>
                    <a:pt x="3138562" y="812800"/>
                  </a:lnTo>
                  <a:lnTo>
                    <a:pt x="3166372" y="838200"/>
                  </a:lnTo>
                  <a:lnTo>
                    <a:pt x="3193217" y="876300"/>
                  </a:lnTo>
                  <a:lnTo>
                    <a:pt x="3219075" y="914400"/>
                  </a:lnTo>
                  <a:lnTo>
                    <a:pt x="3243929" y="952500"/>
                  </a:lnTo>
                  <a:lnTo>
                    <a:pt x="3267758" y="990600"/>
                  </a:lnTo>
                  <a:lnTo>
                    <a:pt x="3290544" y="1028700"/>
                  </a:lnTo>
                  <a:lnTo>
                    <a:pt x="3312268" y="1066800"/>
                  </a:lnTo>
                  <a:lnTo>
                    <a:pt x="3332909" y="1104900"/>
                  </a:lnTo>
                  <a:lnTo>
                    <a:pt x="3352448" y="1143000"/>
                  </a:lnTo>
                  <a:lnTo>
                    <a:pt x="3370867" y="1181100"/>
                  </a:lnTo>
                  <a:lnTo>
                    <a:pt x="3388146" y="1231900"/>
                  </a:lnTo>
                  <a:lnTo>
                    <a:pt x="3404266" y="1270000"/>
                  </a:lnTo>
                  <a:lnTo>
                    <a:pt x="3419207" y="1308100"/>
                  </a:lnTo>
                  <a:lnTo>
                    <a:pt x="3432950" y="1358900"/>
                  </a:lnTo>
                  <a:lnTo>
                    <a:pt x="3445476" y="1397000"/>
                  </a:lnTo>
                  <a:lnTo>
                    <a:pt x="3456765" y="1447800"/>
                  </a:lnTo>
                  <a:lnTo>
                    <a:pt x="3466798" y="1485900"/>
                  </a:lnTo>
                  <a:lnTo>
                    <a:pt x="3475556" y="1536700"/>
                  </a:lnTo>
                  <a:lnTo>
                    <a:pt x="3483020" y="1574800"/>
                  </a:lnTo>
                  <a:lnTo>
                    <a:pt x="3489170" y="1625600"/>
                  </a:lnTo>
                  <a:lnTo>
                    <a:pt x="3493987" y="1676400"/>
                  </a:lnTo>
                  <a:lnTo>
                    <a:pt x="3497452" y="1714500"/>
                  </a:lnTo>
                  <a:lnTo>
                    <a:pt x="3499545" y="1765300"/>
                  </a:lnTo>
                  <a:lnTo>
                    <a:pt x="3500247" y="1816100"/>
                  </a:lnTo>
                  <a:lnTo>
                    <a:pt x="3499545" y="1854200"/>
                  </a:lnTo>
                  <a:lnTo>
                    <a:pt x="3497452" y="1905000"/>
                  </a:lnTo>
                  <a:lnTo>
                    <a:pt x="3493987" y="1955800"/>
                  </a:lnTo>
                  <a:lnTo>
                    <a:pt x="3489170" y="1993900"/>
                  </a:lnTo>
                  <a:lnTo>
                    <a:pt x="3483020" y="2044700"/>
                  </a:lnTo>
                  <a:lnTo>
                    <a:pt x="3475556" y="2095500"/>
                  </a:lnTo>
                  <a:lnTo>
                    <a:pt x="3466798" y="2133600"/>
                  </a:lnTo>
                  <a:lnTo>
                    <a:pt x="3456765" y="2184400"/>
                  </a:lnTo>
                  <a:lnTo>
                    <a:pt x="3445476" y="2222500"/>
                  </a:lnTo>
                  <a:lnTo>
                    <a:pt x="3432950" y="2273300"/>
                  </a:lnTo>
                  <a:lnTo>
                    <a:pt x="3419207" y="2311400"/>
                  </a:lnTo>
                  <a:lnTo>
                    <a:pt x="3404266" y="2349500"/>
                  </a:lnTo>
                  <a:lnTo>
                    <a:pt x="3388146" y="2400300"/>
                  </a:lnTo>
                  <a:lnTo>
                    <a:pt x="3370867" y="2438400"/>
                  </a:lnTo>
                  <a:lnTo>
                    <a:pt x="3352448" y="2476500"/>
                  </a:lnTo>
                  <a:lnTo>
                    <a:pt x="3332909" y="2514600"/>
                  </a:lnTo>
                  <a:lnTo>
                    <a:pt x="3312268" y="2552700"/>
                  </a:lnTo>
                  <a:lnTo>
                    <a:pt x="3290544" y="2590800"/>
                  </a:lnTo>
                  <a:lnTo>
                    <a:pt x="3267758" y="2628900"/>
                  </a:lnTo>
                  <a:lnTo>
                    <a:pt x="3243929" y="2667000"/>
                  </a:lnTo>
                  <a:lnTo>
                    <a:pt x="3219075" y="2705100"/>
                  </a:lnTo>
                  <a:lnTo>
                    <a:pt x="3193217" y="2743200"/>
                  </a:lnTo>
                  <a:lnTo>
                    <a:pt x="3166372" y="2781300"/>
                  </a:lnTo>
                  <a:lnTo>
                    <a:pt x="3138562" y="2819400"/>
                  </a:lnTo>
                  <a:lnTo>
                    <a:pt x="3109805" y="2844800"/>
                  </a:lnTo>
                  <a:lnTo>
                    <a:pt x="3080119" y="2882900"/>
                  </a:lnTo>
                  <a:lnTo>
                    <a:pt x="3049526" y="2921000"/>
                  </a:lnTo>
                  <a:lnTo>
                    <a:pt x="3018043" y="2946400"/>
                  </a:lnTo>
                  <a:lnTo>
                    <a:pt x="2985691" y="2984500"/>
                  </a:lnTo>
                  <a:lnTo>
                    <a:pt x="2952488" y="3009900"/>
                  </a:lnTo>
                  <a:lnTo>
                    <a:pt x="2918454" y="3035300"/>
                  </a:lnTo>
                  <a:lnTo>
                    <a:pt x="2883609" y="3060700"/>
                  </a:lnTo>
                  <a:lnTo>
                    <a:pt x="2847970" y="3086100"/>
                  </a:lnTo>
                  <a:lnTo>
                    <a:pt x="2811559" y="3124200"/>
                  </a:lnTo>
                  <a:lnTo>
                    <a:pt x="2774393" y="3149600"/>
                  </a:lnTo>
                  <a:lnTo>
                    <a:pt x="2736493" y="3162300"/>
                  </a:lnTo>
                  <a:lnTo>
                    <a:pt x="2697878" y="3187700"/>
                  </a:lnTo>
                  <a:lnTo>
                    <a:pt x="2658566" y="3213100"/>
                  </a:lnTo>
                  <a:lnTo>
                    <a:pt x="2618578" y="3238500"/>
                  </a:lnTo>
                  <a:lnTo>
                    <a:pt x="2577932" y="3251200"/>
                  </a:lnTo>
                  <a:lnTo>
                    <a:pt x="2536648" y="3276600"/>
                  </a:lnTo>
                  <a:lnTo>
                    <a:pt x="2494746" y="3289300"/>
                  </a:lnTo>
                  <a:lnTo>
                    <a:pt x="2452244" y="3314700"/>
                  </a:lnTo>
                  <a:lnTo>
                    <a:pt x="2409161" y="3327400"/>
                  </a:lnTo>
                  <a:lnTo>
                    <a:pt x="2185723" y="3390900"/>
                  </a:lnTo>
                  <a:lnTo>
                    <a:pt x="2139565" y="3390900"/>
                  </a:lnTo>
                  <a:lnTo>
                    <a:pt x="2092962" y="3403600"/>
                  </a:lnTo>
                  <a:lnTo>
                    <a:pt x="2045933" y="3403600"/>
                  </a:lnTo>
                  <a:lnTo>
                    <a:pt x="1998497" y="3416300"/>
                  </a:lnTo>
                  <a:lnTo>
                    <a:pt x="2709973" y="3416300"/>
                  </a:lnTo>
                  <a:lnTo>
                    <a:pt x="2750112" y="3403600"/>
                  </a:lnTo>
                  <a:lnTo>
                    <a:pt x="2789653" y="3378200"/>
                  </a:lnTo>
                  <a:lnTo>
                    <a:pt x="2828581" y="3352800"/>
                  </a:lnTo>
                  <a:lnTo>
                    <a:pt x="2866880" y="3327400"/>
                  </a:lnTo>
                  <a:lnTo>
                    <a:pt x="2904534" y="3302000"/>
                  </a:lnTo>
                  <a:lnTo>
                    <a:pt x="2941529" y="3276600"/>
                  </a:lnTo>
                  <a:lnTo>
                    <a:pt x="2977850" y="3251200"/>
                  </a:lnTo>
                  <a:lnTo>
                    <a:pt x="3013481" y="3225800"/>
                  </a:lnTo>
                  <a:lnTo>
                    <a:pt x="3048406" y="3200400"/>
                  </a:lnTo>
                  <a:lnTo>
                    <a:pt x="3082611" y="3175000"/>
                  </a:lnTo>
                  <a:lnTo>
                    <a:pt x="3116080" y="3136900"/>
                  </a:lnTo>
                  <a:lnTo>
                    <a:pt x="3148799" y="3111500"/>
                  </a:lnTo>
                  <a:lnTo>
                    <a:pt x="3180750" y="3073400"/>
                  </a:lnTo>
                  <a:lnTo>
                    <a:pt x="3211921" y="3048000"/>
                  </a:lnTo>
                  <a:lnTo>
                    <a:pt x="3242295" y="3009900"/>
                  </a:lnTo>
                  <a:lnTo>
                    <a:pt x="3271856" y="2984500"/>
                  </a:lnTo>
                  <a:lnTo>
                    <a:pt x="3300590" y="2946400"/>
                  </a:lnTo>
                  <a:lnTo>
                    <a:pt x="3328482" y="2908300"/>
                  </a:lnTo>
                  <a:lnTo>
                    <a:pt x="3355516" y="2870200"/>
                  </a:lnTo>
                  <a:lnTo>
                    <a:pt x="3381676" y="2844800"/>
                  </a:lnTo>
                  <a:lnTo>
                    <a:pt x="3406948" y="2806700"/>
                  </a:lnTo>
                  <a:lnTo>
                    <a:pt x="3431317" y="2768600"/>
                  </a:lnTo>
                  <a:lnTo>
                    <a:pt x="3454766" y="2730500"/>
                  </a:lnTo>
                  <a:lnTo>
                    <a:pt x="3477282" y="2692400"/>
                  </a:lnTo>
                  <a:lnTo>
                    <a:pt x="3498848" y="2654300"/>
                  </a:lnTo>
                  <a:lnTo>
                    <a:pt x="3519449" y="2603500"/>
                  </a:lnTo>
                  <a:lnTo>
                    <a:pt x="3539070" y="2565400"/>
                  </a:lnTo>
                  <a:lnTo>
                    <a:pt x="3557696" y="2527300"/>
                  </a:lnTo>
                  <a:lnTo>
                    <a:pt x="3575311" y="2489200"/>
                  </a:lnTo>
                  <a:lnTo>
                    <a:pt x="3591900" y="2438400"/>
                  </a:lnTo>
                  <a:lnTo>
                    <a:pt x="3607449" y="2400300"/>
                  </a:lnTo>
                  <a:lnTo>
                    <a:pt x="3621941" y="2362200"/>
                  </a:lnTo>
                  <a:lnTo>
                    <a:pt x="3635361" y="2311400"/>
                  </a:lnTo>
                  <a:lnTo>
                    <a:pt x="3647694" y="2273300"/>
                  </a:lnTo>
                  <a:lnTo>
                    <a:pt x="3658926" y="2222500"/>
                  </a:lnTo>
                  <a:lnTo>
                    <a:pt x="3669040" y="2184400"/>
                  </a:lnTo>
                  <a:lnTo>
                    <a:pt x="3678021" y="2133600"/>
                  </a:lnTo>
                  <a:lnTo>
                    <a:pt x="3685854" y="2095500"/>
                  </a:lnTo>
                  <a:lnTo>
                    <a:pt x="3692524" y="2044700"/>
                  </a:lnTo>
                  <a:lnTo>
                    <a:pt x="3698016" y="1993900"/>
                  </a:lnTo>
                  <a:lnTo>
                    <a:pt x="3702313" y="1955800"/>
                  </a:lnTo>
                  <a:lnTo>
                    <a:pt x="3705402" y="1905000"/>
                  </a:lnTo>
                  <a:lnTo>
                    <a:pt x="3707267" y="1854200"/>
                  </a:lnTo>
                  <a:lnTo>
                    <a:pt x="3707892" y="1816100"/>
                  </a:lnTo>
                  <a:lnTo>
                    <a:pt x="3707267" y="1765300"/>
                  </a:lnTo>
                  <a:lnTo>
                    <a:pt x="3705402" y="1714500"/>
                  </a:lnTo>
                  <a:lnTo>
                    <a:pt x="3702313" y="1663700"/>
                  </a:lnTo>
                  <a:lnTo>
                    <a:pt x="3698016" y="1625600"/>
                  </a:lnTo>
                  <a:lnTo>
                    <a:pt x="3692524" y="1574800"/>
                  </a:lnTo>
                  <a:lnTo>
                    <a:pt x="3685854" y="1536700"/>
                  </a:lnTo>
                  <a:lnTo>
                    <a:pt x="3678021" y="1485900"/>
                  </a:lnTo>
                  <a:lnTo>
                    <a:pt x="3669040" y="1435100"/>
                  </a:lnTo>
                  <a:lnTo>
                    <a:pt x="3658926" y="1397000"/>
                  </a:lnTo>
                  <a:lnTo>
                    <a:pt x="3647694" y="1346200"/>
                  </a:lnTo>
                  <a:lnTo>
                    <a:pt x="3635361" y="1308100"/>
                  </a:lnTo>
                  <a:lnTo>
                    <a:pt x="3621941" y="1270000"/>
                  </a:lnTo>
                  <a:lnTo>
                    <a:pt x="3607449" y="1219200"/>
                  </a:lnTo>
                  <a:lnTo>
                    <a:pt x="3591900" y="1181100"/>
                  </a:lnTo>
                  <a:lnTo>
                    <a:pt x="3575311" y="1130300"/>
                  </a:lnTo>
                  <a:lnTo>
                    <a:pt x="3557696" y="1092200"/>
                  </a:lnTo>
                  <a:lnTo>
                    <a:pt x="3539070" y="1054100"/>
                  </a:lnTo>
                  <a:lnTo>
                    <a:pt x="3519449" y="1016000"/>
                  </a:lnTo>
                  <a:lnTo>
                    <a:pt x="3498848" y="977900"/>
                  </a:lnTo>
                  <a:lnTo>
                    <a:pt x="3477282" y="939800"/>
                  </a:lnTo>
                  <a:lnTo>
                    <a:pt x="3454766" y="901700"/>
                  </a:lnTo>
                  <a:lnTo>
                    <a:pt x="3431317" y="863600"/>
                  </a:lnTo>
                  <a:lnTo>
                    <a:pt x="3406948" y="825500"/>
                  </a:lnTo>
                  <a:lnTo>
                    <a:pt x="3381676" y="787400"/>
                  </a:lnTo>
                  <a:lnTo>
                    <a:pt x="3355516" y="749300"/>
                  </a:lnTo>
                  <a:lnTo>
                    <a:pt x="3328482" y="711200"/>
                  </a:lnTo>
                  <a:lnTo>
                    <a:pt x="3300590" y="673100"/>
                  </a:lnTo>
                  <a:lnTo>
                    <a:pt x="3271856" y="647700"/>
                  </a:lnTo>
                  <a:lnTo>
                    <a:pt x="3242295" y="609600"/>
                  </a:lnTo>
                  <a:lnTo>
                    <a:pt x="3211921" y="571500"/>
                  </a:lnTo>
                  <a:lnTo>
                    <a:pt x="3180750" y="546100"/>
                  </a:lnTo>
                  <a:lnTo>
                    <a:pt x="3148799" y="508000"/>
                  </a:lnTo>
                  <a:lnTo>
                    <a:pt x="3116080" y="482600"/>
                  </a:lnTo>
                  <a:lnTo>
                    <a:pt x="3082611" y="457200"/>
                  </a:lnTo>
                  <a:lnTo>
                    <a:pt x="3048406" y="419100"/>
                  </a:lnTo>
                  <a:lnTo>
                    <a:pt x="3013481" y="393700"/>
                  </a:lnTo>
                  <a:lnTo>
                    <a:pt x="2977850" y="368300"/>
                  </a:lnTo>
                  <a:lnTo>
                    <a:pt x="2941529" y="342900"/>
                  </a:lnTo>
                  <a:lnTo>
                    <a:pt x="2904534" y="317500"/>
                  </a:lnTo>
                  <a:lnTo>
                    <a:pt x="2866880" y="292100"/>
                  </a:lnTo>
                  <a:lnTo>
                    <a:pt x="2828581" y="266700"/>
                  </a:lnTo>
                  <a:lnTo>
                    <a:pt x="2789653" y="241300"/>
                  </a:lnTo>
                  <a:lnTo>
                    <a:pt x="2750112" y="228600"/>
                  </a:lnTo>
                  <a:lnTo>
                    <a:pt x="2709973" y="203200"/>
                  </a:lnTo>
                  <a:close/>
                </a:path>
                <a:path w="3708400" h="3619500">
                  <a:moveTo>
                    <a:pt x="2140658" y="12700"/>
                  </a:moveTo>
                  <a:lnTo>
                    <a:pt x="1567233" y="12700"/>
                  </a:lnTo>
                  <a:lnTo>
                    <a:pt x="1428863" y="50800"/>
                  </a:lnTo>
                  <a:lnTo>
                    <a:pt x="2279028" y="50800"/>
                  </a:lnTo>
                  <a:lnTo>
                    <a:pt x="2140658" y="12700"/>
                  </a:lnTo>
                  <a:close/>
                </a:path>
                <a:path w="3708400" h="3619500">
                  <a:moveTo>
                    <a:pt x="1998826" y="0"/>
                  </a:moveTo>
                  <a:lnTo>
                    <a:pt x="1709065" y="0"/>
                  </a:lnTo>
                  <a:lnTo>
                    <a:pt x="1661429" y="12700"/>
                  </a:lnTo>
                  <a:lnTo>
                    <a:pt x="2046462" y="12700"/>
                  </a:lnTo>
                  <a:lnTo>
                    <a:pt x="1998826" y="0"/>
                  </a:lnTo>
                  <a:close/>
                </a:path>
              </a:pathLst>
            </a:custGeom>
            <a:solidFill>
              <a:srgbClr val="001F5F"/>
            </a:solidFill>
          </p:spPr>
          <p:txBody>
            <a:bodyPr wrap="square" lIns="0" tIns="0" rIns="0" bIns="0" rtlCol="0"/>
            <a:lstStyle/>
            <a:p>
              <a:endParaRPr/>
            </a:p>
          </p:txBody>
        </p:sp>
        <p:pic>
          <p:nvPicPr>
            <p:cNvPr id="35" name="object 5">
              <a:extLst>
                <a:ext uri="{FF2B5EF4-FFF2-40B4-BE49-F238E27FC236}">
                  <a16:creationId xmlns:a16="http://schemas.microsoft.com/office/drawing/2014/main" id="{2B224D9F-A6D3-D015-53B6-44A81C719726}"/>
                </a:ext>
              </a:extLst>
            </p:cNvPr>
            <p:cNvPicPr/>
            <p:nvPr/>
          </p:nvPicPr>
          <p:blipFill>
            <a:blip r:embed="rId2" cstate="print"/>
            <a:stretch>
              <a:fillRect/>
            </a:stretch>
          </p:blipFill>
          <p:spPr>
            <a:xfrm>
              <a:off x="3898391" y="4230624"/>
              <a:ext cx="1447038" cy="784098"/>
            </a:xfrm>
            <a:prstGeom prst="rect">
              <a:avLst/>
            </a:prstGeom>
          </p:spPr>
        </p:pic>
      </p:grpSp>
      <p:sp>
        <p:nvSpPr>
          <p:cNvPr id="36" name="object 6">
            <a:extLst>
              <a:ext uri="{FF2B5EF4-FFF2-40B4-BE49-F238E27FC236}">
                <a16:creationId xmlns:a16="http://schemas.microsoft.com/office/drawing/2014/main" id="{1F9A6329-C9F9-5DAF-25E6-E506EEF12341}"/>
              </a:ext>
            </a:extLst>
          </p:cNvPr>
          <p:cNvSpPr txBox="1"/>
          <p:nvPr/>
        </p:nvSpPr>
        <p:spPr>
          <a:xfrm>
            <a:off x="5707760" y="4173002"/>
            <a:ext cx="1007744" cy="452120"/>
          </a:xfrm>
          <a:prstGeom prst="rect">
            <a:avLst/>
          </a:prstGeom>
        </p:spPr>
        <p:txBody>
          <a:bodyPr vert="horz" wrap="square" lIns="0" tIns="12065" rIns="0" bIns="0" rtlCol="0">
            <a:spAutoFit/>
          </a:bodyPr>
          <a:lstStyle/>
          <a:p>
            <a:pPr marL="12700">
              <a:lnSpc>
                <a:spcPct val="100000"/>
              </a:lnSpc>
              <a:spcBef>
                <a:spcPts val="95"/>
              </a:spcBef>
            </a:pPr>
            <a:r>
              <a:rPr sz="2800" spc="-20" dirty="0">
                <a:latin typeface="メイリオ"/>
                <a:cs typeface="メイリオ"/>
              </a:rPr>
              <a:t>CBDC</a:t>
            </a:r>
            <a:endParaRPr sz="2800" dirty="0">
              <a:latin typeface="メイリオ"/>
              <a:cs typeface="メイリオ"/>
            </a:endParaRPr>
          </a:p>
        </p:txBody>
      </p:sp>
      <p:grpSp>
        <p:nvGrpSpPr>
          <p:cNvPr id="37" name="object 7">
            <a:extLst>
              <a:ext uri="{FF2B5EF4-FFF2-40B4-BE49-F238E27FC236}">
                <a16:creationId xmlns:a16="http://schemas.microsoft.com/office/drawing/2014/main" id="{25386287-10E5-8BB6-2777-86257E7AC9B6}"/>
              </a:ext>
            </a:extLst>
          </p:cNvPr>
          <p:cNvGrpSpPr/>
          <p:nvPr/>
        </p:nvGrpSpPr>
        <p:grpSpPr>
          <a:xfrm>
            <a:off x="5440679" y="1891828"/>
            <a:ext cx="1550035" cy="1478280"/>
            <a:chOff x="3840479" y="1997964"/>
            <a:chExt cx="1550035" cy="1478280"/>
          </a:xfrm>
        </p:grpSpPr>
        <p:sp>
          <p:nvSpPr>
            <p:cNvPr id="38" name="object 8">
              <a:extLst>
                <a:ext uri="{FF2B5EF4-FFF2-40B4-BE49-F238E27FC236}">
                  <a16:creationId xmlns:a16="http://schemas.microsoft.com/office/drawing/2014/main" id="{0A1DD93E-1E9B-F07F-269B-D7E9B3778342}"/>
                </a:ext>
              </a:extLst>
            </p:cNvPr>
            <p:cNvSpPr/>
            <p:nvPr/>
          </p:nvSpPr>
          <p:spPr>
            <a:xfrm>
              <a:off x="3859529" y="2017014"/>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89"/>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4"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89"/>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39" name="object 9">
              <a:extLst>
                <a:ext uri="{FF2B5EF4-FFF2-40B4-BE49-F238E27FC236}">
                  <a16:creationId xmlns:a16="http://schemas.microsoft.com/office/drawing/2014/main" id="{925F5E85-CE43-296F-3FFD-A007D23B2A81}"/>
                </a:ext>
              </a:extLst>
            </p:cNvPr>
            <p:cNvSpPr/>
            <p:nvPr/>
          </p:nvSpPr>
          <p:spPr>
            <a:xfrm>
              <a:off x="3859529" y="2017014"/>
              <a:ext cx="1511935" cy="1440180"/>
            </a:xfrm>
            <a:custGeom>
              <a:avLst/>
              <a:gdLst/>
              <a:ahLst/>
              <a:cxnLst/>
              <a:rect l="l" t="t" r="r" b="b"/>
              <a:pathLst>
                <a:path w="1511935" h="1440179">
                  <a:moveTo>
                    <a:pt x="0" y="720089"/>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89"/>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4"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89"/>
                  </a:lnTo>
                  <a:close/>
                </a:path>
              </a:pathLst>
            </a:custGeom>
            <a:ln w="38100">
              <a:solidFill>
                <a:srgbClr val="FFFFFF"/>
              </a:solidFill>
            </a:ln>
          </p:spPr>
          <p:txBody>
            <a:bodyPr wrap="square" lIns="0" tIns="0" rIns="0" bIns="0" rtlCol="0"/>
            <a:lstStyle/>
            <a:p>
              <a:endParaRPr/>
            </a:p>
          </p:txBody>
        </p:sp>
      </p:grpSp>
      <p:sp>
        <p:nvSpPr>
          <p:cNvPr id="40" name="object 10">
            <a:extLst>
              <a:ext uri="{FF2B5EF4-FFF2-40B4-BE49-F238E27FC236}">
                <a16:creationId xmlns:a16="http://schemas.microsoft.com/office/drawing/2014/main" id="{FF3EB594-08F5-D53A-3604-7078D07AC3B1}"/>
              </a:ext>
            </a:extLst>
          </p:cNvPr>
          <p:cNvSpPr txBox="1"/>
          <p:nvPr/>
        </p:nvSpPr>
        <p:spPr>
          <a:xfrm>
            <a:off x="5603240" y="2378745"/>
            <a:ext cx="1242060" cy="513080"/>
          </a:xfrm>
          <a:prstGeom prst="rect">
            <a:avLst/>
          </a:prstGeom>
        </p:spPr>
        <p:txBody>
          <a:bodyPr vert="horz" wrap="square" lIns="0" tIns="12065" rIns="0" bIns="0" rtlCol="0">
            <a:spAutoFit/>
          </a:bodyPr>
          <a:lstStyle/>
          <a:p>
            <a:pPr marL="215265" marR="5080" indent="-203200">
              <a:lnSpc>
                <a:spcPct val="100000"/>
              </a:lnSpc>
              <a:spcBef>
                <a:spcPts val="95"/>
              </a:spcBef>
            </a:pPr>
            <a:r>
              <a:rPr sz="1600" b="1" spc="-25" dirty="0">
                <a:solidFill>
                  <a:srgbClr val="FFFFFF"/>
                </a:solidFill>
                <a:latin typeface="メイリオ"/>
                <a:cs typeface="メイリオ"/>
              </a:rPr>
              <a:t>ユニバーサ</a:t>
            </a:r>
            <a:r>
              <a:rPr sz="1600" b="1" spc="-50" dirty="0">
                <a:solidFill>
                  <a:srgbClr val="FFFFFF"/>
                </a:solidFill>
                <a:latin typeface="メイリオ"/>
                <a:cs typeface="メイリオ"/>
              </a:rPr>
              <a:t>ル</a:t>
            </a:r>
            <a:r>
              <a:rPr sz="1600" b="1" spc="-25" dirty="0">
                <a:solidFill>
                  <a:srgbClr val="FFFFFF"/>
                </a:solidFill>
                <a:latin typeface="メイリオ"/>
                <a:cs typeface="メイリオ"/>
              </a:rPr>
              <a:t>アクセ</a:t>
            </a:r>
            <a:r>
              <a:rPr sz="1600" b="1" spc="-50" dirty="0">
                <a:solidFill>
                  <a:srgbClr val="FFFFFF"/>
                </a:solidFill>
                <a:latin typeface="メイリオ"/>
                <a:cs typeface="メイリオ"/>
              </a:rPr>
              <a:t>ス</a:t>
            </a:r>
            <a:endParaRPr sz="1600">
              <a:latin typeface="メイリオ"/>
              <a:cs typeface="メイリオ"/>
            </a:endParaRPr>
          </a:p>
        </p:txBody>
      </p:sp>
      <p:grpSp>
        <p:nvGrpSpPr>
          <p:cNvPr id="41" name="object 11">
            <a:extLst>
              <a:ext uri="{FF2B5EF4-FFF2-40B4-BE49-F238E27FC236}">
                <a16:creationId xmlns:a16="http://schemas.microsoft.com/office/drawing/2014/main" id="{9B477242-0F00-E667-B2FD-6685B6F349A7}"/>
              </a:ext>
            </a:extLst>
          </p:cNvPr>
          <p:cNvGrpSpPr/>
          <p:nvPr/>
        </p:nvGrpSpPr>
        <p:grpSpPr>
          <a:xfrm>
            <a:off x="6562344" y="4950496"/>
            <a:ext cx="1550035" cy="1478280"/>
            <a:chOff x="4962144" y="5056632"/>
            <a:chExt cx="1550035" cy="1478280"/>
          </a:xfrm>
        </p:grpSpPr>
        <p:sp>
          <p:nvSpPr>
            <p:cNvPr id="42" name="object 12">
              <a:extLst>
                <a:ext uri="{FF2B5EF4-FFF2-40B4-BE49-F238E27FC236}">
                  <a16:creationId xmlns:a16="http://schemas.microsoft.com/office/drawing/2014/main" id="{12E5C946-3D55-B88B-2AC8-ACD122B4E389}"/>
                </a:ext>
              </a:extLst>
            </p:cNvPr>
            <p:cNvSpPr/>
            <p:nvPr/>
          </p:nvSpPr>
          <p:spPr>
            <a:xfrm>
              <a:off x="4981194" y="5075682"/>
              <a:ext cx="1511935" cy="1440180"/>
            </a:xfrm>
            <a:custGeom>
              <a:avLst/>
              <a:gdLst/>
              <a:ahLst/>
              <a:cxnLst/>
              <a:rect l="l" t="t" r="r" b="b"/>
              <a:pathLst>
                <a:path w="1511935" h="1440179">
                  <a:moveTo>
                    <a:pt x="755903"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35"/>
                  </a:lnTo>
                  <a:lnTo>
                    <a:pt x="6365" y="813963"/>
                  </a:lnTo>
                  <a:lnTo>
                    <a:pt x="14172" y="859578"/>
                  </a:lnTo>
                  <a:lnTo>
                    <a:pt x="24930" y="904186"/>
                  </a:lnTo>
                  <a:lnTo>
                    <a:pt x="38538" y="947691"/>
                  </a:lnTo>
                  <a:lnTo>
                    <a:pt x="54898" y="989999"/>
                  </a:lnTo>
                  <a:lnTo>
                    <a:pt x="73908" y="1031015"/>
                  </a:lnTo>
                  <a:lnTo>
                    <a:pt x="95471" y="1070645"/>
                  </a:lnTo>
                  <a:lnTo>
                    <a:pt x="119485" y="1108792"/>
                  </a:lnTo>
                  <a:lnTo>
                    <a:pt x="145852" y="1145362"/>
                  </a:lnTo>
                  <a:lnTo>
                    <a:pt x="174472" y="1180261"/>
                  </a:lnTo>
                  <a:lnTo>
                    <a:pt x="205245" y="1213393"/>
                  </a:lnTo>
                  <a:lnTo>
                    <a:pt x="238072" y="1244664"/>
                  </a:lnTo>
                  <a:lnTo>
                    <a:pt x="272852" y="1273979"/>
                  </a:lnTo>
                  <a:lnTo>
                    <a:pt x="309487" y="1301242"/>
                  </a:lnTo>
                  <a:lnTo>
                    <a:pt x="347877" y="1326359"/>
                  </a:lnTo>
                  <a:lnTo>
                    <a:pt x="387921" y="1349235"/>
                  </a:lnTo>
                  <a:lnTo>
                    <a:pt x="429521" y="1369775"/>
                  </a:lnTo>
                  <a:lnTo>
                    <a:pt x="472577" y="1387885"/>
                  </a:lnTo>
                  <a:lnTo>
                    <a:pt x="516989" y="1403468"/>
                  </a:lnTo>
                  <a:lnTo>
                    <a:pt x="562657" y="1416431"/>
                  </a:lnTo>
                  <a:lnTo>
                    <a:pt x="609483" y="1426679"/>
                  </a:lnTo>
                  <a:lnTo>
                    <a:pt x="657365" y="1434116"/>
                  </a:lnTo>
                  <a:lnTo>
                    <a:pt x="706205" y="1438648"/>
                  </a:lnTo>
                  <a:lnTo>
                    <a:pt x="755903" y="1440180"/>
                  </a:lnTo>
                  <a:lnTo>
                    <a:pt x="805602" y="1438648"/>
                  </a:lnTo>
                  <a:lnTo>
                    <a:pt x="854442" y="1434116"/>
                  </a:lnTo>
                  <a:lnTo>
                    <a:pt x="902324" y="1426679"/>
                  </a:lnTo>
                  <a:lnTo>
                    <a:pt x="949150" y="1416431"/>
                  </a:lnTo>
                  <a:lnTo>
                    <a:pt x="994818" y="1403468"/>
                  </a:lnTo>
                  <a:lnTo>
                    <a:pt x="1039230" y="1387885"/>
                  </a:lnTo>
                  <a:lnTo>
                    <a:pt x="1082286" y="1369775"/>
                  </a:lnTo>
                  <a:lnTo>
                    <a:pt x="1123886" y="1349235"/>
                  </a:lnTo>
                  <a:lnTo>
                    <a:pt x="1163930" y="1326359"/>
                  </a:lnTo>
                  <a:lnTo>
                    <a:pt x="1202320" y="1301242"/>
                  </a:lnTo>
                  <a:lnTo>
                    <a:pt x="1238955" y="1273979"/>
                  </a:lnTo>
                  <a:lnTo>
                    <a:pt x="1273735" y="1244664"/>
                  </a:lnTo>
                  <a:lnTo>
                    <a:pt x="1306562" y="1213393"/>
                  </a:lnTo>
                  <a:lnTo>
                    <a:pt x="1337335" y="1180261"/>
                  </a:lnTo>
                  <a:lnTo>
                    <a:pt x="1365955" y="1145362"/>
                  </a:lnTo>
                  <a:lnTo>
                    <a:pt x="1392322" y="1108792"/>
                  </a:lnTo>
                  <a:lnTo>
                    <a:pt x="1416336" y="1070645"/>
                  </a:lnTo>
                  <a:lnTo>
                    <a:pt x="1437899" y="1031015"/>
                  </a:lnTo>
                  <a:lnTo>
                    <a:pt x="1456909" y="989999"/>
                  </a:lnTo>
                  <a:lnTo>
                    <a:pt x="1473269" y="947691"/>
                  </a:lnTo>
                  <a:lnTo>
                    <a:pt x="1486877" y="904186"/>
                  </a:lnTo>
                  <a:lnTo>
                    <a:pt x="1497635" y="859578"/>
                  </a:lnTo>
                  <a:lnTo>
                    <a:pt x="1505442" y="813963"/>
                  </a:lnTo>
                  <a:lnTo>
                    <a:pt x="1510200" y="767435"/>
                  </a:lnTo>
                  <a:lnTo>
                    <a:pt x="1511807"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3" y="0"/>
                  </a:lnTo>
                  <a:close/>
                </a:path>
              </a:pathLst>
            </a:custGeom>
            <a:solidFill>
              <a:srgbClr val="006FC0"/>
            </a:solidFill>
          </p:spPr>
          <p:txBody>
            <a:bodyPr wrap="square" lIns="0" tIns="0" rIns="0" bIns="0" rtlCol="0"/>
            <a:lstStyle/>
            <a:p>
              <a:endParaRPr/>
            </a:p>
          </p:txBody>
        </p:sp>
        <p:sp>
          <p:nvSpPr>
            <p:cNvPr id="43" name="object 13">
              <a:extLst>
                <a:ext uri="{FF2B5EF4-FFF2-40B4-BE49-F238E27FC236}">
                  <a16:creationId xmlns:a16="http://schemas.microsoft.com/office/drawing/2014/main" id="{C87AC115-A667-D351-A0FD-3848D3B31370}"/>
                </a:ext>
              </a:extLst>
            </p:cNvPr>
            <p:cNvSpPr/>
            <p:nvPr/>
          </p:nvSpPr>
          <p:spPr>
            <a:xfrm>
              <a:off x="4981194" y="5075682"/>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3"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7" y="720090"/>
                  </a:lnTo>
                  <a:lnTo>
                    <a:pt x="1510200" y="767435"/>
                  </a:lnTo>
                  <a:lnTo>
                    <a:pt x="1505442" y="813963"/>
                  </a:lnTo>
                  <a:lnTo>
                    <a:pt x="1497635" y="859578"/>
                  </a:lnTo>
                  <a:lnTo>
                    <a:pt x="1486877" y="904186"/>
                  </a:lnTo>
                  <a:lnTo>
                    <a:pt x="1473269" y="947691"/>
                  </a:lnTo>
                  <a:lnTo>
                    <a:pt x="1456909" y="989999"/>
                  </a:lnTo>
                  <a:lnTo>
                    <a:pt x="1437899" y="1031015"/>
                  </a:lnTo>
                  <a:lnTo>
                    <a:pt x="1416336" y="1070645"/>
                  </a:lnTo>
                  <a:lnTo>
                    <a:pt x="1392322" y="1108792"/>
                  </a:lnTo>
                  <a:lnTo>
                    <a:pt x="1365955" y="1145362"/>
                  </a:lnTo>
                  <a:lnTo>
                    <a:pt x="1337335" y="1180261"/>
                  </a:lnTo>
                  <a:lnTo>
                    <a:pt x="1306562" y="1213393"/>
                  </a:lnTo>
                  <a:lnTo>
                    <a:pt x="1273735" y="1244664"/>
                  </a:lnTo>
                  <a:lnTo>
                    <a:pt x="1238955" y="1273979"/>
                  </a:lnTo>
                  <a:lnTo>
                    <a:pt x="1202320" y="1301242"/>
                  </a:lnTo>
                  <a:lnTo>
                    <a:pt x="1163930" y="1326359"/>
                  </a:lnTo>
                  <a:lnTo>
                    <a:pt x="1123886" y="1349235"/>
                  </a:lnTo>
                  <a:lnTo>
                    <a:pt x="1082286" y="1369775"/>
                  </a:lnTo>
                  <a:lnTo>
                    <a:pt x="1039230" y="1387885"/>
                  </a:lnTo>
                  <a:lnTo>
                    <a:pt x="994818" y="1403468"/>
                  </a:lnTo>
                  <a:lnTo>
                    <a:pt x="949150" y="1416431"/>
                  </a:lnTo>
                  <a:lnTo>
                    <a:pt x="902324" y="1426679"/>
                  </a:lnTo>
                  <a:lnTo>
                    <a:pt x="854442" y="1434116"/>
                  </a:lnTo>
                  <a:lnTo>
                    <a:pt x="805602" y="1438648"/>
                  </a:lnTo>
                  <a:lnTo>
                    <a:pt x="755903" y="1440180"/>
                  </a:lnTo>
                  <a:lnTo>
                    <a:pt x="706205" y="1438648"/>
                  </a:lnTo>
                  <a:lnTo>
                    <a:pt x="657365" y="1434116"/>
                  </a:lnTo>
                  <a:lnTo>
                    <a:pt x="609483" y="1426679"/>
                  </a:lnTo>
                  <a:lnTo>
                    <a:pt x="562657" y="1416431"/>
                  </a:lnTo>
                  <a:lnTo>
                    <a:pt x="516989" y="1403468"/>
                  </a:lnTo>
                  <a:lnTo>
                    <a:pt x="472577" y="1387885"/>
                  </a:lnTo>
                  <a:lnTo>
                    <a:pt x="429521" y="1369775"/>
                  </a:lnTo>
                  <a:lnTo>
                    <a:pt x="387921" y="1349235"/>
                  </a:lnTo>
                  <a:lnTo>
                    <a:pt x="347877" y="1326359"/>
                  </a:lnTo>
                  <a:lnTo>
                    <a:pt x="309487" y="1301242"/>
                  </a:lnTo>
                  <a:lnTo>
                    <a:pt x="272852" y="1273979"/>
                  </a:lnTo>
                  <a:lnTo>
                    <a:pt x="238072" y="1244664"/>
                  </a:lnTo>
                  <a:lnTo>
                    <a:pt x="205245" y="1213393"/>
                  </a:lnTo>
                  <a:lnTo>
                    <a:pt x="174472" y="1180261"/>
                  </a:lnTo>
                  <a:lnTo>
                    <a:pt x="145852" y="1145362"/>
                  </a:lnTo>
                  <a:lnTo>
                    <a:pt x="119485" y="1108792"/>
                  </a:lnTo>
                  <a:lnTo>
                    <a:pt x="95471" y="1070645"/>
                  </a:lnTo>
                  <a:lnTo>
                    <a:pt x="73908" y="1031015"/>
                  </a:lnTo>
                  <a:lnTo>
                    <a:pt x="54898" y="989999"/>
                  </a:lnTo>
                  <a:lnTo>
                    <a:pt x="38538" y="947691"/>
                  </a:lnTo>
                  <a:lnTo>
                    <a:pt x="24930" y="904186"/>
                  </a:lnTo>
                  <a:lnTo>
                    <a:pt x="14172" y="859578"/>
                  </a:lnTo>
                  <a:lnTo>
                    <a:pt x="6365" y="813963"/>
                  </a:lnTo>
                  <a:lnTo>
                    <a:pt x="1607" y="767435"/>
                  </a:lnTo>
                  <a:lnTo>
                    <a:pt x="0" y="720090"/>
                  </a:lnTo>
                  <a:close/>
                </a:path>
              </a:pathLst>
            </a:custGeom>
            <a:ln w="38100">
              <a:solidFill>
                <a:srgbClr val="FFFFFF"/>
              </a:solidFill>
            </a:ln>
          </p:spPr>
          <p:txBody>
            <a:bodyPr wrap="square" lIns="0" tIns="0" rIns="0" bIns="0" rtlCol="0"/>
            <a:lstStyle/>
            <a:p>
              <a:endParaRPr/>
            </a:p>
          </p:txBody>
        </p:sp>
      </p:grpSp>
      <p:sp>
        <p:nvSpPr>
          <p:cNvPr id="44" name="object 14">
            <a:extLst>
              <a:ext uri="{FF2B5EF4-FFF2-40B4-BE49-F238E27FC236}">
                <a16:creationId xmlns:a16="http://schemas.microsoft.com/office/drawing/2014/main" id="{88359360-418E-5FD0-1177-E41EEDE653F2}"/>
              </a:ext>
            </a:extLst>
          </p:cNvPr>
          <p:cNvSpPr txBox="1"/>
          <p:nvPr/>
        </p:nvSpPr>
        <p:spPr>
          <a:xfrm>
            <a:off x="7019671" y="5569951"/>
            <a:ext cx="63373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強靭</a:t>
            </a:r>
            <a:r>
              <a:rPr sz="1600" b="1" spc="-50" dirty="0">
                <a:solidFill>
                  <a:srgbClr val="FFFFFF"/>
                </a:solidFill>
                <a:latin typeface="メイリオ"/>
                <a:cs typeface="メイリオ"/>
              </a:rPr>
              <a:t>性</a:t>
            </a:r>
            <a:endParaRPr sz="1600">
              <a:latin typeface="メイリオ"/>
              <a:cs typeface="メイリオ"/>
            </a:endParaRPr>
          </a:p>
        </p:txBody>
      </p:sp>
      <p:grpSp>
        <p:nvGrpSpPr>
          <p:cNvPr id="45" name="object 15">
            <a:extLst>
              <a:ext uri="{FF2B5EF4-FFF2-40B4-BE49-F238E27FC236}">
                <a16:creationId xmlns:a16="http://schemas.microsoft.com/office/drawing/2014/main" id="{A1EC0FAF-57D1-D9C7-FF4F-C6F0E2E48CBC}"/>
              </a:ext>
            </a:extLst>
          </p:cNvPr>
          <p:cNvGrpSpPr/>
          <p:nvPr/>
        </p:nvGrpSpPr>
        <p:grpSpPr>
          <a:xfrm>
            <a:off x="7068311" y="3161319"/>
            <a:ext cx="1550035" cy="1478280"/>
            <a:chOff x="5468111" y="3267455"/>
            <a:chExt cx="1550035" cy="1478280"/>
          </a:xfrm>
        </p:grpSpPr>
        <p:sp>
          <p:nvSpPr>
            <p:cNvPr id="46" name="object 16">
              <a:extLst>
                <a:ext uri="{FF2B5EF4-FFF2-40B4-BE49-F238E27FC236}">
                  <a16:creationId xmlns:a16="http://schemas.microsoft.com/office/drawing/2014/main" id="{B0D1ADF0-7495-DC9F-4A57-7177DD0DAAFE}"/>
                </a:ext>
              </a:extLst>
            </p:cNvPr>
            <p:cNvSpPr/>
            <p:nvPr/>
          </p:nvSpPr>
          <p:spPr>
            <a:xfrm>
              <a:off x="5487161" y="3286505"/>
              <a:ext cx="1511935" cy="1440180"/>
            </a:xfrm>
            <a:custGeom>
              <a:avLst/>
              <a:gdLst/>
              <a:ahLst/>
              <a:cxnLst/>
              <a:rect l="l" t="t" r="r" b="b"/>
              <a:pathLst>
                <a:path w="1511934" h="1440179">
                  <a:moveTo>
                    <a:pt x="755903"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3"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3" y="0"/>
                  </a:lnTo>
                  <a:close/>
                </a:path>
              </a:pathLst>
            </a:custGeom>
            <a:solidFill>
              <a:srgbClr val="006FC0"/>
            </a:solidFill>
          </p:spPr>
          <p:txBody>
            <a:bodyPr wrap="square" lIns="0" tIns="0" rIns="0" bIns="0" rtlCol="0"/>
            <a:lstStyle/>
            <a:p>
              <a:endParaRPr/>
            </a:p>
          </p:txBody>
        </p:sp>
        <p:sp>
          <p:nvSpPr>
            <p:cNvPr id="47" name="object 17">
              <a:extLst>
                <a:ext uri="{FF2B5EF4-FFF2-40B4-BE49-F238E27FC236}">
                  <a16:creationId xmlns:a16="http://schemas.microsoft.com/office/drawing/2014/main" id="{7658FFA0-868E-04F4-83B3-870C4B1C2211}"/>
                </a:ext>
              </a:extLst>
            </p:cNvPr>
            <p:cNvSpPr/>
            <p:nvPr/>
          </p:nvSpPr>
          <p:spPr>
            <a:xfrm>
              <a:off x="5487161" y="3286505"/>
              <a:ext cx="1511935" cy="1440180"/>
            </a:xfrm>
            <a:custGeom>
              <a:avLst/>
              <a:gdLst/>
              <a:ahLst/>
              <a:cxnLst/>
              <a:rect l="l" t="t" r="r" b="b"/>
              <a:pathLst>
                <a:path w="1511934"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3"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3"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90"/>
                  </a:lnTo>
                  <a:close/>
                </a:path>
              </a:pathLst>
            </a:custGeom>
            <a:ln w="38100">
              <a:solidFill>
                <a:srgbClr val="FFFFFF"/>
              </a:solidFill>
            </a:ln>
          </p:spPr>
          <p:txBody>
            <a:bodyPr wrap="square" lIns="0" tIns="0" rIns="0" bIns="0" rtlCol="0"/>
            <a:lstStyle/>
            <a:p>
              <a:endParaRPr/>
            </a:p>
          </p:txBody>
        </p:sp>
      </p:grpSp>
      <p:sp>
        <p:nvSpPr>
          <p:cNvPr id="48" name="object 18">
            <a:extLst>
              <a:ext uri="{FF2B5EF4-FFF2-40B4-BE49-F238E27FC236}">
                <a16:creationId xmlns:a16="http://schemas.microsoft.com/office/drawing/2014/main" id="{0B173ED9-1B89-8B6F-9C8B-6E692B5EEE15}"/>
              </a:ext>
            </a:extLst>
          </p:cNvPr>
          <p:cNvSpPr txBox="1"/>
          <p:nvPr/>
        </p:nvSpPr>
        <p:spPr>
          <a:xfrm>
            <a:off x="7222997" y="3781079"/>
            <a:ext cx="12420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セキュリテ</a:t>
            </a:r>
            <a:r>
              <a:rPr sz="1600" b="1" spc="-50" dirty="0">
                <a:solidFill>
                  <a:srgbClr val="FFFFFF"/>
                </a:solidFill>
                <a:latin typeface="メイリオ"/>
                <a:cs typeface="メイリオ"/>
              </a:rPr>
              <a:t>ィ</a:t>
            </a:r>
            <a:endParaRPr sz="1600">
              <a:latin typeface="メイリオ"/>
              <a:cs typeface="メイリオ"/>
            </a:endParaRPr>
          </a:p>
        </p:txBody>
      </p:sp>
      <p:grpSp>
        <p:nvGrpSpPr>
          <p:cNvPr id="49" name="object 19">
            <a:extLst>
              <a:ext uri="{FF2B5EF4-FFF2-40B4-BE49-F238E27FC236}">
                <a16:creationId xmlns:a16="http://schemas.microsoft.com/office/drawing/2014/main" id="{F23DA1D3-563E-F0C1-E550-CE64A4DEFEA5}"/>
              </a:ext>
            </a:extLst>
          </p:cNvPr>
          <p:cNvGrpSpPr/>
          <p:nvPr/>
        </p:nvGrpSpPr>
        <p:grpSpPr>
          <a:xfrm>
            <a:off x="4373879" y="4950496"/>
            <a:ext cx="1550035" cy="1478280"/>
            <a:chOff x="2773679" y="5056632"/>
            <a:chExt cx="1550035" cy="1478280"/>
          </a:xfrm>
        </p:grpSpPr>
        <p:sp>
          <p:nvSpPr>
            <p:cNvPr id="50" name="object 20">
              <a:extLst>
                <a:ext uri="{FF2B5EF4-FFF2-40B4-BE49-F238E27FC236}">
                  <a16:creationId xmlns:a16="http://schemas.microsoft.com/office/drawing/2014/main" id="{DA3E515E-097C-CAEB-E2E2-D2DA7C6DD466}"/>
                </a:ext>
              </a:extLst>
            </p:cNvPr>
            <p:cNvSpPr/>
            <p:nvPr/>
          </p:nvSpPr>
          <p:spPr>
            <a:xfrm>
              <a:off x="2792729" y="5075682"/>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35"/>
                  </a:lnTo>
                  <a:lnTo>
                    <a:pt x="6365" y="813963"/>
                  </a:lnTo>
                  <a:lnTo>
                    <a:pt x="14172" y="859578"/>
                  </a:lnTo>
                  <a:lnTo>
                    <a:pt x="24930" y="904186"/>
                  </a:lnTo>
                  <a:lnTo>
                    <a:pt x="38538" y="947691"/>
                  </a:lnTo>
                  <a:lnTo>
                    <a:pt x="54898" y="989999"/>
                  </a:lnTo>
                  <a:lnTo>
                    <a:pt x="73908" y="1031015"/>
                  </a:lnTo>
                  <a:lnTo>
                    <a:pt x="95471" y="1070645"/>
                  </a:lnTo>
                  <a:lnTo>
                    <a:pt x="119485" y="1108792"/>
                  </a:lnTo>
                  <a:lnTo>
                    <a:pt x="145852" y="1145362"/>
                  </a:lnTo>
                  <a:lnTo>
                    <a:pt x="174472" y="1180261"/>
                  </a:lnTo>
                  <a:lnTo>
                    <a:pt x="205245" y="1213393"/>
                  </a:lnTo>
                  <a:lnTo>
                    <a:pt x="238072" y="1244664"/>
                  </a:lnTo>
                  <a:lnTo>
                    <a:pt x="272852" y="1273979"/>
                  </a:lnTo>
                  <a:lnTo>
                    <a:pt x="309487" y="1301242"/>
                  </a:lnTo>
                  <a:lnTo>
                    <a:pt x="347877" y="1326359"/>
                  </a:lnTo>
                  <a:lnTo>
                    <a:pt x="387921" y="1349235"/>
                  </a:lnTo>
                  <a:lnTo>
                    <a:pt x="429521" y="1369775"/>
                  </a:lnTo>
                  <a:lnTo>
                    <a:pt x="472577" y="1387885"/>
                  </a:lnTo>
                  <a:lnTo>
                    <a:pt x="516989" y="1403468"/>
                  </a:lnTo>
                  <a:lnTo>
                    <a:pt x="562657" y="1416431"/>
                  </a:lnTo>
                  <a:lnTo>
                    <a:pt x="609483" y="1426679"/>
                  </a:lnTo>
                  <a:lnTo>
                    <a:pt x="657365" y="1434116"/>
                  </a:lnTo>
                  <a:lnTo>
                    <a:pt x="706205" y="1438648"/>
                  </a:lnTo>
                  <a:lnTo>
                    <a:pt x="755904" y="1440180"/>
                  </a:lnTo>
                  <a:lnTo>
                    <a:pt x="805602" y="1438648"/>
                  </a:lnTo>
                  <a:lnTo>
                    <a:pt x="854442" y="1434116"/>
                  </a:lnTo>
                  <a:lnTo>
                    <a:pt x="902324" y="1426679"/>
                  </a:lnTo>
                  <a:lnTo>
                    <a:pt x="949150" y="1416431"/>
                  </a:lnTo>
                  <a:lnTo>
                    <a:pt x="994818" y="1403468"/>
                  </a:lnTo>
                  <a:lnTo>
                    <a:pt x="1039230" y="1387885"/>
                  </a:lnTo>
                  <a:lnTo>
                    <a:pt x="1082286" y="1369775"/>
                  </a:lnTo>
                  <a:lnTo>
                    <a:pt x="1123886" y="1349235"/>
                  </a:lnTo>
                  <a:lnTo>
                    <a:pt x="1163930" y="1326359"/>
                  </a:lnTo>
                  <a:lnTo>
                    <a:pt x="1202320" y="1301242"/>
                  </a:lnTo>
                  <a:lnTo>
                    <a:pt x="1238955" y="1273979"/>
                  </a:lnTo>
                  <a:lnTo>
                    <a:pt x="1273735" y="1244664"/>
                  </a:lnTo>
                  <a:lnTo>
                    <a:pt x="1306562" y="1213393"/>
                  </a:lnTo>
                  <a:lnTo>
                    <a:pt x="1337335" y="1180261"/>
                  </a:lnTo>
                  <a:lnTo>
                    <a:pt x="1365955" y="1145362"/>
                  </a:lnTo>
                  <a:lnTo>
                    <a:pt x="1392322" y="1108792"/>
                  </a:lnTo>
                  <a:lnTo>
                    <a:pt x="1416336" y="1070645"/>
                  </a:lnTo>
                  <a:lnTo>
                    <a:pt x="1437899" y="1031015"/>
                  </a:lnTo>
                  <a:lnTo>
                    <a:pt x="1456909" y="989999"/>
                  </a:lnTo>
                  <a:lnTo>
                    <a:pt x="1473269" y="947691"/>
                  </a:lnTo>
                  <a:lnTo>
                    <a:pt x="1486877" y="904186"/>
                  </a:lnTo>
                  <a:lnTo>
                    <a:pt x="1497635" y="859578"/>
                  </a:lnTo>
                  <a:lnTo>
                    <a:pt x="1505442" y="813963"/>
                  </a:lnTo>
                  <a:lnTo>
                    <a:pt x="1510200" y="767435"/>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51" name="object 21">
              <a:extLst>
                <a:ext uri="{FF2B5EF4-FFF2-40B4-BE49-F238E27FC236}">
                  <a16:creationId xmlns:a16="http://schemas.microsoft.com/office/drawing/2014/main" id="{9733340B-4258-57C1-314C-ECCC314574F0}"/>
                </a:ext>
              </a:extLst>
            </p:cNvPr>
            <p:cNvSpPr/>
            <p:nvPr/>
          </p:nvSpPr>
          <p:spPr>
            <a:xfrm>
              <a:off x="2792729" y="5075682"/>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35"/>
                  </a:lnTo>
                  <a:lnTo>
                    <a:pt x="1505442" y="813963"/>
                  </a:lnTo>
                  <a:lnTo>
                    <a:pt x="1497635" y="859578"/>
                  </a:lnTo>
                  <a:lnTo>
                    <a:pt x="1486877" y="904186"/>
                  </a:lnTo>
                  <a:lnTo>
                    <a:pt x="1473269" y="947691"/>
                  </a:lnTo>
                  <a:lnTo>
                    <a:pt x="1456909" y="989999"/>
                  </a:lnTo>
                  <a:lnTo>
                    <a:pt x="1437899" y="1031015"/>
                  </a:lnTo>
                  <a:lnTo>
                    <a:pt x="1416336" y="1070645"/>
                  </a:lnTo>
                  <a:lnTo>
                    <a:pt x="1392322" y="1108792"/>
                  </a:lnTo>
                  <a:lnTo>
                    <a:pt x="1365955" y="1145362"/>
                  </a:lnTo>
                  <a:lnTo>
                    <a:pt x="1337335" y="1180261"/>
                  </a:lnTo>
                  <a:lnTo>
                    <a:pt x="1306562" y="1213393"/>
                  </a:lnTo>
                  <a:lnTo>
                    <a:pt x="1273735" y="1244664"/>
                  </a:lnTo>
                  <a:lnTo>
                    <a:pt x="1238955" y="1273979"/>
                  </a:lnTo>
                  <a:lnTo>
                    <a:pt x="1202320" y="1301242"/>
                  </a:lnTo>
                  <a:lnTo>
                    <a:pt x="1163930" y="1326359"/>
                  </a:lnTo>
                  <a:lnTo>
                    <a:pt x="1123886" y="1349235"/>
                  </a:lnTo>
                  <a:lnTo>
                    <a:pt x="1082286" y="1369775"/>
                  </a:lnTo>
                  <a:lnTo>
                    <a:pt x="1039230" y="1387885"/>
                  </a:lnTo>
                  <a:lnTo>
                    <a:pt x="994818" y="1403468"/>
                  </a:lnTo>
                  <a:lnTo>
                    <a:pt x="949150" y="1416431"/>
                  </a:lnTo>
                  <a:lnTo>
                    <a:pt x="902324" y="1426679"/>
                  </a:lnTo>
                  <a:lnTo>
                    <a:pt x="854442" y="1434116"/>
                  </a:lnTo>
                  <a:lnTo>
                    <a:pt x="805602" y="1438648"/>
                  </a:lnTo>
                  <a:lnTo>
                    <a:pt x="755904" y="1440180"/>
                  </a:lnTo>
                  <a:lnTo>
                    <a:pt x="706205" y="1438648"/>
                  </a:lnTo>
                  <a:lnTo>
                    <a:pt x="657365" y="1434116"/>
                  </a:lnTo>
                  <a:lnTo>
                    <a:pt x="609483" y="1426679"/>
                  </a:lnTo>
                  <a:lnTo>
                    <a:pt x="562657" y="1416431"/>
                  </a:lnTo>
                  <a:lnTo>
                    <a:pt x="516989" y="1403468"/>
                  </a:lnTo>
                  <a:lnTo>
                    <a:pt x="472577" y="1387885"/>
                  </a:lnTo>
                  <a:lnTo>
                    <a:pt x="429521" y="1369775"/>
                  </a:lnTo>
                  <a:lnTo>
                    <a:pt x="387921" y="1349235"/>
                  </a:lnTo>
                  <a:lnTo>
                    <a:pt x="347877" y="1326359"/>
                  </a:lnTo>
                  <a:lnTo>
                    <a:pt x="309487" y="1301242"/>
                  </a:lnTo>
                  <a:lnTo>
                    <a:pt x="272852" y="1273979"/>
                  </a:lnTo>
                  <a:lnTo>
                    <a:pt x="238072" y="1244664"/>
                  </a:lnTo>
                  <a:lnTo>
                    <a:pt x="205245" y="1213393"/>
                  </a:lnTo>
                  <a:lnTo>
                    <a:pt x="174472" y="1180261"/>
                  </a:lnTo>
                  <a:lnTo>
                    <a:pt x="145852" y="1145362"/>
                  </a:lnTo>
                  <a:lnTo>
                    <a:pt x="119485" y="1108792"/>
                  </a:lnTo>
                  <a:lnTo>
                    <a:pt x="95471" y="1070645"/>
                  </a:lnTo>
                  <a:lnTo>
                    <a:pt x="73908" y="1031015"/>
                  </a:lnTo>
                  <a:lnTo>
                    <a:pt x="54898" y="989999"/>
                  </a:lnTo>
                  <a:lnTo>
                    <a:pt x="38538" y="947691"/>
                  </a:lnTo>
                  <a:lnTo>
                    <a:pt x="24930" y="904186"/>
                  </a:lnTo>
                  <a:lnTo>
                    <a:pt x="14172" y="859578"/>
                  </a:lnTo>
                  <a:lnTo>
                    <a:pt x="6365" y="813963"/>
                  </a:lnTo>
                  <a:lnTo>
                    <a:pt x="1607" y="767435"/>
                  </a:lnTo>
                  <a:lnTo>
                    <a:pt x="0" y="720090"/>
                  </a:lnTo>
                  <a:close/>
                </a:path>
              </a:pathLst>
            </a:custGeom>
            <a:ln w="38100">
              <a:solidFill>
                <a:srgbClr val="FFFFFF"/>
              </a:solidFill>
            </a:ln>
          </p:spPr>
          <p:txBody>
            <a:bodyPr wrap="square" lIns="0" tIns="0" rIns="0" bIns="0" rtlCol="0"/>
            <a:lstStyle/>
            <a:p>
              <a:endParaRPr/>
            </a:p>
          </p:txBody>
        </p:sp>
      </p:grpSp>
      <p:sp>
        <p:nvSpPr>
          <p:cNvPr id="52" name="object 22">
            <a:extLst>
              <a:ext uri="{FF2B5EF4-FFF2-40B4-BE49-F238E27FC236}">
                <a16:creationId xmlns:a16="http://schemas.microsoft.com/office/drawing/2014/main" id="{5DA0ABC3-8F7B-2D7C-F67A-BE73A4CB8827}"/>
              </a:ext>
            </a:extLst>
          </p:cNvPr>
          <p:cNvSpPr txBox="1"/>
          <p:nvPr/>
        </p:nvSpPr>
        <p:spPr>
          <a:xfrm>
            <a:off x="4628514" y="5569951"/>
            <a:ext cx="10388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即時決済</a:t>
            </a:r>
            <a:r>
              <a:rPr sz="1600" b="1" spc="-50" dirty="0">
                <a:solidFill>
                  <a:srgbClr val="FFFFFF"/>
                </a:solidFill>
                <a:latin typeface="メイリオ"/>
                <a:cs typeface="メイリオ"/>
              </a:rPr>
              <a:t>性</a:t>
            </a:r>
            <a:endParaRPr sz="1600">
              <a:latin typeface="メイリオ"/>
              <a:cs typeface="メイリオ"/>
            </a:endParaRPr>
          </a:p>
        </p:txBody>
      </p:sp>
      <p:grpSp>
        <p:nvGrpSpPr>
          <p:cNvPr id="53" name="object 23">
            <a:extLst>
              <a:ext uri="{FF2B5EF4-FFF2-40B4-BE49-F238E27FC236}">
                <a16:creationId xmlns:a16="http://schemas.microsoft.com/office/drawing/2014/main" id="{054F83ED-A49F-A45D-695E-2D4FC9109B61}"/>
              </a:ext>
            </a:extLst>
          </p:cNvPr>
          <p:cNvGrpSpPr/>
          <p:nvPr/>
        </p:nvGrpSpPr>
        <p:grpSpPr>
          <a:xfrm>
            <a:off x="3779520" y="3219231"/>
            <a:ext cx="1550035" cy="1478280"/>
            <a:chOff x="2179320" y="3325367"/>
            <a:chExt cx="1550035" cy="1478280"/>
          </a:xfrm>
        </p:grpSpPr>
        <p:sp>
          <p:nvSpPr>
            <p:cNvPr id="54" name="object 24">
              <a:extLst>
                <a:ext uri="{FF2B5EF4-FFF2-40B4-BE49-F238E27FC236}">
                  <a16:creationId xmlns:a16="http://schemas.microsoft.com/office/drawing/2014/main" id="{18B5D353-BBF0-03DE-3DFC-8DF5C1CED9D5}"/>
                </a:ext>
              </a:extLst>
            </p:cNvPr>
            <p:cNvSpPr/>
            <p:nvPr/>
          </p:nvSpPr>
          <p:spPr>
            <a:xfrm>
              <a:off x="2198370" y="3344417"/>
              <a:ext cx="1511935" cy="1440180"/>
            </a:xfrm>
            <a:custGeom>
              <a:avLst/>
              <a:gdLst/>
              <a:ahLst/>
              <a:cxnLst/>
              <a:rect l="l" t="t" r="r" b="b"/>
              <a:pathLst>
                <a:path w="1511935" h="1440179">
                  <a:moveTo>
                    <a:pt x="755904" y="0"/>
                  </a:moveTo>
                  <a:lnTo>
                    <a:pt x="706205" y="1531"/>
                  </a:lnTo>
                  <a:lnTo>
                    <a:pt x="657365" y="6064"/>
                  </a:lnTo>
                  <a:lnTo>
                    <a:pt x="609483" y="13502"/>
                  </a:lnTo>
                  <a:lnTo>
                    <a:pt x="562657" y="23751"/>
                  </a:lnTo>
                  <a:lnTo>
                    <a:pt x="516989" y="36716"/>
                  </a:lnTo>
                  <a:lnTo>
                    <a:pt x="472577" y="52301"/>
                  </a:lnTo>
                  <a:lnTo>
                    <a:pt x="429521" y="70412"/>
                  </a:lnTo>
                  <a:lnTo>
                    <a:pt x="387921" y="90955"/>
                  </a:lnTo>
                  <a:lnTo>
                    <a:pt x="347877" y="113833"/>
                  </a:lnTo>
                  <a:lnTo>
                    <a:pt x="309487" y="138952"/>
                  </a:lnTo>
                  <a:lnTo>
                    <a:pt x="272852" y="166217"/>
                  </a:lnTo>
                  <a:lnTo>
                    <a:pt x="238072" y="195533"/>
                  </a:lnTo>
                  <a:lnTo>
                    <a:pt x="205245" y="226805"/>
                  </a:lnTo>
                  <a:lnTo>
                    <a:pt x="174472" y="259939"/>
                  </a:lnTo>
                  <a:lnTo>
                    <a:pt x="145852" y="294839"/>
                  </a:lnTo>
                  <a:lnTo>
                    <a:pt x="119485" y="331410"/>
                  </a:lnTo>
                  <a:lnTo>
                    <a:pt x="95471" y="369557"/>
                  </a:lnTo>
                  <a:lnTo>
                    <a:pt x="73908" y="409186"/>
                  </a:lnTo>
                  <a:lnTo>
                    <a:pt x="54898" y="450201"/>
                  </a:lnTo>
                  <a:lnTo>
                    <a:pt x="38538" y="492508"/>
                  </a:lnTo>
                  <a:lnTo>
                    <a:pt x="24930" y="536011"/>
                  </a:lnTo>
                  <a:lnTo>
                    <a:pt x="14172" y="580615"/>
                  </a:lnTo>
                  <a:lnTo>
                    <a:pt x="6365" y="626227"/>
                  </a:lnTo>
                  <a:lnTo>
                    <a:pt x="1607" y="672750"/>
                  </a:lnTo>
                  <a:lnTo>
                    <a:pt x="0" y="720090"/>
                  </a:lnTo>
                  <a:lnTo>
                    <a:pt x="1607" y="767429"/>
                  </a:lnTo>
                  <a:lnTo>
                    <a:pt x="6365" y="813952"/>
                  </a:lnTo>
                  <a:lnTo>
                    <a:pt x="14172" y="859564"/>
                  </a:lnTo>
                  <a:lnTo>
                    <a:pt x="24930" y="904168"/>
                  </a:lnTo>
                  <a:lnTo>
                    <a:pt x="38538" y="947671"/>
                  </a:lnTo>
                  <a:lnTo>
                    <a:pt x="54898" y="989978"/>
                  </a:lnTo>
                  <a:lnTo>
                    <a:pt x="73908" y="1030993"/>
                  </a:lnTo>
                  <a:lnTo>
                    <a:pt x="95471" y="1070622"/>
                  </a:lnTo>
                  <a:lnTo>
                    <a:pt x="119485" y="1108769"/>
                  </a:lnTo>
                  <a:lnTo>
                    <a:pt x="145852" y="1145340"/>
                  </a:lnTo>
                  <a:lnTo>
                    <a:pt x="174472" y="1180240"/>
                  </a:lnTo>
                  <a:lnTo>
                    <a:pt x="205245" y="1213374"/>
                  </a:lnTo>
                  <a:lnTo>
                    <a:pt x="238072" y="1244646"/>
                  </a:lnTo>
                  <a:lnTo>
                    <a:pt x="272852" y="1273962"/>
                  </a:lnTo>
                  <a:lnTo>
                    <a:pt x="309487" y="1301227"/>
                  </a:lnTo>
                  <a:lnTo>
                    <a:pt x="347877" y="1326346"/>
                  </a:lnTo>
                  <a:lnTo>
                    <a:pt x="387921" y="1349224"/>
                  </a:lnTo>
                  <a:lnTo>
                    <a:pt x="429521" y="1369767"/>
                  </a:lnTo>
                  <a:lnTo>
                    <a:pt x="472577" y="1387878"/>
                  </a:lnTo>
                  <a:lnTo>
                    <a:pt x="516989" y="1403463"/>
                  </a:lnTo>
                  <a:lnTo>
                    <a:pt x="562657" y="1416428"/>
                  </a:lnTo>
                  <a:lnTo>
                    <a:pt x="609483" y="1426677"/>
                  </a:lnTo>
                  <a:lnTo>
                    <a:pt x="657365" y="1434115"/>
                  </a:lnTo>
                  <a:lnTo>
                    <a:pt x="706205" y="1438648"/>
                  </a:lnTo>
                  <a:lnTo>
                    <a:pt x="755904" y="1440180"/>
                  </a:lnTo>
                  <a:lnTo>
                    <a:pt x="805602" y="1438648"/>
                  </a:lnTo>
                  <a:lnTo>
                    <a:pt x="854442" y="1434115"/>
                  </a:lnTo>
                  <a:lnTo>
                    <a:pt x="902324" y="1426677"/>
                  </a:lnTo>
                  <a:lnTo>
                    <a:pt x="949150" y="1416428"/>
                  </a:lnTo>
                  <a:lnTo>
                    <a:pt x="994818" y="1403463"/>
                  </a:lnTo>
                  <a:lnTo>
                    <a:pt x="1039230" y="1387878"/>
                  </a:lnTo>
                  <a:lnTo>
                    <a:pt x="1082286" y="1369767"/>
                  </a:lnTo>
                  <a:lnTo>
                    <a:pt x="1123886" y="1349224"/>
                  </a:lnTo>
                  <a:lnTo>
                    <a:pt x="1163930" y="1326346"/>
                  </a:lnTo>
                  <a:lnTo>
                    <a:pt x="1202320" y="1301227"/>
                  </a:lnTo>
                  <a:lnTo>
                    <a:pt x="1238955" y="1273962"/>
                  </a:lnTo>
                  <a:lnTo>
                    <a:pt x="1273735" y="1244646"/>
                  </a:lnTo>
                  <a:lnTo>
                    <a:pt x="1306562" y="1213374"/>
                  </a:lnTo>
                  <a:lnTo>
                    <a:pt x="1337335" y="1180240"/>
                  </a:lnTo>
                  <a:lnTo>
                    <a:pt x="1365955" y="1145340"/>
                  </a:lnTo>
                  <a:lnTo>
                    <a:pt x="1392322" y="1108769"/>
                  </a:lnTo>
                  <a:lnTo>
                    <a:pt x="1416336" y="1070622"/>
                  </a:lnTo>
                  <a:lnTo>
                    <a:pt x="1437899" y="1030993"/>
                  </a:lnTo>
                  <a:lnTo>
                    <a:pt x="1456909" y="989978"/>
                  </a:lnTo>
                  <a:lnTo>
                    <a:pt x="1473269" y="947671"/>
                  </a:lnTo>
                  <a:lnTo>
                    <a:pt x="1486877" y="904168"/>
                  </a:lnTo>
                  <a:lnTo>
                    <a:pt x="1497635" y="859564"/>
                  </a:lnTo>
                  <a:lnTo>
                    <a:pt x="1505442" y="813952"/>
                  </a:lnTo>
                  <a:lnTo>
                    <a:pt x="1510200" y="767429"/>
                  </a:lnTo>
                  <a:lnTo>
                    <a:pt x="1511808" y="720090"/>
                  </a:lnTo>
                  <a:lnTo>
                    <a:pt x="1510200" y="672750"/>
                  </a:lnTo>
                  <a:lnTo>
                    <a:pt x="1505442" y="626227"/>
                  </a:lnTo>
                  <a:lnTo>
                    <a:pt x="1497635" y="580615"/>
                  </a:lnTo>
                  <a:lnTo>
                    <a:pt x="1486877" y="536011"/>
                  </a:lnTo>
                  <a:lnTo>
                    <a:pt x="1473269" y="492508"/>
                  </a:lnTo>
                  <a:lnTo>
                    <a:pt x="1456909" y="450201"/>
                  </a:lnTo>
                  <a:lnTo>
                    <a:pt x="1437899" y="409186"/>
                  </a:lnTo>
                  <a:lnTo>
                    <a:pt x="1416336" y="369557"/>
                  </a:lnTo>
                  <a:lnTo>
                    <a:pt x="1392322" y="331410"/>
                  </a:lnTo>
                  <a:lnTo>
                    <a:pt x="1365955" y="294839"/>
                  </a:lnTo>
                  <a:lnTo>
                    <a:pt x="1337335" y="259939"/>
                  </a:lnTo>
                  <a:lnTo>
                    <a:pt x="1306562" y="226805"/>
                  </a:lnTo>
                  <a:lnTo>
                    <a:pt x="1273735" y="195533"/>
                  </a:lnTo>
                  <a:lnTo>
                    <a:pt x="1238955" y="166217"/>
                  </a:lnTo>
                  <a:lnTo>
                    <a:pt x="1202320" y="138952"/>
                  </a:lnTo>
                  <a:lnTo>
                    <a:pt x="1163930" y="113833"/>
                  </a:lnTo>
                  <a:lnTo>
                    <a:pt x="1123886" y="90955"/>
                  </a:lnTo>
                  <a:lnTo>
                    <a:pt x="1082286" y="70412"/>
                  </a:lnTo>
                  <a:lnTo>
                    <a:pt x="1039230" y="52301"/>
                  </a:lnTo>
                  <a:lnTo>
                    <a:pt x="994818" y="36716"/>
                  </a:lnTo>
                  <a:lnTo>
                    <a:pt x="949150" y="23751"/>
                  </a:lnTo>
                  <a:lnTo>
                    <a:pt x="902324" y="13502"/>
                  </a:lnTo>
                  <a:lnTo>
                    <a:pt x="854442" y="6064"/>
                  </a:lnTo>
                  <a:lnTo>
                    <a:pt x="805602" y="1531"/>
                  </a:lnTo>
                  <a:lnTo>
                    <a:pt x="755904" y="0"/>
                  </a:lnTo>
                  <a:close/>
                </a:path>
              </a:pathLst>
            </a:custGeom>
            <a:solidFill>
              <a:srgbClr val="006FC0"/>
            </a:solidFill>
          </p:spPr>
          <p:txBody>
            <a:bodyPr wrap="square" lIns="0" tIns="0" rIns="0" bIns="0" rtlCol="0"/>
            <a:lstStyle/>
            <a:p>
              <a:endParaRPr/>
            </a:p>
          </p:txBody>
        </p:sp>
        <p:sp>
          <p:nvSpPr>
            <p:cNvPr id="55" name="object 25">
              <a:extLst>
                <a:ext uri="{FF2B5EF4-FFF2-40B4-BE49-F238E27FC236}">
                  <a16:creationId xmlns:a16="http://schemas.microsoft.com/office/drawing/2014/main" id="{869D1F86-0AF1-7CC2-7315-CC1166D0E2D0}"/>
                </a:ext>
              </a:extLst>
            </p:cNvPr>
            <p:cNvSpPr/>
            <p:nvPr/>
          </p:nvSpPr>
          <p:spPr>
            <a:xfrm>
              <a:off x="2198370" y="3344417"/>
              <a:ext cx="1511935" cy="1440180"/>
            </a:xfrm>
            <a:custGeom>
              <a:avLst/>
              <a:gdLst/>
              <a:ahLst/>
              <a:cxnLst/>
              <a:rect l="l" t="t" r="r" b="b"/>
              <a:pathLst>
                <a:path w="1511935" h="1440179">
                  <a:moveTo>
                    <a:pt x="0" y="720090"/>
                  </a:moveTo>
                  <a:lnTo>
                    <a:pt x="1607" y="672750"/>
                  </a:lnTo>
                  <a:lnTo>
                    <a:pt x="6365" y="626227"/>
                  </a:lnTo>
                  <a:lnTo>
                    <a:pt x="14172" y="580615"/>
                  </a:lnTo>
                  <a:lnTo>
                    <a:pt x="24930" y="536011"/>
                  </a:lnTo>
                  <a:lnTo>
                    <a:pt x="38538" y="492508"/>
                  </a:lnTo>
                  <a:lnTo>
                    <a:pt x="54898" y="450201"/>
                  </a:lnTo>
                  <a:lnTo>
                    <a:pt x="73908" y="409186"/>
                  </a:lnTo>
                  <a:lnTo>
                    <a:pt x="95471" y="369557"/>
                  </a:lnTo>
                  <a:lnTo>
                    <a:pt x="119485" y="331410"/>
                  </a:lnTo>
                  <a:lnTo>
                    <a:pt x="145852" y="294839"/>
                  </a:lnTo>
                  <a:lnTo>
                    <a:pt x="174472" y="259939"/>
                  </a:lnTo>
                  <a:lnTo>
                    <a:pt x="205245" y="226805"/>
                  </a:lnTo>
                  <a:lnTo>
                    <a:pt x="238072" y="195533"/>
                  </a:lnTo>
                  <a:lnTo>
                    <a:pt x="272852" y="166217"/>
                  </a:lnTo>
                  <a:lnTo>
                    <a:pt x="309487" y="138952"/>
                  </a:lnTo>
                  <a:lnTo>
                    <a:pt x="347877" y="113833"/>
                  </a:lnTo>
                  <a:lnTo>
                    <a:pt x="387921" y="90955"/>
                  </a:lnTo>
                  <a:lnTo>
                    <a:pt x="429521" y="70412"/>
                  </a:lnTo>
                  <a:lnTo>
                    <a:pt x="472577" y="52301"/>
                  </a:lnTo>
                  <a:lnTo>
                    <a:pt x="516989" y="36716"/>
                  </a:lnTo>
                  <a:lnTo>
                    <a:pt x="562657" y="23751"/>
                  </a:lnTo>
                  <a:lnTo>
                    <a:pt x="609483" y="13502"/>
                  </a:lnTo>
                  <a:lnTo>
                    <a:pt x="657365" y="6064"/>
                  </a:lnTo>
                  <a:lnTo>
                    <a:pt x="706205" y="1531"/>
                  </a:lnTo>
                  <a:lnTo>
                    <a:pt x="755904" y="0"/>
                  </a:lnTo>
                  <a:lnTo>
                    <a:pt x="805602" y="1531"/>
                  </a:lnTo>
                  <a:lnTo>
                    <a:pt x="854442" y="6064"/>
                  </a:lnTo>
                  <a:lnTo>
                    <a:pt x="902324" y="13502"/>
                  </a:lnTo>
                  <a:lnTo>
                    <a:pt x="949150" y="23751"/>
                  </a:lnTo>
                  <a:lnTo>
                    <a:pt x="994818" y="36716"/>
                  </a:lnTo>
                  <a:lnTo>
                    <a:pt x="1039230" y="52301"/>
                  </a:lnTo>
                  <a:lnTo>
                    <a:pt x="1082286" y="70412"/>
                  </a:lnTo>
                  <a:lnTo>
                    <a:pt x="1123886" y="90955"/>
                  </a:lnTo>
                  <a:lnTo>
                    <a:pt x="1163930" y="113833"/>
                  </a:lnTo>
                  <a:lnTo>
                    <a:pt x="1202320" y="138952"/>
                  </a:lnTo>
                  <a:lnTo>
                    <a:pt x="1238955" y="166217"/>
                  </a:lnTo>
                  <a:lnTo>
                    <a:pt x="1273735" y="195533"/>
                  </a:lnTo>
                  <a:lnTo>
                    <a:pt x="1306562" y="226805"/>
                  </a:lnTo>
                  <a:lnTo>
                    <a:pt x="1337335" y="259939"/>
                  </a:lnTo>
                  <a:lnTo>
                    <a:pt x="1365955" y="294839"/>
                  </a:lnTo>
                  <a:lnTo>
                    <a:pt x="1392322" y="331410"/>
                  </a:lnTo>
                  <a:lnTo>
                    <a:pt x="1416336" y="369557"/>
                  </a:lnTo>
                  <a:lnTo>
                    <a:pt x="1437899" y="409186"/>
                  </a:lnTo>
                  <a:lnTo>
                    <a:pt x="1456909" y="450201"/>
                  </a:lnTo>
                  <a:lnTo>
                    <a:pt x="1473269" y="492508"/>
                  </a:lnTo>
                  <a:lnTo>
                    <a:pt x="1486877" y="536011"/>
                  </a:lnTo>
                  <a:lnTo>
                    <a:pt x="1497635" y="580615"/>
                  </a:lnTo>
                  <a:lnTo>
                    <a:pt x="1505442" y="626227"/>
                  </a:lnTo>
                  <a:lnTo>
                    <a:pt x="1510200" y="672750"/>
                  </a:lnTo>
                  <a:lnTo>
                    <a:pt x="1511808" y="720090"/>
                  </a:lnTo>
                  <a:lnTo>
                    <a:pt x="1510200" y="767429"/>
                  </a:lnTo>
                  <a:lnTo>
                    <a:pt x="1505442" y="813952"/>
                  </a:lnTo>
                  <a:lnTo>
                    <a:pt x="1497635" y="859564"/>
                  </a:lnTo>
                  <a:lnTo>
                    <a:pt x="1486877" y="904168"/>
                  </a:lnTo>
                  <a:lnTo>
                    <a:pt x="1473269" y="947671"/>
                  </a:lnTo>
                  <a:lnTo>
                    <a:pt x="1456909" y="989978"/>
                  </a:lnTo>
                  <a:lnTo>
                    <a:pt x="1437899" y="1030993"/>
                  </a:lnTo>
                  <a:lnTo>
                    <a:pt x="1416336" y="1070622"/>
                  </a:lnTo>
                  <a:lnTo>
                    <a:pt x="1392322" y="1108769"/>
                  </a:lnTo>
                  <a:lnTo>
                    <a:pt x="1365955" y="1145340"/>
                  </a:lnTo>
                  <a:lnTo>
                    <a:pt x="1337335" y="1180240"/>
                  </a:lnTo>
                  <a:lnTo>
                    <a:pt x="1306562" y="1213374"/>
                  </a:lnTo>
                  <a:lnTo>
                    <a:pt x="1273735" y="1244646"/>
                  </a:lnTo>
                  <a:lnTo>
                    <a:pt x="1238955" y="1273962"/>
                  </a:lnTo>
                  <a:lnTo>
                    <a:pt x="1202320" y="1301227"/>
                  </a:lnTo>
                  <a:lnTo>
                    <a:pt x="1163930" y="1326346"/>
                  </a:lnTo>
                  <a:lnTo>
                    <a:pt x="1123886" y="1349224"/>
                  </a:lnTo>
                  <a:lnTo>
                    <a:pt x="1082286" y="1369767"/>
                  </a:lnTo>
                  <a:lnTo>
                    <a:pt x="1039230" y="1387878"/>
                  </a:lnTo>
                  <a:lnTo>
                    <a:pt x="994818" y="1403463"/>
                  </a:lnTo>
                  <a:lnTo>
                    <a:pt x="949150" y="1416428"/>
                  </a:lnTo>
                  <a:lnTo>
                    <a:pt x="902324" y="1426677"/>
                  </a:lnTo>
                  <a:lnTo>
                    <a:pt x="854442" y="1434115"/>
                  </a:lnTo>
                  <a:lnTo>
                    <a:pt x="805602" y="1438648"/>
                  </a:lnTo>
                  <a:lnTo>
                    <a:pt x="755904" y="1440180"/>
                  </a:lnTo>
                  <a:lnTo>
                    <a:pt x="706205" y="1438648"/>
                  </a:lnTo>
                  <a:lnTo>
                    <a:pt x="657365" y="1434115"/>
                  </a:lnTo>
                  <a:lnTo>
                    <a:pt x="609483" y="1426677"/>
                  </a:lnTo>
                  <a:lnTo>
                    <a:pt x="562657" y="1416428"/>
                  </a:lnTo>
                  <a:lnTo>
                    <a:pt x="516989" y="1403463"/>
                  </a:lnTo>
                  <a:lnTo>
                    <a:pt x="472577" y="1387878"/>
                  </a:lnTo>
                  <a:lnTo>
                    <a:pt x="429521" y="1369767"/>
                  </a:lnTo>
                  <a:lnTo>
                    <a:pt x="387921" y="1349224"/>
                  </a:lnTo>
                  <a:lnTo>
                    <a:pt x="347877" y="1326346"/>
                  </a:lnTo>
                  <a:lnTo>
                    <a:pt x="309487" y="1301227"/>
                  </a:lnTo>
                  <a:lnTo>
                    <a:pt x="272852" y="1273962"/>
                  </a:lnTo>
                  <a:lnTo>
                    <a:pt x="238072" y="1244646"/>
                  </a:lnTo>
                  <a:lnTo>
                    <a:pt x="205245" y="1213374"/>
                  </a:lnTo>
                  <a:lnTo>
                    <a:pt x="174472" y="1180240"/>
                  </a:lnTo>
                  <a:lnTo>
                    <a:pt x="145852" y="1145340"/>
                  </a:lnTo>
                  <a:lnTo>
                    <a:pt x="119485" y="1108769"/>
                  </a:lnTo>
                  <a:lnTo>
                    <a:pt x="95471" y="1070622"/>
                  </a:lnTo>
                  <a:lnTo>
                    <a:pt x="73908" y="1030993"/>
                  </a:lnTo>
                  <a:lnTo>
                    <a:pt x="54898" y="989978"/>
                  </a:lnTo>
                  <a:lnTo>
                    <a:pt x="38538" y="947671"/>
                  </a:lnTo>
                  <a:lnTo>
                    <a:pt x="24930" y="904168"/>
                  </a:lnTo>
                  <a:lnTo>
                    <a:pt x="14172" y="859564"/>
                  </a:lnTo>
                  <a:lnTo>
                    <a:pt x="6365" y="813952"/>
                  </a:lnTo>
                  <a:lnTo>
                    <a:pt x="1607" y="767429"/>
                  </a:lnTo>
                  <a:lnTo>
                    <a:pt x="0" y="720090"/>
                  </a:lnTo>
                  <a:close/>
                </a:path>
              </a:pathLst>
            </a:custGeom>
            <a:ln w="38100">
              <a:solidFill>
                <a:srgbClr val="FFFFFF"/>
              </a:solidFill>
            </a:ln>
          </p:spPr>
          <p:txBody>
            <a:bodyPr wrap="square" lIns="0" tIns="0" rIns="0" bIns="0" rtlCol="0"/>
            <a:lstStyle/>
            <a:p>
              <a:endParaRPr/>
            </a:p>
          </p:txBody>
        </p:sp>
      </p:grpSp>
      <p:sp>
        <p:nvSpPr>
          <p:cNvPr id="56" name="object 26">
            <a:extLst>
              <a:ext uri="{FF2B5EF4-FFF2-40B4-BE49-F238E27FC236}">
                <a16:creationId xmlns:a16="http://schemas.microsoft.com/office/drawing/2014/main" id="{7E3B55F4-AD6A-218D-CE18-EFEA832405AF}"/>
              </a:ext>
            </a:extLst>
          </p:cNvPr>
          <p:cNvSpPr txBox="1"/>
          <p:nvPr/>
        </p:nvSpPr>
        <p:spPr>
          <a:xfrm>
            <a:off x="4034154" y="3838992"/>
            <a:ext cx="103886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FFFF"/>
                </a:solidFill>
                <a:latin typeface="メイリオ"/>
                <a:cs typeface="メイリオ"/>
              </a:rPr>
              <a:t>相互運用</a:t>
            </a:r>
            <a:r>
              <a:rPr sz="1600" b="1" spc="-50" dirty="0">
                <a:solidFill>
                  <a:srgbClr val="FFFFFF"/>
                </a:solidFill>
                <a:latin typeface="メイリオ"/>
                <a:cs typeface="メイリオ"/>
              </a:rPr>
              <a:t>性</a:t>
            </a:r>
            <a:endParaRPr sz="1600">
              <a:latin typeface="メイリオ"/>
              <a:cs typeface="メイリオ"/>
            </a:endParaRPr>
          </a:p>
        </p:txBody>
      </p:sp>
      <p:sp>
        <p:nvSpPr>
          <p:cNvPr id="57" name="object 27">
            <a:extLst>
              <a:ext uri="{FF2B5EF4-FFF2-40B4-BE49-F238E27FC236}">
                <a16:creationId xmlns:a16="http://schemas.microsoft.com/office/drawing/2014/main" id="{65016775-1E5C-EB67-3730-9638B91A0EB5}"/>
              </a:ext>
            </a:extLst>
          </p:cNvPr>
          <p:cNvSpPr/>
          <p:nvPr/>
        </p:nvSpPr>
        <p:spPr>
          <a:xfrm>
            <a:off x="3691127" y="2434371"/>
            <a:ext cx="5270500" cy="3607435"/>
          </a:xfrm>
          <a:custGeom>
            <a:avLst/>
            <a:gdLst/>
            <a:ahLst/>
            <a:cxnLst/>
            <a:rect l="l" t="t" r="r" b="b"/>
            <a:pathLst>
              <a:path w="5270500" h="3607435">
                <a:moveTo>
                  <a:pt x="3279648" y="91439"/>
                </a:moveTo>
                <a:lnTo>
                  <a:pt x="3634359" y="0"/>
                </a:lnTo>
              </a:path>
              <a:path w="5270500" h="3607435">
                <a:moveTo>
                  <a:pt x="4907280" y="1466087"/>
                </a:moveTo>
                <a:lnTo>
                  <a:pt x="5270500" y="1466087"/>
                </a:lnTo>
              </a:path>
              <a:path w="5270500" h="3607435">
                <a:moveTo>
                  <a:pt x="4401312" y="3253740"/>
                </a:moveTo>
                <a:lnTo>
                  <a:pt x="5034280" y="3607193"/>
                </a:lnTo>
              </a:path>
              <a:path w="5270500" h="3607435">
                <a:moveTo>
                  <a:pt x="0" y="3595738"/>
                </a:moveTo>
                <a:lnTo>
                  <a:pt x="701167" y="3253740"/>
                </a:lnTo>
              </a:path>
            </a:pathLst>
          </a:custGeom>
          <a:ln w="9144">
            <a:solidFill>
              <a:srgbClr val="000000"/>
            </a:solidFill>
          </a:ln>
        </p:spPr>
        <p:txBody>
          <a:bodyPr wrap="square" lIns="0" tIns="0" rIns="0" bIns="0" rtlCol="0"/>
          <a:lstStyle/>
          <a:p>
            <a:endParaRPr/>
          </a:p>
        </p:txBody>
      </p:sp>
      <p:sp>
        <p:nvSpPr>
          <p:cNvPr id="58" name="object 28">
            <a:extLst>
              <a:ext uri="{FF2B5EF4-FFF2-40B4-BE49-F238E27FC236}">
                <a16:creationId xmlns:a16="http://schemas.microsoft.com/office/drawing/2014/main" id="{17B8E0CB-711C-8DFB-C139-FB963F0878D8}"/>
              </a:ext>
            </a:extLst>
          </p:cNvPr>
          <p:cNvSpPr txBox="1"/>
          <p:nvPr/>
        </p:nvSpPr>
        <p:spPr>
          <a:xfrm>
            <a:off x="7416165" y="2065691"/>
            <a:ext cx="2007235" cy="574040"/>
          </a:xfrm>
          <a:prstGeom prst="rect">
            <a:avLst/>
          </a:prstGeom>
        </p:spPr>
        <p:txBody>
          <a:bodyPr vert="horz" wrap="square" lIns="0" tIns="12700" rIns="0" bIns="0" rtlCol="0">
            <a:spAutoFit/>
          </a:bodyPr>
          <a:lstStyle/>
          <a:p>
            <a:pPr marL="12700">
              <a:lnSpc>
                <a:spcPct val="100000"/>
              </a:lnSpc>
              <a:spcBef>
                <a:spcPts val="100"/>
              </a:spcBef>
            </a:pPr>
            <a:r>
              <a:rPr sz="1200" dirty="0">
                <a:latin typeface="メイリオ"/>
                <a:cs typeface="メイリオ"/>
              </a:rPr>
              <a:t>■送金・支払に用い</a:t>
            </a:r>
            <a:r>
              <a:rPr sz="1200" spc="-50" dirty="0">
                <a:latin typeface="メイリオ"/>
                <a:cs typeface="メイリオ"/>
              </a:rPr>
              <a:t>る</a:t>
            </a:r>
            <a:endParaRPr sz="1200">
              <a:latin typeface="メイリオ"/>
              <a:cs typeface="メイリオ"/>
            </a:endParaRPr>
          </a:p>
          <a:p>
            <a:pPr marL="165100" marR="5080">
              <a:lnSpc>
                <a:spcPct val="100000"/>
              </a:lnSpc>
            </a:pPr>
            <a:r>
              <a:rPr sz="1200" spc="-5" dirty="0">
                <a:latin typeface="メイリオ"/>
                <a:cs typeface="メイリオ"/>
              </a:rPr>
              <a:t>端末、カード等の簡便性、</a:t>
            </a:r>
            <a:r>
              <a:rPr sz="1200" spc="-20" dirty="0">
                <a:latin typeface="メイリオ"/>
                <a:cs typeface="メイリオ"/>
              </a:rPr>
              <a:t>携帯性</a:t>
            </a:r>
            <a:endParaRPr sz="1200">
              <a:latin typeface="メイリオ"/>
              <a:cs typeface="メイリオ"/>
            </a:endParaRPr>
          </a:p>
        </p:txBody>
      </p:sp>
      <p:sp>
        <p:nvSpPr>
          <p:cNvPr id="60" name="object 29">
            <a:extLst>
              <a:ext uri="{FF2B5EF4-FFF2-40B4-BE49-F238E27FC236}">
                <a16:creationId xmlns:a16="http://schemas.microsoft.com/office/drawing/2014/main" id="{C77028DD-6B8A-2D01-E674-F78AECFF2456}"/>
              </a:ext>
            </a:extLst>
          </p:cNvPr>
          <p:cNvSpPr txBox="1"/>
          <p:nvPr/>
        </p:nvSpPr>
        <p:spPr>
          <a:xfrm>
            <a:off x="9042272" y="3568609"/>
            <a:ext cx="1244600" cy="543560"/>
          </a:xfrm>
          <a:prstGeom prst="rect">
            <a:avLst/>
          </a:prstGeom>
        </p:spPr>
        <p:txBody>
          <a:bodyPr vert="horz" wrap="square" lIns="0" tIns="88900" rIns="0" bIns="0" rtlCol="0">
            <a:spAutoFit/>
          </a:bodyPr>
          <a:lstStyle/>
          <a:p>
            <a:pPr marL="12700">
              <a:lnSpc>
                <a:spcPct val="100000"/>
              </a:lnSpc>
              <a:spcBef>
                <a:spcPts val="700"/>
              </a:spcBef>
            </a:pPr>
            <a:r>
              <a:rPr sz="1200" spc="-10" dirty="0">
                <a:latin typeface="メイリオ"/>
                <a:cs typeface="メイリオ"/>
              </a:rPr>
              <a:t>■偽造抵抗力</a:t>
            </a:r>
            <a:endParaRPr sz="1200">
              <a:latin typeface="メイリオ"/>
              <a:cs typeface="メイリオ"/>
            </a:endParaRPr>
          </a:p>
          <a:p>
            <a:pPr marL="12700">
              <a:lnSpc>
                <a:spcPct val="100000"/>
              </a:lnSpc>
              <a:spcBef>
                <a:spcPts val="600"/>
              </a:spcBef>
            </a:pPr>
            <a:r>
              <a:rPr sz="1200" spc="-10" dirty="0">
                <a:latin typeface="メイリオ"/>
                <a:cs typeface="メイリオ"/>
              </a:rPr>
              <a:t>■各種不正の排除</a:t>
            </a:r>
            <a:endParaRPr sz="1200">
              <a:latin typeface="メイリオ"/>
              <a:cs typeface="メイリオ"/>
            </a:endParaRPr>
          </a:p>
        </p:txBody>
      </p:sp>
      <p:sp>
        <p:nvSpPr>
          <p:cNvPr id="61" name="object 30">
            <a:extLst>
              <a:ext uri="{FF2B5EF4-FFF2-40B4-BE49-F238E27FC236}">
                <a16:creationId xmlns:a16="http://schemas.microsoft.com/office/drawing/2014/main" id="{E66C9CA6-77F0-CB28-370D-2BADC392075A}"/>
              </a:ext>
            </a:extLst>
          </p:cNvPr>
          <p:cNvSpPr txBox="1"/>
          <p:nvPr/>
        </p:nvSpPr>
        <p:spPr>
          <a:xfrm>
            <a:off x="8805418" y="5619633"/>
            <a:ext cx="1869439" cy="726440"/>
          </a:xfrm>
          <a:prstGeom prst="rect">
            <a:avLst/>
          </a:prstGeom>
        </p:spPr>
        <p:txBody>
          <a:bodyPr vert="horz" wrap="square" lIns="0" tIns="88900" rIns="0" bIns="0" rtlCol="0">
            <a:spAutoFit/>
          </a:bodyPr>
          <a:lstStyle/>
          <a:p>
            <a:pPr marL="165735" indent="-153035">
              <a:lnSpc>
                <a:spcPct val="100000"/>
              </a:lnSpc>
              <a:spcBef>
                <a:spcPts val="700"/>
              </a:spcBef>
              <a:buSzPct val="91666"/>
              <a:buChar char="■"/>
              <a:tabLst>
                <a:tab pos="165735" algn="l"/>
              </a:tabLst>
            </a:pPr>
            <a:r>
              <a:rPr sz="1200" spc="-10" dirty="0">
                <a:latin typeface="メイリオ"/>
                <a:cs typeface="メイリオ"/>
              </a:rPr>
              <a:t>24</a:t>
            </a:r>
            <a:r>
              <a:rPr sz="1200" dirty="0">
                <a:latin typeface="メイリオ"/>
                <a:cs typeface="メイリオ"/>
              </a:rPr>
              <a:t>時間</a:t>
            </a:r>
            <a:r>
              <a:rPr sz="1200" spc="-10" dirty="0">
                <a:latin typeface="メイリオ"/>
                <a:cs typeface="メイリオ"/>
              </a:rPr>
              <a:t>365日利用できる</a:t>
            </a:r>
            <a:endParaRPr sz="1200">
              <a:latin typeface="メイリオ"/>
              <a:cs typeface="メイリオ"/>
            </a:endParaRPr>
          </a:p>
          <a:p>
            <a:pPr marL="165100" marR="173355" indent="-152400">
              <a:lnSpc>
                <a:spcPct val="100000"/>
              </a:lnSpc>
              <a:spcBef>
                <a:spcPts val="600"/>
              </a:spcBef>
            </a:pPr>
            <a:r>
              <a:rPr sz="1200" spc="-5" dirty="0">
                <a:latin typeface="メイリオ"/>
                <a:cs typeface="メイリオ"/>
              </a:rPr>
              <a:t>■オフライン環境下でも</a:t>
            </a:r>
            <a:r>
              <a:rPr sz="1200" spc="-10" dirty="0">
                <a:latin typeface="メイリオ"/>
                <a:cs typeface="メイリオ"/>
              </a:rPr>
              <a:t>利用できる</a:t>
            </a:r>
            <a:endParaRPr sz="1200">
              <a:latin typeface="メイリオ"/>
              <a:cs typeface="メイリオ"/>
            </a:endParaRPr>
          </a:p>
        </p:txBody>
      </p:sp>
      <p:sp>
        <p:nvSpPr>
          <p:cNvPr id="62" name="object 31">
            <a:extLst>
              <a:ext uri="{FF2B5EF4-FFF2-40B4-BE49-F238E27FC236}">
                <a16:creationId xmlns:a16="http://schemas.microsoft.com/office/drawing/2014/main" id="{99E817A3-9F85-009F-2FB7-ACC33E47E1A0}"/>
              </a:ext>
            </a:extLst>
          </p:cNvPr>
          <p:cNvSpPr txBox="1"/>
          <p:nvPr/>
        </p:nvSpPr>
        <p:spPr>
          <a:xfrm>
            <a:off x="1851152" y="5440411"/>
            <a:ext cx="1701800" cy="1062355"/>
          </a:xfrm>
          <a:prstGeom prst="rect">
            <a:avLst/>
          </a:prstGeom>
        </p:spPr>
        <p:txBody>
          <a:bodyPr vert="horz" wrap="square" lIns="0" tIns="88900" rIns="0" bIns="0" rtlCol="0">
            <a:spAutoFit/>
          </a:bodyPr>
          <a:lstStyle/>
          <a:p>
            <a:pPr marL="12700">
              <a:lnSpc>
                <a:spcPct val="100000"/>
              </a:lnSpc>
              <a:spcBef>
                <a:spcPts val="700"/>
              </a:spcBef>
            </a:pPr>
            <a:r>
              <a:rPr sz="1200" spc="-5" dirty="0">
                <a:latin typeface="メイリオ"/>
                <a:cs typeface="メイリオ"/>
              </a:rPr>
              <a:t>■決済のファイナリティ</a:t>
            </a:r>
            <a:endParaRPr sz="1200">
              <a:latin typeface="メイリオ"/>
              <a:cs typeface="メイリオ"/>
            </a:endParaRPr>
          </a:p>
          <a:p>
            <a:pPr marL="12700">
              <a:lnSpc>
                <a:spcPct val="100000"/>
              </a:lnSpc>
              <a:spcBef>
                <a:spcPts val="600"/>
              </a:spcBef>
            </a:pPr>
            <a:r>
              <a:rPr sz="1200" spc="-10" dirty="0">
                <a:latin typeface="メイリオ"/>
                <a:cs typeface="メイリオ"/>
              </a:rPr>
              <a:t>■即時決済性</a:t>
            </a:r>
            <a:endParaRPr sz="1200">
              <a:latin typeface="メイリオ"/>
              <a:cs typeface="メイリオ"/>
            </a:endParaRPr>
          </a:p>
          <a:p>
            <a:pPr marL="12700">
              <a:lnSpc>
                <a:spcPct val="100000"/>
              </a:lnSpc>
              <a:spcBef>
                <a:spcPts val="600"/>
              </a:spcBef>
            </a:pPr>
            <a:r>
              <a:rPr sz="1200" spc="-10" dirty="0">
                <a:latin typeface="メイリオ"/>
                <a:cs typeface="メイリオ"/>
              </a:rPr>
              <a:t>■十分な処理性能</a:t>
            </a:r>
            <a:endParaRPr sz="1200">
              <a:latin typeface="メイリオ"/>
              <a:cs typeface="メイリオ"/>
            </a:endParaRPr>
          </a:p>
          <a:p>
            <a:pPr marL="12700">
              <a:lnSpc>
                <a:spcPct val="100000"/>
              </a:lnSpc>
              <a:spcBef>
                <a:spcPts val="600"/>
              </a:spcBef>
            </a:pPr>
            <a:r>
              <a:rPr sz="1200" spc="-15" dirty="0">
                <a:latin typeface="メイリオ"/>
                <a:cs typeface="メイリオ"/>
              </a:rPr>
              <a:t>■将来に備えた拡張性</a:t>
            </a:r>
            <a:endParaRPr sz="1200">
              <a:latin typeface="メイリオ"/>
              <a:cs typeface="メイリオ"/>
            </a:endParaRPr>
          </a:p>
        </p:txBody>
      </p:sp>
      <p:sp>
        <p:nvSpPr>
          <p:cNvPr id="63" name="object 32">
            <a:extLst>
              <a:ext uri="{FF2B5EF4-FFF2-40B4-BE49-F238E27FC236}">
                <a16:creationId xmlns:a16="http://schemas.microsoft.com/office/drawing/2014/main" id="{B6208DF1-2F2E-79FA-43BE-68EDB094B5D5}"/>
              </a:ext>
            </a:extLst>
          </p:cNvPr>
          <p:cNvSpPr txBox="1"/>
          <p:nvPr/>
        </p:nvSpPr>
        <p:spPr>
          <a:xfrm>
            <a:off x="1788363" y="3587785"/>
            <a:ext cx="1701800" cy="833755"/>
          </a:xfrm>
          <a:prstGeom prst="rect">
            <a:avLst/>
          </a:prstGeom>
        </p:spPr>
        <p:txBody>
          <a:bodyPr vert="horz" wrap="square" lIns="0" tIns="12700" rIns="0" bIns="0" rtlCol="0">
            <a:spAutoFit/>
          </a:bodyPr>
          <a:lstStyle/>
          <a:p>
            <a:pPr marL="164465" marR="157480" indent="-152400">
              <a:lnSpc>
                <a:spcPct val="100000"/>
              </a:lnSpc>
              <a:spcBef>
                <a:spcPts val="100"/>
              </a:spcBef>
            </a:pPr>
            <a:r>
              <a:rPr sz="1200" spc="-5" dirty="0">
                <a:latin typeface="メイリオ"/>
                <a:cs typeface="メイリオ"/>
              </a:rPr>
              <a:t>■民間決済システム等</a:t>
            </a:r>
            <a:r>
              <a:rPr sz="1200" spc="-10" dirty="0">
                <a:latin typeface="メイリオ"/>
                <a:cs typeface="メイリオ"/>
              </a:rPr>
              <a:t>との相互運用性</a:t>
            </a:r>
            <a:endParaRPr sz="1200">
              <a:latin typeface="メイリオ"/>
              <a:cs typeface="メイリオ"/>
            </a:endParaRPr>
          </a:p>
          <a:p>
            <a:pPr marL="164465" marR="5080" indent="-152400">
              <a:lnSpc>
                <a:spcPct val="100000"/>
              </a:lnSpc>
              <a:spcBef>
                <a:spcPts val="600"/>
              </a:spcBef>
            </a:pPr>
            <a:r>
              <a:rPr sz="1200" spc="-5" dirty="0">
                <a:latin typeface="メイリオ"/>
                <a:cs typeface="メイリオ"/>
              </a:rPr>
              <a:t>■決済の高度化等に適応</a:t>
            </a:r>
            <a:r>
              <a:rPr sz="1200" spc="-10" dirty="0">
                <a:latin typeface="メイリオ"/>
                <a:cs typeface="メイリオ"/>
              </a:rPr>
              <a:t>できる柔軟な構造</a:t>
            </a:r>
            <a:endParaRPr sz="1200">
              <a:latin typeface="メイリオ"/>
              <a:cs typeface="メイリオ"/>
            </a:endParaRPr>
          </a:p>
        </p:txBody>
      </p:sp>
      <p:sp>
        <p:nvSpPr>
          <p:cNvPr id="64" name="object 33">
            <a:extLst>
              <a:ext uri="{FF2B5EF4-FFF2-40B4-BE49-F238E27FC236}">
                <a16:creationId xmlns:a16="http://schemas.microsoft.com/office/drawing/2014/main" id="{2BA821B8-1AF3-3FC8-E3FA-961B25871FDE}"/>
              </a:ext>
            </a:extLst>
          </p:cNvPr>
          <p:cNvSpPr txBox="1"/>
          <p:nvPr/>
        </p:nvSpPr>
        <p:spPr>
          <a:xfrm>
            <a:off x="3509264" y="3770666"/>
            <a:ext cx="341630" cy="208279"/>
          </a:xfrm>
          <a:prstGeom prst="rect">
            <a:avLst/>
          </a:prstGeom>
        </p:spPr>
        <p:txBody>
          <a:bodyPr vert="horz" wrap="square" lIns="0" tIns="12700" rIns="0" bIns="0" rtlCol="0">
            <a:spAutoFit/>
          </a:bodyPr>
          <a:lstStyle/>
          <a:p>
            <a:pPr marL="12700">
              <a:lnSpc>
                <a:spcPct val="100000"/>
              </a:lnSpc>
              <a:spcBef>
                <a:spcPts val="100"/>
              </a:spcBef>
              <a:tabLst>
                <a:tab pos="328295" algn="l"/>
              </a:tabLst>
            </a:pPr>
            <a:r>
              <a:rPr sz="1200" u="heavy" dirty="0">
                <a:uFill>
                  <a:solidFill>
                    <a:srgbClr val="000000"/>
                  </a:solidFill>
                </a:uFill>
                <a:latin typeface="Times New Roman"/>
                <a:cs typeface="Times New Roman"/>
              </a:rPr>
              <a:t>	</a:t>
            </a:r>
            <a:endParaRPr sz="1200">
              <a:latin typeface="Times New Roman"/>
              <a:cs typeface="Times New Roman"/>
            </a:endParaRPr>
          </a:p>
        </p:txBody>
      </p:sp>
      <p:sp>
        <p:nvSpPr>
          <p:cNvPr id="65" name="object 34">
            <a:extLst>
              <a:ext uri="{FF2B5EF4-FFF2-40B4-BE49-F238E27FC236}">
                <a16:creationId xmlns:a16="http://schemas.microsoft.com/office/drawing/2014/main" id="{F1F6E099-EFE4-BCC2-70D5-D30C5EC4D3B6}"/>
              </a:ext>
            </a:extLst>
          </p:cNvPr>
          <p:cNvSpPr txBox="1"/>
          <p:nvPr/>
        </p:nvSpPr>
        <p:spPr>
          <a:xfrm>
            <a:off x="710293" y="640116"/>
            <a:ext cx="10793186" cy="1172845"/>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800" dirty="0" err="1">
                <a:latin typeface="メイリオ"/>
                <a:cs typeface="メイリオ"/>
              </a:rPr>
              <a:t>一般利用型CBDCを発行する場合には、機能面やシステム面で、</a:t>
            </a:r>
            <a:r>
              <a:rPr sz="1800" b="1" spc="-10" dirty="0" err="1">
                <a:solidFill>
                  <a:srgbClr val="006FC0"/>
                </a:solidFill>
                <a:latin typeface="メイリオ"/>
                <a:cs typeface="メイリオ"/>
              </a:rPr>
              <a:t>以下のような基本的特性を具備する必要</a:t>
            </a:r>
            <a:r>
              <a:rPr sz="1800" spc="-15" dirty="0" err="1">
                <a:latin typeface="メイリオ"/>
                <a:cs typeface="メイリオ"/>
              </a:rPr>
              <a:t>があると考えられる</a:t>
            </a:r>
            <a:r>
              <a:rPr sz="1800" spc="-15" dirty="0">
                <a:latin typeface="メイリオ"/>
                <a:cs typeface="メイリオ"/>
              </a:rPr>
              <a:t>。</a:t>
            </a:r>
            <a:endParaRPr sz="1800" dirty="0">
              <a:latin typeface="メイリオ"/>
              <a:cs typeface="メイリオ"/>
            </a:endParaRPr>
          </a:p>
          <a:p>
            <a:pPr marL="622300" marR="5715" indent="-379730">
              <a:lnSpc>
                <a:spcPct val="103699"/>
              </a:lnSpc>
              <a:spcBef>
                <a:spcPts val="730"/>
              </a:spcBef>
              <a:tabLst>
                <a:tab pos="856615" algn="l"/>
              </a:tabLst>
            </a:pPr>
            <a:r>
              <a:rPr sz="1600" spc="-25" dirty="0">
                <a:latin typeface="メイリオ"/>
                <a:cs typeface="メイリオ"/>
              </a:rPr>
              <a:t>──</a:t>
            </a:r>
            <a:r>
              <a:rPr sz="1600" dirty="0">
                <a:latin typeface="メイリオ"/>
                <a:cs typeface="メイリオ"/>
              </a:rPr>
              <a:t>	</a:t>
            </a:r>
            <a:r>
              <a:rPr sz="1600" spc="-10" dirty="0">
                <a:latin typeface="メイリオ"/>
                <a:cs typeface="メイリオ"/>
              </a:rPr>
              <a:t>この</a:t>
            </a:r>
            <a:r>
              <a:rPr sz="1600" spc="-5" dirty="0">
                <a:latin typeface="メイリオ"/>
                <a:cs typeface="メイリオ"/>
              </a:rPr>
              <a:t>うち</a:t>
            </a:r>
            <a:r>
              <a:rPr sz="1600" spc="-10" dirty="0">
                <a:latin typeface="メイリオ"/>
                <a:cs typeface="メイリオ"/>
              </a:rPr>
              <a:t>、ユ</a:t>
            </a:r>
            <a:r>
              <a:rPr sz="1600" spc="-5" dirty="0">
                <a:latin typeface="メイリオ"/>
                <a:cs typeface="メイリオ"/>
              </a:rPr>
              <a:t>ニバ</a:t>
            </a:r>
            <a:r>
              <a:rPr sz="1600" dirty="0">
                <a:latin typeface="メイリオ"/>
                <a:cs typeface="メイリオ"/>
              </a:rPr>
              <a:t>ーサ</a:t>
            </a:r>
            <a:r>
              <a:rPr sz="1600" spc="-10" dirty="0">
                <a:latin typeface="メイリオ"/>
                <a:cs typeface="メイリオ"/>
              </a:rPr>
              <a:t>ルアク</a:t>
            </a:r>
            <a:r>
              <a:rPr sz="1600" dirty="0">
                <a:latin typeface="メイリオ"/>
                <a:cs typeface="メイリオ"/>
              </a:rPr>
              <a:t>セ</a:t>
            </a:r>
            <a:r>
              <a:rPr sz="1600" spc="-10" dirty="0">
                <a:latin typeface="メイリオ"/>
                <a:cs typeface="メイリオ"/>
              </a:rPr>
              <a:t>スや</a:t>
            </a:r>
            <a:r>
              <a:rPr sz="1600" spc="-5" dirty="0">
                <a:latin typeface="メイリオ"/>
                <a:cs typeface="メイリオ"/>
              </a:rPr>
              <a:t>強靭性</a:t>
            </a:r>
            <a:r>
              <a:rPr sz="1600" spc="-10" dirty="0">
                <a:latin typeface="メイリオ"/>
                <a:cs typeface="メイリオ"/>
              </a:rPr>
              <a:t>（</a:t>
            </a:r>
            <a:r>
              <a:rPr sz="1600" dirty="0">
                <a:latin typeface="メイリオ"/>
                <a:cs typeface="メイリオ"/>
              </a:rPr>
              <a:t>オ</a:t>
            </a:r>
            <a:r>
              <a:rPr sz="1600" spc="-10" dirty="0">
                <a:latin typeface="メイリオ"/>
                <a:cs typeface="メイリオ"/>
              </a:rPr>
              <a:t>フラ</a:t>
            </a:r>
            <a:r>
              <a:rPr sz="1600" dirty="0">
                <a:latin typeface="メイリオ"/>
                <a:cs typeface="メイリオ"/>
              </a:rPr>
              <a:t>イ</a:t>
            </a:r>
            <a:r>
              <a:rPr sz="1600" spc="-10" dirty="0">
                <a:latin typeface="メイリオ"/>
                <a:cs typeface="メイリオ"/>
              </a:rPr>
              <a:t>ン決済</a:t>
            </a:r>
            <a:r>
              <a:rPr sz="1600" dirty="0">
                <a:latin typeface="メイリオ"/>
                <a:cs typeface="メイリオ"/>
              </a:rPr>
              <a:t>機</a:t>
            </a:r>
            <a:r>
              <a:rPr sz="1600" spc="-10" dirty="0">
                <a:latin typeface="メイリオ"/>
                <a:cs typeface="メイリオ"/>
              </a:rPr>
              <a:t>能な</a:t>
            </a:r>
            <a:r>
              <a:rPr sz="1600" dirty="0">
                <a:latin typeface="メイリオ"/>
                <a:cs typeface="メイリオ"/>
              </a:rPr>
              <a:t>ど</a:t>
            </a:r>
            <a:r>
              <a:rPr sz="1600" spc="-10" dirty="0">
                <a:latin typeface="メイリオ"/>
                <a:cs typeface="メイリオ"/>
              </a:rPr>
              <a:t>）を確</a:t>
            </a:r>
            <a:r>
              <a:rPr sz="1600" dirty="0">
                <a:latin typeface="メイリオ"/>
                <a:cs typeface="メイリオ"/>
              </a:rPr>
              <a:t>保す</a:t>
            </a:r>
            <a:r>
              <a:rPr sz="1600" spc="-50" dirty="0">
                <a:latin typeface="メイリオ"/>
                <a:cs typeface="メイリオ"/>
              </a:rPr>
              <a:t>る</a:t>
            </a:r>
            <a:r>
              <a:rPr sz="1600" spc="-25" dirty="0">
                <a:latin typeface="メイリオ"/>
                <a:cs typeface="メイリオ"/>
              </a:rPr>
              <a:t>取り組みは、今後の現金の利用状</a:t>
            </a:r>
            <a:r>
              <a:rPr sz="1600" spc="-10" dirty="0">
                <a:latin typeface="メイリオ"/>
                <a:cs typeface="メイリオ"/>
              </a:rPr>
              <a:t>況</a:t>
            </a:r>
            <a:r>
              <a:rPr sz="1600" spc="-25" dirty="0">
                <a:latin typeface="メイリオ"/>
                <a:cs typeface="メイリオ"/>
              </a:rPr>
              <a:t>に応</a:t>
            </a:r>
            <a:r>
              <a:rPr sz="1600" spc="-10" dirty="0">
                <a:latin typeface="メイリオ"/>
                <a:cs typeface="メイリオ"/>
              </a:rPr>
              <a:t>じ</a:t>
            </a:r>
            <a:r>
              <a:rPr sz="1600" spc="-25" dirty="0">
                <a:latin typeface="メイリオ"/>
                <a:cs typeface="メイリオ"/>
              </a:rPr>
              <a:t>て段</a:t>
            </a:r>
            <a:r>
              <a:rPr sz="1600" spc="-10" dirty="0">
                <a:latin typeface="メイリオ"/>
                <a:cs typeface="メイリオ"/>
              </a:rPr>
              <a:t>階</a:t>
            </a:r>
            <a:r>
              <a:rPr sz="1600" spc="-25" dirty="0">
                <a:latin typeface="メイリオ"/>
                <a:cs typeface="メイリオ"/>
              </a:rPr>
              <a:t>的に</a:t>
            </a:r>
            <a:r>
              <a:rPr sz="1600" spc="-10" dirty="0">
                <a:latin typeface="メイリオ"/>
                <a:cs typeface="メイリオ"/>
              </a:rPr>
              <a:t>進</a:t>
            </a:r>
            <a:r>
              <a:rPr sz="1600" spc="-25" dirty="0">
                <a:latin typeface="メイリオ"/>
                <a:cs typeface="メイリオ"/>
              </a:rPr>
              <a:t>めて</a:t>
            </a:r>
            <a:r>
              <a:rPr sz="1600" spc="-10" dirty="0">
                <a:latin typeface="メイリオ"/>
                <a:cs typeface="メイリオ"/>
              </a:rPr>
              <a:t>い</a:t>
            </a:r>
            <a:r>
              <a:rPr sz="1600" spc="-25" dirty="0">
                <a:latin typeface="メイリオ"/>
                <a:cs typeface="メイリオ"/>
              </a:rPr>
              <a:t>くこ</a:t>
            </a:r>
            <a:r>
              <a:rPr sz="1600" spc="-10" dirty="0">
                <a:latin typeface="メイリオ"/>
                <a:cs typeface="メイリオ"/>
              </a:rPr>
              <a:t>と</a:t>
            </a:r>
            <a:r>
              <a:rPr sz="1600" spc="-25" dirty="0">
                <a:latin typeface="メイリオ"/>
                <a:cs typeface="メイリオ"/>
              </a:rPr>
              <a:t>も考</a:t>
            </a:r>
            <a:r>
              <a:rPr sz="1600" spc="-10" dirty="0">
                <a:latin typeface="メイリオ"/>
                <a:cs typeface="メイリオ"/>
              </a:rPr>
              <a:t>え</a:t>
            </a:r>
            <a:r>
              <a:rPr sz="1600" spc="-25" dirty="0">
                <a:latin typeface="メイリオ"/>
                <a:cs typeface="メイリオ"/>
              </a:rPr>
              <a:t>られる。</a:t>
            </a:r>
            <a:endParaRPr sz="1600" dirty="0">
              <a:latin typeface="メイリオ"/>
              <a:cs typeface="メイリオ"/>
            </a:endParaRPr>
          </a:p>
        </p:txBody>
      </p:sp>
      <p:sp>
        <p:nvSpPr>
          <p:cNvPr id="59" name="object 26">
            <a:extLst>
              <a:ext uri="{FF2B5EF4-FFF2-40B4-BE49-F238E27FC236}">
                <a16:creationId xmlns:a16="http://schemas.microsoft.com/office/drawing/2014/main" id="{136934D0-F3A3-40A5-AD07-EF3AA3DA23C9}"/>
              </a:ext>
            </a:extLst>
          </p:cNvPr>
          <p:cNvSpPr txBox="1">
            <a:spLocks/>
          </p:cNvSpPr>
          <p:nvPr/>
        </p:nvSpPr>
        <p:spPr>
          <a:xfrm>
            <a:off x="0" y="69886"/>
            <a:ext cx="12192000" cy="443711"/>
          </a:xfrm>
          <a:prstGeom prst="rect">
            <a:avLst/>
          </a:prstGeom>
        </p:spPr>
        <p:txBody>
          <a:bodyPr vert="horz" wrap="square" lIns="0" tIns="12700" rIns="0" bIns="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altLang="ja-JP" sz="2800" spc="-10" dirty="0">
                <a:latin typeface="Yet R" panose="02030504000101010101" pitchFamily="18" charset="-127"/>
                <a:ea typeface="Yet R" panose="02030504000101010101" pitchFamily="18" charset="-127"/>
              </a:rPr>
              <a:t>CBDC</a:t>
            </a:r>
            <a:r>
              <a:rPr lang="ja-JP" altLang="en-US" sz="2800" spc="-15" dirty="0">
                <a:latin typeface="Yet R" panose="02030504000101010101" pitchFamily="18" charset="-127"/>
                <a:ea typeface="Yet R" panose="02030504000101010101" pitchFamily="18" charset="-127"/>
              </a:rPr>
              <a:t>が完備すべき基本的特性</a:t>
            </a:r>
          </a:p>
        </p:txBody>
      </p:sp>
      <p:sp>
        <p:nvSpPr>
          <p:cNvPr id="66" name="テキスト ボックス 65">
            <a:extLst>
              <a:ext uri="{FF2B5EF4-FFF2-40B4-BE49-F238E27FC236}">
                <a16:creationId xmlns:a16="http://schemas.microsoft.com/office/drawing/2014/main" id="{9D83136D-377C-41C3-BE51-7083F3D40218}"/>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67" name="スライド番号プレースホルダー 1">
            <a:extLst>
              <a:ext uri="{FF2B5EF4-FFF2-40B4-BE49-F238E27FC236}">
                <a16:creationId xmlns:a16="http://schemas.microsoft.com/office/drawing/2014/main" id="{15AB54AC-3A5C-413E-A1C8-D87DD58E01A1}"/>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11</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48474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187002"/>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Yet R" panose="02030504000101010101" pitchFamily="18" charset="-127"/>
                <a:ea typeface="Yet R" panose="02030504000101010101" pitchFamily="18" charset="-127"/>
              </a:rPr>
              <a:t>デジタル通貨に関する情報技術の標準化</a:t>
            </a:r>
            <a:endParaRPr sz="2800" spc="-5" dirty="0">
              <a:latin typeface="Yet R" panose="02030504000101010101" pitchFamily="18" charset="-127"/>
              <a:ea typeface="Yet R" panose="02030504000101010101" pitchFamily="18" charset="-127"/>
            </a:endParaRPr>
          </a:p>
        </p:txBody>
      </p:sp>
      <p:sp>
        <p:nvSpPr>
          <p:cNvPr id="4" name="object 4"/>
          <p:cNvSpPr txBox="1"/>
          <p:nvPr/>
        </p:nvSpPr>
        <p:spPr>
          <a:xfrm>
            <a:off x="676141" y="5636463"/>
            <a:ext cx="11140225" cy="1149350"/>
          </a:xfrm>
          <a:prstGeom prst="rect">
            <a:avLst/>
          </a:prstGeom>
        </p:spPr>
        <p:txBody>
          <a:bodyPr vert="horz" wrap="square" lIns="0" tIns="1905" rIns="0" bIns="0" rtlCol="0">
            <a:spAutoFit/>
          </a:bodyPr>
          <a:lstStyle/>
          <a:p>
            <a:pPr marL="310515" marR="30480" indent="-273050">
              <a:lnSpc>
                <a:spcPct val="104099"/>
              </a:lnSpc>
              <a:spcBef>
                <a:spcPts val="15"/>
              </a:spcBef>
              <a:buClr>
                <a:srgbClr val="000000"/>
              </a:buClr>
              <a:buFont typeface="Wingdings"/>
              <a:buChar char=""/>
              <a:tabLst>
                <a:tab pos="311150" algn="l"/>
              </a:tabLst>
            </a:pPr>
            <a:r>
              <a:rPr sz="1600" b="1" spc="-15" dirty="0">
                <a:solidFill>
                  <a:srgbClr val="006FC0"/>
                </a:solidFill>
                <a:latin typeface="メイリオ"/>
                <a:cs typeface="メイリオ"/>
              </a:rPr>
              <a:t>７つの主要中央銀行</a:t>
            </a:r>
            <a:r>
              <a:rPr sz="1600" spc="-10" dirty="0">
                <a:latin typeface="メイリオ"/>
                <a:cs typeface="メイリオ"/>
              </a:rPr>
              <a:t>による共同研究グループは、CBDC</a:t>
            </a:r>
            <a:r>
              <a:rPr sz="1600" spc="-15" dirty="0">
                <a:latin typeface="メイリオ"/>
                <a:cs typeface="メイリオ"/>
              </a:rPr>
              <a:t>に関する国際標準のあり方を</a:t>
            </a:r>
            <a:r>
              <a:rPr sz="1600" spc="500" dirty="0">
                <a:latin typeface="メイリオ"/>
                <a:cs typeface="メイリオ"/>
              </a:rPr>
              <a:t> </a:t>
            </a:r>
            <a:r>
              <a:rPr sz="1600" spc="-10" dirty="0">
                <a:latin typeface="メイリオ"/>
                <a:cs typeface="メイリオ"/>
              </a:rPr>
              <a:t>主要な検討課題の一つに挙げている。日本銀行は、引き続き、</a:t>
            </a:r>
            <a:r>
              <a:rPr sz="1600" b="1" dirty="0">
                <a:solidFill>
                  <a:srgbClr val="006FC0"/>
                </a:solidFill>
                <a:latin typeface="メイリオ"/>
                <a:cs typeface="メイリオ"/>
              </a:rPr>
              <a:t>ISO/TC</a:t>
            </a:r>
            <a:r>
              <a:rPr sz="1600" b="1" spc="409" dirty="0">
                <a:solidFill>
                  <a:srgbClr val="006FC0"/>
                </a:solidFill>
                <a:latin typeface="メイリオ"/>
                <a:cs typeface="メイリオ"/>
              </a:rPr>
              <a:t> </a:t>
            </a:r>
            <a:r>
              <a:rPr sz="1600" b="1" dirty="0">
                <a:solidFill>
                  <a:srgbClr val="006FC0"/>
                </a:solidFill>
                <a:latin typeface="メイリオ"/>
                <a:cs typeface="メイリオ"/>
              </a:rPr>
              <a:t>68</a:t>
            </a:r>
            <a:r>
              <a:rPr sz="1575" baseline="26455" dirty="0">
                <a:latin typeface="メイリオ"/>
                <a:cs typeface="メイリオ"/>
              </a:rPr>
              <a:t>（注）</a:t>
            </a:r>
            <a:r>
              <a:rPr sz="1600" spc="-30" dirty="0">
                <a:latin typeface="メイリオ"/>
                <a:cs typeface="メイリオ"/>
              </a:rPr>
              <a:t>の活</a:t>
            </a:r>
            <a:r>
              <a:rPr sz="1600" spc="500" dirty="0">
                <a:latin typeface="メイリオ"/>
                <a:cs typeface="メイリオ"/>
              </a:rPr>
              <a:t> </a:t>
            </a:r>
            <a:r>
              <a:rPr sz="1600" spc="-35" dirty="0">
                <a:latin typeface="メイリオ"/>
                <a:cs typeface="メイリオ"/>
              </a:rPr>
              <a:t>動に積極的に取り組むとともに、標準化を巡る国際的な議論に積極的に貢献していく。</a:t>
            </a:r>
            <a:endParaRPr sz="1600" dirty="0">
              <a:latin typeface="メイリオ"/>
              <a:cs typeface="メイリオ"/>
            </a:endParaRPr>
          </a:p>
          <a:p>
            <a:pPr marL="471170">
              <a:spcBef>
                <a:spcPts val="1675"/>
              </a:spcBef>
            </a:pPr>
            <a:r>
              <a:rPr sz="1050" dirty="0">
                <a:latin typeface="メイリオ"/>
                <a:cs typeface="メイリオ"/>
              </a:rPr>
              <a:t>(注</a:t>
            </a:r>
            <a:r>
              <a:rPr sz="1050" spc="-10" dirty="0">
                <a:latin typeface="メイリオ"/>
                <a:cs typeface="メイリオ"/>
              </a:rPr>
              <a:t>）ISO</a:t>
            </a:r>
            <a:r>
              <a:rPr sz="1050" spc="-20" dirty="0">
                <a:latin typeface="メイリオ"/>
                <a:cs typeface="メイリオ"/>
              </a:rPr>
              <a:t>において金融サービス分野の国際標準化を担当する専門委員会。日本銀行決済機構局が国内事務局を務めている。</a:t>
            </a:r>
            <a:endParaRPr sz="1050" dirty="0">
              <a:latin typeface="メイリオ"/>
              <a:cs typeface="メイリオ"/>
            </a:endParaRPr>
          </a:p>
        </p:txBody>
      </p:sp>
      <p:grpSp>
        <p:nvGrpSpPr>
          <p:cNvPr id="5" name="object 5"/>
          <p:cNvGrpSpPr/>
          <p:nvPr/>
        </p:nvGrpSpPr>
        <p:grpSpPr>
          <a:xfrm>
            <a:off x="3867849" y="4296649"/>
            <a:ext cx="4209415" cy="659765"/>
            <a:chOff x="2343848" y="4000436"/>
            <a:chExt cx="4209415" cy="659765"/>
          </a:xfrm>
        </p:grpSpPr>
        <p:sp>
          <p:nvSpPr>
            <p:cNvPr id="6" name="object 6"/>
            <p:cNvSpPr/>
            <p:nvPr/>
          </p:nvSpPr>
          <p:spPr>
            <a:xfrm>
              <a:off x="2356865" y="4141469"/>
              <a:ext cx="1224280" cy="149860"/>
            </a:xfrm>
            <a:custGeom>
              <a:avLst/>
              <a:gdLst/>
              <a:ahLst/>
              <a:cxnLst/>
              <a:rect l="l" t="t" r="r" b="b"/>
              <a:pathLst>
                <a:path w="1224279" h="149860">
                  <a:moveTo>
                    <a:pt x="1149095" y="0"/>
                  </a:moveTo>
                  <a:lnTo>
                    <a:pt x="1149095" y="37337"/>
                  </a:lnTo>
                  <a:lnTo>
                    <a:pt x="0" y="37337"/>
                  </a:lnTo>
                  <a:lnTo>
                    <a:pt x="0" y="112013"/>
                  </a:lnTo>
                  <a:lnTo>
                    <a:pt x="1149095" y="112013"/>
                  </a:lnTo>
                  <a:lnTo>
                    <a:pt x="1149095" y="149351"/>
                  </a:lnTo>
                  <a:lnTo>
                    <a:pt x="1223771" y="74675"/>
                  </a:lnTo>
                  <a:lnTo>
                    <a:pt x="1149095" y="0"/>
                  </a:lnTo>
                  <a:close/>
                </a:path>
              </a:pathLst>
            </a:custGeom>
            <a:solidFill>
              <a:srgbClr val="585858"/>
            </a:solidFill>
          </p:spPr>
          <p:txBody>
            <a:bodyPr wrap="square" lIns="0" tIns="0" rIns="0" bIns="0" rtlCol="0"/>
            <a:lstStyle/>
            <a:p>
              <a:endParaRPr/>
            </a:p>
          </p:txBody>
        </p:sp>
        <p:sp>
          <p:nvSpPr>
            <p:cNvPr id="7" name="object 7"/>
            <p:cNvSpPr/>
            <p:nvPr/>
          </p:nvSpPr>
          <p:spPr>
            <a:xfrm>
              <a:off x="2356865" y="4141469"/>
              <a:ext cx="1224280" cy="149860"/>
            </a:xfrm>
            <a:custGeom>
              <a:avLst/>
              <a:gdLst/>
              <a:ahLst/>
              <a:cxnLst/>
              <a:rect l="l" t="t" r="r" b="b"/>
              <a:pathLst>
                <a:path w="1224279" h="149860">
                  <a:moveTo>
                    <a:pt x="0" y="37337"/>
                  </a:moveTo>
                  <a:lnTo>
                    <a:pt x="1149095" y="37337"/>
                  </a:lnTo>
                  <a:lnTo>
                    <a:pt x="1149095" y="0"/>
                  </a:lnTo>
                  <a:lnTo>
                    <a:pt x="1223771" y="74675"/>
                  </a:lnTo>
                  <a:lnTo>
                    <a:pt x="1149095" y="149351"/>
                  </a:lnTo>
                  <a:lnTo>
                    <a:pt x="1149095" y="112013"/>
                  </a:lnTo>
                  <a:lnTo>
                    <a:pt x="0" y="112013"/>
                  </a:lnTo>
                  <a:lnTo>
                    <a:pt x="0" y="37337"/>
                  </a:lnTo>
                  <a:close/>
                </a:path>
              </a:pathLst>
            </a:custGeom>
            <a:ln w="25908">
              <a:solidFill>
                <a:srgbClr val="000000"/>
              </a:solidFill>
            </a:ln>
          </p:spPr>
          <p:txBody>
            <a:bodyPr wrap="square" lIns="0" tIns="0" rIns="0" bIns="0" rtlCol="0"/>
            <a:lstStyle/>
            <a:p>
              <a:endParaRPr/>
            </a:p>
          </p:txBody>
        </p:sp>
        <p:sp>
          <p:nvSpPr>
            <p:cNvPr id="8" name="object 8"/>
            <p:cNvSpPr/>
            <p:nvPr/>
          </p:nvSpPr>
          <p:spPr>
            <a:xfrm>
              <a:off x="3460241" y="4013453"/>
              <a:ext cx="1920875" cy="387350"/>
            </a:xfrm>
            <a:custGeom>
              <a:avLst/>
              <a:gdLst/>
              <a:ahLst/>
              <a:cxnLst/>
              <a:rect l="l" t="t" r="r" b="b"/>
              <a:pathLst>
                <a:path w="1920875" h="387350">
                  <a:moveTo>
                    <a:pt x="1920621" y="0"/>
                  </a:moveTo>
                  <a:lnTo>
                    <a:pt x="48387" y="0"/>
                  </a:lnTo>
                  <a:lnTo>
                    <a:pt x="29575" y="15204"/>
                  </a:lnTo>
                  <a:lnTo>
                    <a:pt x="14192" y="56673"/>
                  </a:lnTo>
                  <a:lnTo>
                    <a:pt x="3810" y="118193"/>
                  </a:lnTo>
                  <a:lnTo>
                    <a:pt x="0" y="193548"/>
                  </a:lnTo>
                  <a:lnTo>
                    <a:pt x="3810" y="268902"/>
                  </a:lnTo>
                  <a:lnTo>
                    <a:pt x="14192" y="330422"/>
                  </a:lnTo>
                  <a:lnTo>
                    <a:pt x="29575" y="371891"/>
                  </a:lnTo>
                  <a:lnTo>
                    <a:pt x="48387" y="387096"/>
                  </a:lnTo>
                  <a:lnTo>
                    <a:pt x="1920621" y="387096"/>
                  </a:lnTo>
                  <a:lnTo>
                    <a:pt x="1901809" y="371891"/>
                  </a:lnTo>
                  <a:lnTo>
                    <a:pt x="1886426" y="330422"/>
                  </a:lnTo>
                  <a:lnTo>
                    <a:pt x="1876044" y="268902"/>
                  </a:lnTo>
                  <a:lnTo>
                    <a:pt x="1872234" y="193548"/>
                  </a:lnTo>
                  <a:lnTo>
                    <a:pt x="1876044" y="118193"/>
                  </a:lnTo>
                  <a:lnTo>
                    <a:pt x="1886426" y="56673"/>
                  </a:lnTo>
                  <a:lnTo>
                    <a:pt x="1901809" y="15204"/>
                  </a:lnTo>
                  <a:lnTo>
                    <a:pt x="1920621" y="0"/>
                  </a:lnTo>
                  <a:close/>
                </a:path>
              </a:pathLst>
            </a:custGeom>
            <a:solidFill>
              <a:srgbClr val="A6A6A6"/>
            </a:solidFill>
          </p:spPr>
          <p:txBody>
            <a:bodyPr wrap="square" lIns="0" tIns="0" rIns="0" bIns="0" rtlCol="0"/>
            <a:lstStyle/>
            <a:p>
              <a:endParaRPr/>
            </a:p>
          </p:txBody>
        </p:sp>
        <p:sp>
          <p:nvSpPr>
            <p:cNvPr id="9" name="object 9"/>
            <p:cNvSpPr/>
            <p:nvPr/>
          </p:nvSpPr>
          <p:spPr>
            <a:xfrm>
              <a:off x="5332475" y="4013453"/>
              <a:ext cx="97155" cy="387350"/>
            </a:xfrm>
            <a:custGeom>
              <a:avLst/>
              <a:gdLst/>
              <a:ahLst/>
              <a:cxnLst/>
              <a:rect l="l" t="t" r="r" b="b"/>
              <a:pathLst>
                <a:path w="97154" h="387350">
                  <a:moveTo>
                    <a:pt x="48387" y="0"/>
                  </a:moveTo>
                  <a:lnTo>
                    <a:pt x="29575" y="15204"/>
                  </a:lnTo>
                  <a:lnTo>
                    <a:pt x="14192" y="56673"/>
                  </a:lnTo>
                  <a:lnTo>
                    <a:pt x="3810" y="118193"/>
                  </a:lnTo>
                  <a:lnTo>
                    <a:pt x="0" y="193548"/>
                  </a:lnTo>
                  <a:lnTo>
                    <a:pt x="3810" y="268902"/>
                  </a:lnTo>
                  <a:lnTo>
                    <a:pt x="14192" y="330422"/>
                  </a:lnTo>
                  <a:lnTo>
                    <a:pt x="29575" y="371891"/>
                  </a:lnTo>
                  <a:lnTo>
                    <a:pt x="48387" y="387096"/>
                  </a:lnTo>
                  <a:lnTo>
                    <a:pt x="67198" y="371891"/>
                  </a:lnTo>
                  <a:lnTo>
                    <a:pt x="82581" y="330422"/>
                  </a:lnTo>
                  <a:lnTo>
                    <a:pt x="92963" y="268902"/>
                  </a:lnTo>
                  <a:lnTo>
                    <a:pt x="96774" y="193548"/>
                  </a:lnTo>
                  <a:lnTo>
                    <a:pt x="92963" y="118193"/>
                  </a:lnTo>
                  <a:lnTo>
                    <a:pt x="82581" y="56673"/>
                  </a:lnTo>
                  <a:lnTo>
                    <a:pt x="67198" y="15204"/>
                  </a:lnTo>
                  <a:lnTo>
                    <a:pt x="48387" y="0"/>
                  </a:lnTo>
                  <a:close/>
                </a:path>
              </a:pathLst>
            </a:custGeom>
            <a:solidFill>
              <a:srgbClr val="C9C9C9"/>
            </a:solidFill>
          </p:spPr>
          <p:txBody>
            <a:bodyPr wrap="square" lIns="0" tIns="0" rIns="0" bIns="0" rtlCol="0"/>
            <a:lstStyle/>
            <a:p>
              <a:endParaRPr/>
            </a:p>
          </p:txBody>
        </p:sp>
        <p:sp>
          <p:nvSpPr>
            <p:cNvPr id="10" name="object 10"/>
            <p:cNvSpPr/>
            <p:nvPr/>
          </p:nvSpPr>
          <p:spPr>
            <a:xfrm>
              <a:off x="3460241" y="4013453"/>
              <a:ext cx="1969135" cy="387350"/>
            </a:xfrm>
            <a:custGeom>
              <a:avLst/>
              <a:gdLst/>
              <a:ahLst/>
              <a:cxnLst/>
              <a:rect l="l" t="t" r="r" b="b"/>
              <a:pathLst>
                <a:path w="1969135" h="387350">
                  <a:moveTo>
                    <a:pt x="1920621" y="387096"/>
                  </a:moveTo>
                  <a:lnTo>
                    <a:pt x="1901809" y="371891"/>
                  </a:lnTo>
                  <a:lnTo>
                    <a:pt x="1886426" y="330422"/>
                  </a:lnTo>
                  <a:lnTo>
                    <a:pt x="1876044" y="268902"/>
                  </a:lnTo>
                  <a:lnTo>
                    <a:pt x="1872234" y="193548"/>
                  </a:lnTo>
                  <a:lnTo>
                    <a:pt x="1876044" y="118193"/>
                  </a:lnTo>
                  <a:lnTo>
                    <a:pt x="1886426" y="56673"/>
                  </a:lnTo>
                  <a:lnTo>
                    <a:pt x="1901809" y="15204"/>
                  </a:lnTo>
                  <a:lnTo>
                    <a:pt x="1920621" y="0"/>
                  </a:lnTo>
                  <a:lnTo>
                    <a:pt x="1939432" y="15204"/>
                  </a:lnTo>
                  <a:lnTo>
                    <a:pt x="1954815" y="56673"/>
                  </a:lnTo>
                  <a:lnTo>
                    <a:pt x="1965198" y="118193"/>
                  </a:lnTo>
                  <a:lnTo>
                    <a:pt x="1969008" y="193548"/>
                  </a:lnTo>
                  <a:lnTo>
                    <a:pt x="1965198" y="268902"/>
                  </a:lnTo>
                  <a:lnTo>
                    <a:pt x="1954815" y="330422"/>
                  </a:lnTo>
                  <a:lnTo>
                    <a:pt x="1939432" y="371891"/>
                  </a:lnTo>
                  <a:lnTo>
                    <a:pt x="1920621" y="387096"/>
                  </a:lnTo>
                  <a:close/>
                </a:path>
                <a:path w="1969135" h="387350">
                  <a:moveTo>
                    <a:pt x="1920621" y="387096"/>
                  </a:moveTo>
                  <a:lnTo>
                    <a:pt x="48387" y="387096"/>
                  </a:lnTo>
                  <a:lnTo>
                    <a:pt x="29575" y="371891"/>
                  </a:lnTo>
                  <a:lnTo>
                    <a:pt x="14192" y="330422"/>
                  </a:lnTo>
                  <a:lnTo>
                    <a:pt x="3810" y="268902"/>
                  </a:lnTo>
                  <a:lnTo>
                    <a:pt x="0" y="193548"/>
                  </a:lnTo>
                  <a:lnTo>
                    <a:pt x="3810" y="118193"/>
                  </a:lnTo>
                  <a:lnTo>
                    <a:pt x="14192" y="56673"/>
                  </a:lnTo>
                  <a:lnTo>
                    <a:pt x="29575" y="15204"/>
                  </a:lnTo>
                  <a:lnTo>
                    <a:pt x="48387" y="0"/>
                  </a:lnTo>
                  <a:lnTo>
                    <a:pt x="1920621" y="0"/>
                  </a:lnTo>
                </a:path>
              </a:pathLst>
            </a:custGeom>
            <a:ln w="25908">
              <a:solidFill>
                <a:srgbClr val="7E7E7E"/>
              </a:solidFill>
            </a:ln>
          </p:spPr>
          <p:txBody>
            <a:bodyPr wrap="square" lIns="0" tIns="0" rIns="0" bIns="0" rtlCol="0"/>
            <a:lstStyle/>
            <a:p>
              <a:endParaRPr/>
            </a:p>
          </p:txBody>
        </p:sp>
        <p:sp>
          <p:nvSpPr>
            <p:cNvPr id="11" name="object 11"/>
            <p:cNvSpPr/>
            <p:nvPr/>
          </p:nvSpPr>
          <p:spPr>
            <a:xfrm>
              <a:off x="5351525" y="4141469"/>
              <a:ext cx="1188720" cy="149860"/>
            </a:xfrm>
            <a:custGeom>
              <a:avLst/>
              <a:gdLst/>
              <a:ahLst/>
              <a:cxnLst/>
              <a:rect l="l" t="t" r="r" b="b"/>
              <a:pathLst>
                <a:path w="1188720" h="149860">
                  <a:moveTo>
                    <a:pt x="1114044" y="0"/>
                  </a:moveTo>
                  <a:lnTo>
                    <a:pt x="1114044" y="37337"/>
                  </a:lnTo>
                  <a:lnTo>
                    <a:pt x="0" y="37337"/>
                  </a:lnTo>
                  <a:lnTo>
                    <a:pt x="0" y="112013"/>
                  </a:lnTo>
                  <a:lnTo>
                    <a:pt x="1114044" y="112013"/>
                  </a:lnTo>
                  <a:lnTo>
                    <a:pt x="1114044" y="149351"/>
                  </a:lnTo>
                  <a:lnTo>
                    <a:pt x="1188720" y="74675"/>
                  </a:lnTo>
                  <a:lnTo>
                    <a:pt x="1114044" y="0"/>
                  </a:lnTo>
                  <a:close/>
                </a:path>
              </a:pathLst>
            </a:custGeom>
            <a:solidFill>
              <a:srgbClr val="585858"/>
            </a:solidFill>
          </p:spPr>
          <p:txBody>
            <a:bodyPr wrap="square" lIns="0" tIns="0" rIns="0" bIns="0" rtlCol="0"/>
            <a:lstStyle/>
            <a:p>
              <a:endParaRPr/>
            </a:p>
          </p:txBody>
        </p:sp>
        <p:sp>
          <p:nvSpPr>
            <p:cNvPr id="12" name="object 12"/>
            <p:cNvSpPr/>
            <p:nvPr/>
          </p:nvSpPr>
          <p:spPr>
            <a:xfrm>
              <a:off x="5351525" y="4141469"/>
              <a:ext cx="1188720" cy="149860"/>
            </a:xfrm>
            <a:custGeom>
              <a:avLst/>
              <a:gdLst/>
              <a:ahLst/>
              <a:cxnLst/>
              <a:rect l="l" t="t" r="r" b="b"/>
              <a:pathLst>
                <a:path w="1188720" h="149860">
                  <a:moveTo>
                    <a:pt x="0" y="37337"/>
                  </a:moveTo>
                  <a:lnTo>
                    <a:pt x="1114044" y="37337"/>
                  </a:lnTo>
                  <a:lnTo>
                    <a:pt x="1114044" y="0"/>
                  </a:lnTo>
                  <a:lnTo>
                    <a:pt x="1188720" y="74675"/>
                  </a:lnTo>
                  <a:lnTo>
                    <a:pt x="1114044" y="149351"/>
                  </a:lnTo>
                  <a:lnTo>
                    <a:pt x="1114044" y="112013"/>
                  </a:lnTo>
                  <a:lnTo>
                    <a:pt x="0" y="112013"/>
                  </a:lnTo>
                  <a:lnTo>
                    <a:pt x="0" y="37337"/>
                  </a:lnTo>
                  <a:close/>
                </a:path>
              </a:pathLst>
            </a:custGeom>
            <a:ln w="25908">
              <a:solidFill>
                <a:srgbClr val="000000"/>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4373879" y="4443221"/>
              <a:ext cx="129540" cy="216661"/>
            </a:xfrm>
            <a:prstGeom prst="rect">
              <a:avLst/>
            </a:prstGeom>
          </p:spPr>
        </p:pic>
      </p:grpSp>
      <p:sp>
        <p:nvSpPr>
          <p:cNvPr id="14" name="object 14"/>
          <p:cNvSpPr txBox="1"/>
          <p:nvPr/>
        </p:nvSpPr>
        <p:spPr>
          <a:xfrm>
            <a:off x="4808983" y="4957365"/>
            <a:ext cx="2319655" cy="319318"/>
          </a:xfrm>
          <a:prstGeom prst="rect">
            <a:avLst/>
          </a:prstGeom>
          <a:solidFill>
            <a:srgbClr val="DCE6F1"/>
          </a:solidFill>
          <a:ln w="25907">
            <a:solidFill>
              <a:srgbClr val="000000"/>
            </a:solidFill>
          </a:ln>
        </p:spPr>
        <p:txBody>
          <a:bodyPr vert="horz" wrap="square" lIns="0" tIns="133350" rIns="0" bIns="0" rtlCol="0">
            <a:spAutoFit/>
          </a:bodyPr>
          <a:lstStyle/>
          <a:p>
            <a:pPr marL="73660">
              <a:spcBef>
                <a:spcPts val="1050"/>
              </a:spcBef>
            </a:pPr>
            <a:r>
              <a:rPr sz="1200" b="1" dirty="0">
                <a:latin typeface="メイリオ"/>
                <a:cs typeface="メイリオ"/>
              </a:rPr>
              <a:t>③データを</a:t>
            </a:r>
            <a:r>
              <a:rPr sz="1200" b="1" spc="-10" dirty="0">
                <a:solidFill>
                  <a:srgbClr val="006FC0"/>
                </a:solidFill>
                <a:latin typeface="メイリオ"/>
                <a:cs typeface="メイリオ"/>
              </a:rPr>
              <a:t>安全に伝送する技術</a:t>
            </a:r>
            <a:endParaRPr sz="1200">
              <a:latin typeface="メイリオ"/>
              <a:cs typeface="メイリオ"/>
            </a:endParaRPr>
          </a:p>
        </p:txBody>
      </p:sp>
      <p:pic>
        <p:nvPicPr>
          <p:cNvPr id="15" name="object 15"/>
          <p:cNvPicPr/>
          <p:nvPr/>
        </p:nvPicPr>
        <p:blipFill>
          <a:blip r:embed="rId3" cstate="print"/>
          <a:stretch>
            <a:fillRect/>
          </a:stretch>
        </p:blipFill>
        <p:spPr>
          <a:xfrm>
            <a:off x="4371086" y="3922570"/>
            <a:ext cx="129539" cy="252984"/>
          </a:xfrm>
          <a:prstGeom prst="rect">
            <a:avLst/>
          </a:prstGeom>
        </p:spPr>
      </p:pic>
      <p:sp>
        <p:nvSpPr>
          <p:cNvPr id="16" name="object 16"/>
          <p:cNvSpPr txBox="1"/>
          <p:nvPr/>
        </p:nvSpPr>
        <p:spPr>
          <a:xfrm>
            <a:off x="3269743" y="3375454"/>
            <a:ext cx="2319655" cy="468718"/>
          </a:xfrm>
          <a:prstGeom prst="rect">
            <a:avLst/>
          </a:prstGeom>
          <a:solidFill>
            <a:srgbClr val="DCE6F1"/>
          </a:solidFill>
          <a:ln w="25907">
            <a:solidFill>
              <a:srgbClr val="000000"/>
            </a:solidFill>
          </a:ln>
        </p:spPr>
        <p:txBody>
          <a:bodyPr vert="horz" wrap="square" lIns="0" tIns="98425" rIns="0" bIns="0" rtlCol="0">
            <a:spAutoFit/>
          </a:bodyPr>
          <a:lstStyle/>
          <a:p>
            <a:pPr algn="ctr">
              <a:spcBef>
                <a:spcPts val="775"/>
              </a:spcBef>
            </a:pPr>
            <a:r>
              <a:rPr sz="1200" b="1" spc="-10" dirty="0">
                <a:latin typeface="メイリオ"/>
                <a:cs typeface="メイリオ"/>
              </a:rPr>
              <a:t>①データを伝送する</a:t>
            </a:r>
            <a:endParaRPr sz="1200">
              <a:latin typeface="メイリオ"/>
              <a:cs typeface="メイリオ"/>
            </a:endParaRPr>
          </a:p>
          <a:p>
            <a:pPr algn="ctr">
              <a:lnSpc>
                <a:spcPct val="100000"/>
              </a:lnSpc>
            </a:pPr>
            <a:r>
              <a:rPr sz="1200" b="1" spc="-5" dirty="0">
                <a:solidFill>
                  <a:srgbClr val="006FC0"/>
                </a:solidFill>
                <a:latin typeface="メイリオ"/>
                <a:cs typeface="メイリオ"/>
              </a:rPr>
              <a:t>フォーマットやデータ項目</a:t>
            </a:r>
            <a:endParaRPr sz="1200">
              <a:latin typeface="メイリオ"/>
              <a:cs typeface="メイリオ"/>
            </a:endParaRPr>
          </a:p>
        </p:txBody>
      </p:sp>
      <p:grpSp>
        <p:nvGrpSpPr>
          <p:cNvPr id="17" name="object 17"/>
          <p:cNvGrpSpPr/>
          <p:nvPr/>
        </p:nvGrpSpPr>
        <p:grpSpPr>
          <a:xfrm>
            <a:off x="3997199" y="3921553"/>
            <a:ext cx="3839845" cy="515620"/>
            <a:chOff x="2473198" y="3625341"/>
            <a:chExt cx="3839845" cy="515620"/>
          </a:xfrm>
        </p:grpSpPr>
        <p:sp>
          <p:nvSpPr>
            <p:cNvPr id="18" name="object 18"/>
            <p:cNvSpPr/>
            <p:nvPr/>
          </p:nvSpPr>
          <p:spPr>
            <a:xfrm>
              <a:off x="2522220"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19" name="object 19"/>
            <p:cNvSpPr/>
            <p:nvPr/>
          </p:nvSpPr>
          <p:spPr>
            <a:xfrm>
              <a:off x="2673096" y="3934967"/>
              <a:ext cx="127000" cy="154305"/>
            </a:xfrm>
            <a:custGeom>
              <a:avLst/>
              <a:gdLst/>
              <a:ahLst/>
              <a:cxnLst/>
              <a:rect l="l" t="t" r="r" b="b"/>
              <a:pathLst>
                <a:path w="127000" h="154304">
                  <a:moveTo>
                    <a:pt x="126492" y="0"/>
                  </a:moveTo>
                  <a:lnTo>
                    <a:pt x="0" y="0"/>
                  </a:lnTo>
                  <a:lnTo>
                    <a:pt x="0" y="153923"/>
                  </a:lnTo>
                  <a:lnTo>
                    <a:pt x="126492" y="153923"/>
                  </a:lnTo>
                  <a:lnTo>
                    <a:pt x="126492" y="0"/>
                  </a:lnTo>
                  <a:close/>
                </a:path>
              </a:pathLst>
            </a:custGeom>
            <a:solidFill>
              <a:srgbClr val="7E7E7E"/>
            </a:solidFill>
          </p:spPr>
          <p:txBody>
            <a:bodyPr wrap="square" lIns="0" tIns="0" rIns="0" bIns="0" rtlCol="0"/>
            <a:lstStyle/>
            <a:p>
              <a:endParaRPr/>
            </a:p>
          </p:txBody>
        </p:sp>
        <p:sp>
          <p:nvSpPr>
            <p:cNvPr id="20" name="object 20"/>
            <p:cNvSpPr/>
            <p:nvPr/>
          </p:nvSpPr>
          <p:spPr>
            <a:xfrm>
              <a:off x="2673096"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21" name="object 21"/>
            <p:cNvSpPr/>
            <p:nvPr/>
          </p:nvSpPr>
          <p:spPr>
            <a:xfrm>
              <a:off x="2823972" y="3934967"/>
              <a:ext cx="125095" cy="154305"/>
            </a:xfrm>
            <a:custGeom>
              <a:avLst/>
              <a:gdLst/>
              <a:ahLst/>
              <a:cxnLst/>
              <a:rect l="l" t="t" r="r" b="b"/>
              <a:pathLst>
                <a:path w="125094" h="154304">
                  <a:moveTo>
                    <a:pt x="124968" y="0"/>
                  </a:moveTo>
                  <a:lnTo>
                    <a:pt x="0" y="0"/>
                  </a:lnTo>
                  <a:lnTo>
                    <a:pt x="0" y="153923"/>
                  </a:lnTo>
                  <a:lnTo>
                    <a:pt x="124968" y="153923"/>
                  </a:lnTo>
                  <a:lnTo>
                    <a:pt x="124968" y="0"/>
                  </a:lnTo>
                  <a:close/>
                </a:path>
              </a:pathLst>
            </a:custGeom>
            <a:solidFill>
              <a:srgbClr val="D9D9D9"/>
            </a:solidFill>
          </p:spPr>
          <p:txBody>
            <a:bodyPr wrap="square" lIns="0" tIns="0" rIns="0" bIns="0" rtlCol="0"/>
            <a:lstStyle/>
            <a:p>
              <a:endParaRPr/>
            </a:p>
          </p:txBody>
        </p:sp>
        <p:sp>
          <p:nvSpPr>
            <p:cNvPr id="22" name="object 22"/>
            <p:cNvSpPr/>
            <p:nvPr/>
          </p:nvSpPr>
          <p:spPr>
            <a:xfrm>
              <a:off x="2823972" y="3934967"/>
              <a:ext cx="276225" cy="154305"/>
            </a:xfrm>
            <a:custGeom>
              <a:avLst/>
              <a:gdLst/>
              <a:ahLst/>
              <a:cxnLst/>
              <a:rect l="l" t="t" r="r" b="b"/>
              <a:pathLst>
                <a:path w="276225" h="154304">
                  <a:moveTo>
                    <a:pt x="0" y="153923"/>
                  </a:moveTo>
                  <a:lnTo>
                    <a:pt x="124968" y="153923"/>
                  </a:lnTo>
                  <a:lnTo>
                    <a:pt x="124968" y="0"/>
                  </a:lnTo>
                  <a:lnTo>
                    <a:pt x="0" y="0"/>
                  </a:lnTo>
                  <a:lnTo>
                    <a:pt x="0" y="153923"/>
                  </a:lnTo>
                  <a:close/>
                </a:path>
                <a:path w="276225" h="154304">
                  <a:moveTo>
                    <a:pt x="149351" y="153923"/>
                  </a:moveTo>
                  <a:lnTo>
                    <a:pt x="275844" y="153923"/>
                  </a:lnTo>
                  <a:lnTo>
                    <a:pt x="275844" y="0"/>
                  </a:lnTo>
                  <a:lnTo>
                    <a:pt x="149351" y="0"/>
                  </a:lnTo>
                  <a:lnTo>
                    <a:pt x="149351" y="153923"/>
                  </a:lnTo>
                  <a:close/>
                </a:path>
              </a:pathLst>
            </a:custGeom>
            <a:ln w="12192">
              <a:solidFill>
                <a:srgbClr val="000000"/>
              </a:solidFill>
            </a:ln>
          </p:spPr>
          <p:txBody>
            <a:bodyPr wrap="square" lIns="0" tIns="0" rIns="0" bIns="0" rtlCol="0"/>
            <a:lstStyle/>
            <a:p>
              <a:endParaRPr/>
            </a:p>
          </p:txBody>
        </p:sp>
        <p:sp>
          <p:nvSpPr>
            <p:cNvPr id="23" name="object 23"/>
            <p:cNvSpPr/>
            <p:nvPr/>
          </p:nvSpPr>
          <p:spPr>
            <a:xfrm>
              <a:off x="3124200" y="3934967"/>
              <a:ext cx="127000" cy="154305"/>
            </a:xfrm>
            <a:custGeom>
              <a:avLst/>
              <a:gdLst/>
              <a:ahLst/>
              <a:cxnLst/>
              <a:rect l="l" t="t" r="r" b="b"/>
              <a:pathLst>
                <a:path w="127000" h="154304">
                  <a:moveTo>
                    <a:pt x="126492" y="0"/>
                  </a:moveTo>
                  <a:lnTo>
                    <a:pt x="0" y="0"/>
                  </a:lnTo>
                  <a:lnTo>
                    <a:pt x="0" y="153923"/>
                  </a:lnTo>
                  <a:lnTo>
                    <a:pt x="126492" y="153923"/>
                  </a:lnTo>
                  <a:lnTo>
                    <a:pt x="126492" y="0"/>
                  </a:lnTo>
                  <a:close/>
                </a:path>
              </a:pathLst>
            </a:custGeom>
            <a:solidFill>
              <a:srgbClr val="F1F1F1"/>
            </a:solidFill>
          </p:spPr>
          <p:txBody>
            <a:bodyPr wrap="square" lIns="0" tIns="0" rIns="0" bIns="0" rtlCol="0"/>
            <a:lstStyle/>
            <a:p>
              <a:endParaRPr/>
            </a:p>
          </p:txBody>
        </p:sp>
        <p:sp>
          <p:nvSpPr>
            <p:cNvPr id="24" name="object 24"/>
            <p:cNvSpPr/>
            <p:nvPr/>
          </p:nvSpPr>
          <p:spPr>
            <a:xfrm>
              <a:off x="3124200" y="3934967"/>
              <a:ext cx="127000" cy="154305"/>
            </a:xfrm>
            <a:custGeom>
              <a:avLst/>
              <a:gdLst/>
              <a:ahLst/>
              <a:cxnLst/>
              <a:rect l="l" t="t" r="r" b="b"/>
              <a:pathLst>
                <a:path w="127000" h="154304">
                  <a:moveTo>
                    <a:pt x="0" y="153923"/>
                  </a:moveTo>
                  <a:lnTo>
                    <a:pt x="126492" y="153923"/>
                  </a:lnTo>
                  <a:lnTo>
                    <a:pt x="126492" y="0"/>
                  </a:lnTo>
                  <a:lnTo>
                    <a:pt x="0" y="0"/>
                  </a:lnTo>
                  <a:lnTo>
                    <a:pt x="0" y="153923"/>
                  </a:lnTo>
                  <a:close/>
                </a:path>
              </a:pathLst>
            </a:custGeom>
            <a:ln w="12192">
              <a:solidFill>
                <a:srgbClr val="000000"/>
              </a:solidFill>
            </a:ln>
          </p:spPr>
          <p:txBody>
            <a:bodyPr wrap="square" lIns="0" tIns="0" rIns="0" bIns="0" rtlCol="0"/>
            <a:lstStyle/>
            <a:p>
              <a:endParaRPr/>
            </a:p>
          </p:txBody>
        </p:sp>
        <p:sp>
          <p:nvSpPr>
            <p:cNvPr id="25" name="object 25"/>
            <p:cNvSpPr/>
            <p:nvPr/>
          </p:nvSpPr>
          <p:spPr>
            <a:xfrm>
              <a:off x="2483358" y="3894581"/>
              <a:ext cx="812800" cy="236220"/>
            </a:xfrm>
            <a:custGeom>
              <a:avLst/>
              <a:gdLst/>
              <a:ahLst/>
              <a:cxnLst/>
              <a:rect l="l" t="t" r="r" b="b"/>
              <a:pathLst>
                <a:path w="812800" h="236220">
                  <a:moveTo>
                    <a:pt x="0" y="236220"/>
                  </a:moveTo>
                  <a:lnTo>
                    <a:pt x="812292" y="236220"/>
                  </a:lnTo>
                  <a:lnTo>
                    <a:pt x="812292" y="0"/>
                  </a:lnTo>
                  <a:lnTo>
                    <a:pt x="0" y="0"/>
                  </a:lnTo>
                  <a:lnTo>
                    <a:pt x="0" y="236220"/>
                  </a:lnTo>
                  <a:close/>
                </a:path>
              </a:pathLst>
            </a:custGeom>
            <a:ln w="19812">
              <a:solidFill>
                <a:srgbClr val="000000"/>
              </a:solidFill>
              <a:prstDash val="sysDash"/>
            </a:ln>
          </p:spPr>
          <p:txBody>
            <a:bodyPr wrap="square" lIns="0" tIns="0" rIns="0" bIns="0" rtlCol="0"/>
            <a:lstStyle/>
            <a:p>
              <a:endParaRPr/>
            </a:p>
          </p:txBody>
        </p:sp>
        <p:sp>
          <p:nvSpPr>
            <p:cNvPr id="26" name="object 26"/>
            <p:cNvSpPr/>
            <p:nvPr/>
          </p:nvSpPr>
          <p:spPr>
            <a:xfrm>
              <a:off x="5617464" y="3934967"/>
              <a:ext cx="113030" cy="154305"/>
            </a:xfrm>
            <a:custGeom>
              <a:avLst/>
              <a:gdLst/>
              <a:ahLst/>
              <a:cxnLst/>
              <a:rect l="l" t="t" r="r" b="b"/>
              <a:pathLst>
                <a:path w="113029" h="154304">
                  <a:moveTo>
                    <a:pt x="0" y="153923"/>
                  </a:moveTo>
                  <a:lnTo>
                    <a:pt x="112775" y="153923"/>
                  </a:lnTo>
                  <a:lnTo>
                    <a:pt x="112775" y="0"/>
                  </a:lnTo>
                  <a:lnTo>
                    <a:pt x="0" y="0"/>
                  </a:lnTo>
                  <a:lnTo>
                    <a:pt x="0" y="153923"/>
                  </a:lnTo>
                  <a:close/>
                </a:path>
              </a:pathLst>
            </a:custGeom>
            <a:ln w="12192">
              <a:solidFill>
                <a:srgbClr val="000000"/>
              </a:solidFill>
            </a:ln>
          </p:spPr>
          <p:txBody>
            <a:bodyPr wrap="square" lIns="0" tIns="0" rIns="0" bIns="0" rtlCol="0"/>
            <a:lstStyle/>
            <a:p>
              <a:endParaRPr/>
            </a:p>
          </p:txBody>
        </p:sp>
        <p:sp>
          <p:nvSpPr>
            <p:cNvPr id="27" name="object 27"/>
            <p:cNvSpPr/>
            <p:nvPr/>
          </p:nvSpPr>
          <p:spPr>
            <a:xfrm>
              <a:off x="5751576"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7E7E7E"/>
            </a:solidFill>
          </p:spPr>
          <p:txBody>
            <a:bodyPr wrap="square" lIns="0" tIns="0" rIns="0" bIns="0" rtlCol="0"/>
            <a:lstStyle/>
            <a:p>
              <a:endParaRPr/>
            </a:p>
          </p:txBody>
        </p:sp>
        <p:sp>
          <p:nvSpPr>
            <p:cNvPr id="28" name="object 28"/>
            <p:cNvSpPr/>
            <p:nvPr/>
          </p:nvSpPr>
          <p:spPr>
            <a:xfrm>
              <a:off x="5751576" y="3934967"/>
              <a:ext cx="111760" cy="154305"/>
            </a:xfrm>
            <a:custGeom>
              <a:avLst/>
              <a:gdLst/>
              <a:ahLst/>
              <a:cxnLst/>
              <a:rect l="l" t="t" r="r" b="b"/>
              <a:pathLst>
                <a:path w="111760" h="154304">
                  <a:moveTo>
                    <a:pt x="0" y="153923"/>
                  </a:moveTo>
                  <a:lnTo>
                    <a:pt x="111251" y="153923"/>
                  </a:lnTo>
                  <a:lnTo>
                    <a:pt x="111251" y="0"/>
                  </a:lnTo>
                  <a:lnTo>
                    <a:pt x="0" y="0"/>
                  </a:lnTo>
                  <a:lnTo>
                    <a:pt x="0" y="153923"/>
                  </a:lnTo>
                  <a:close/>
                </a:path>
              </a:pathLst>
            </a:custGeom>
            <a:ln w="12192">
              <a:solidFill>
                <a:srgbClr val="000000"/>
              </a:solidFill>
            </a:ln>
          </p:spPr>
          <p:txBody>
            <a:bodyPr wrap="square" lIns="0" tIns="0" rIns="0" bIns="0" rtlCol="0"/>
            <a:lstStyle/>
            <a:p>
              <a:endParaRPr/>
            </a:p>
          </p:txBody>
        </p:sp>
        <p:sp>
          <p:nvSpPr>
            <p:cNvPr id="29" name="object 29"/>
            <p:cNvSpPr/>
            <p:nvPr/>
          </p:nvSpPr>
          <p:spPr>
            <a:xfrm>
              <a:off x="5884163"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D9D9D9"/>
            </a:solidFill>
          </p:spPr>
          <p:txBody>
            <a:bodyPr wrap="square" lIns="0" tIns="0" rIns="0" bIns="0" rtlCol="0"/>
            <a:lstStyle/>
            <a:p>
              <a:endParaRPr/>
            </a:p>
          </p:txBody>
        </p:sp>
        <p:sp>
          <p:nvSpPr>
            <p:cNvPr id="30" name="object 30"/>
            <p:cNvSpPr/>
            <p:nvPr/>
          </p:nvSpPr>
          <p:spPr>
            <a:xfrm>
              <a:off x="5884163" y="3934967"/>
              <a:ext cx="245745" cy="154305"/>
            </a:xfrm>
            <a:custGeom>
              <a:avLst/>
              <a:gdLst/>
              <a:ahLst/>
              <a:cxnLst/>
              <a:rect l="l" t="t" r="r" b="b"/>
              <a:pathLst>
                <a:path w="245745" h="154304">
                  <a:moveTo>
                    <a:pt x="0" y="153923"/>
                  </a:moveTo>
                  <a:lnTo>
                    <a:pt x="111251" y="153923"/>
                  </a:lnTo>
                  <a:lnTo>
                    <a:pt x="111251" y="0"/>
                  </a:lnTo>
                  <a:lnTo>
                    <a:pt x="0" y="0"/>
                  </a:lnTo>
                  <a:lnTo>
                    <a:pt x="0" y="153923"/>
                  </a:lnTo>
                  <a:close/>
                </a:path>
                <a:path w="245745" h="154304">
                  <a:moveTo>
                    <a:pt x="134112" y="153923"/>
                  </a:moveTo>
                  <a:lnTo>
                    <a:pt x="245363" y="153923"/>
                  </a:lnTo>
                  <a:lnTo>
                    <a:pt x="245363" y="0"/>
                  </a:lnTo>
                  <a:lnTo>
                    <a:pt x="134112" y="0"/>
                  </a:lnTo>
                  <a:lnTo>
                    <a:pt x="134112" y="153923"/>
                  </a:lnTo>
                  <a:close/>
                </a:path>
              </a:pathLst>
            </a:custGeom>
            <a:ln w="12192">
              <a:solidFill>
                <a:srgbClr val="000000"/>
              </a:solidFill>
            </a:ln>
          </p:spPr>
          <p:txBody>
            <a:bodyPr wrap="square" lIns="0" tIns="0" rIns="0" bIns="0" rtlCol="0"/>
            <a:lstStyle/>
            <a:p>
              <a:endParaRPr/>
            </a:p>
          </p:txBody>
        </p:sp>
        <p:sp>
          <p:nvSpPr>
            <p:cNvPr id="31" name="object 31"/>
            <p:cNvSpPr/>
            <p:nvPr/>
          </p:nvSpPr>
          <p:spPr>
            <a:xfrm>
              <a:off x="6150863" y="3934967"/>
              <a:ext cx="111760" cy="154305"/>
            </a:xfrm>
            <a:custGeom>
              <a:avLst/>
              <a:gdLst/>
              <a:ahLst/>
              <a:cxnLst/>
              <a:rect l="l" t="t" r="r" b="b"/>
              <a:pathLst>
                <a:path w="111760" h="154304">
                  <a:moveTo>
                    <a:pt x="111251" y="0"/>
                  </a:moveTo>
                  <a:lnTo>
                    <a:pt x="0" y="0"/>
                  </a:lnTo>
                  <a:lnTo>
                    <a:pt x="0" y="153923"/>
                  </a:lnTo>
                  <a:lnTo>
                    <a:pt x="111251" y="153923"/>
                  </a:lnTo>
                  <a:lnTo>
                    <a:pt x="111251" y="0"/>
                  </a:lnTo>
                  <a:close/>
                </a:path>
              </a:pathLst>
            </a:custGeom>
            <a:solidFill>
              <a:srgbClr val="F1F1F1"/>
            </a:solidFill>
          </p:spPr>
          <p:txBody>
            <a:bodyPr wrap="square" lIns="0" tIns="0" rIns="0" bIns="0" rtlCol="0"/>
            <a:lstStyle/>
            <a:p>
              <a:endParaRPr/>
            </a:p>
          </p:txBody>
        </p:sp>
        <p:sp>
          <p:nvSpPr>
            <p:cNvPr id="32" name="object 32"/>
            <p:cNvSpPr/>
            <p:nvPr/>
          </p:nvSpPr>
          <p:spPr>
            <a:xfrm>
              <a:off x="6150863" y="3934967"/>
              <a:ext cx="111760" cy="154305"/>
            </a:xfrm>
            <a:custGeom>
              <a:avLst/>
              <a:gdLst/>
              <a:ahLst/>
              <a:cxnLst/>
              <a:rect l="l" t="t" r="r" b="b"/>
              <a:pathLst>
                <a:path w="111760" h="154304">
                  <a:moveTo>
                    <a:pt x="0" y="153923"/>
                  </a:moveTo>
                  <a:lnTo>
                    <a:pt x="111251" y="153923"/>
                  </a:lnTo>
                  <a:lnTo>
                    <a:pt x="111251" y="0"/>
                  </a:lnTo>
                  <a:lnTo>
                    <a:pt x="0" y="0"/>
                  </a:lnTo>
                  <a:lnTo>
                    <a:pt x="0" y="153923"/>
                  </a:lnTo>
                  <a:close/>
                </a:path>
              </a:pathLst>
            </a:custGeom>
            <a:ln w="12192">
              <a:solidFill>
                <a:srgbClr val="000000"/>
              </a:solidFill>
            </a:ln>
          </p:spPr>
          <p:txBody>
            <a:bodyPr wrap="square" lIns="0" tIns="0" rIns="0" bIns="0" rtlCol="0"/>
            <a:lstStyle/>
            <a:p>
              <a:endParaRPr/>
            </a:p>
          </p:txBody>
        </p:sp>
        <p:sp>
          <p:nvSpPr>
            <p:cNvPr id="33" name="object 33"/>
            <p:cNvSpPr/>
            <p:nvPr/>
          </p:nvSpPr>
          <p:spPr>
            <a:xfrm>
              <a:off x="5583174" y="3894581"/>
              <a:ext cx="719455" cy="236220"/>
            </a:xfrm>
            <a:custGeom>
              <a:avLst/>
              <a:gdLst/>
              <a:ahLst/>
              <a:cxnLst/>
              <a:rect l="l" t="t" r="r" b="b"/>
              <a:pathLst>
                <a:path w="719454" h="236220">
                  <a:moveTo>
                    <a:pt x="0" y="236220"/>
                  </a:moveTo>
                  <a:lnTo>
                    <a:pt x="719327" y="236220"/>
                  </a:lnTo>
                  <a:lnTo>
                    <a:pt x="719327" y="0"/>
                  </a:lnTo>
                  <a:lnTo>
                    <a:pt x="0" y="0"/>
                  </a:lnTo>
                  <a:lnTo>
                    <a:pt x="0" y="236220"/>
                  </a:lnTo>
                  <a:close/>
                </a:path>
              </a:pathLst>
            </a:custGeom>
            <a:ln w="19812">
              <a:solidFill>
                <a:srgbClr val="000000"/>
              </a:solidFill>
              <a:prstDash val="sysDash"/>
            </a:ln>
          </p:spPr>
          <p:txBody>
            <a:bodyPr wrap="square" lIns="0" tIns="0" rIns="0" bIns="0" rtlCol="0"/>
            <a:lstStyle/>
            <a:p>
              <a:endParaRPr/>
            </a:p>
          </p:txBody>
        </p:sp>
        <p:sp>
          <p:nvSpPr>
            <p:cNvPr id="34" name="object 34"/>
            <p:cNvSpPr/>
            <p:nvPr/>
          </p:nvSpPr>
          <p:spPr>
            <a:xfrm>
              <a:off x="5658993" y="3625341"/>
              <a:ext cx="192405" cy="400050"/>
            </a:xfrm>
            <a:custGeom>
              <a:avLst/>
              <a:gdLst/>
              <a:ahLst/>
              <a:cxnLst/>
              <a:rect l="l" t="t" r="r" b="b"/>
              <a:pathLst>
                <a:path w="192404" h="400050">
                  <a:moveTo>
                    <a:pt x="0" y="255142"/>
                  </a:moveTo>
                  <a:lnTo>
                    <a:pt x="7239" y="399795"/>
                  </a:lnTo>
                  <a:lnTo>
                    <a:pt x="118618" y="307212"/>
                  </a:lnTo>
                  <a:lnTo>
                    <a:pt x="98076" y="298195"/>
                  </a:lnTo>
                  <a:lnTo>
                    <a:pt x="66040" y="298195"/>
                  </a:lnTo>
                  <a:lnTo>
                    <a:pt x="42291" y="287781"/>
                  </a:lnTo>
                  <a:lnTo>
                    <a:pt x="47467" y="275980"/>
                  </a:lnTo>
                  <a:lnTo>
                    <a:pt x="0" y="255142"/>
                  </a:lnTo>
                  <a:close/>
                </a:path>
                <a:path w="192404" h="400050">
                  <a:moveTo>
                    <a:pt x="47467" y="275980"/>
                  </a:moveTo>
                  <a:lnTo>
                    <a:pt x="42291" y="287781"/>
                  </a:lnTo>
                  <a:lnTo>
                    <a:pt x="66040" y="298195"/>
                  </a:lnTo>
                  <a:lnTo>
                    <a:pt x="71212" y="286403"/>
                  </a:lnTo>
                  <a:lnTo>
                    <a:pt x="47467" y="275980"/>
                  </a:lnTo>
                  <a:close/>
                </a:path>
                <a:path w="192404" h="400050">
                  <a:moveTo>
                    <a:pt x="71212" y="286403"/>
                  </a:moveTo>
                  <a:lnTo>
                    <a:pt x="66040" y="298195"/>
                  </a:lnTo>
                  <a:lnTo>
                    <a:pt x="98076" y="298195"/>
                  </a:lnTo>
                  <a:lnTo>
                    <a:pt x="71212" y="286403"/>
                  </a:lnTo>
                  <a:close/>
                </a:path>
                <a:path w="192404" h="400050">
                  <a:moveTo>
                    <a:pt x="168529" y="0"/>
                  </a:moveTo>
                  <a:lnTo>
                    <a:pt x="47467" y="275980"/>
                  </a:lnTo>
                  <a:lnTo>
                    <a:pt x="71212" y="286403"/>
                  </a:lnTo>
                  <a:lnTo>
                    <a:pt x="192278" y="10413"/>
                  </a:lnTo>
                  <a:lnTo>
                    <a:pt x="168529" y="0"/>
                  </a:lnTo>
                  <a:close/>
                </a:path>
              </a:pathLst>
            </a:custGeom>
            <a:solidFill>
              <a:srgbClr val="000000"/>
            </a:solidFill>
          </p:spPr>
          <p:txBody>
            <a:bodyPr wrap="square" lIns="0" tIns="0" rIns="0" bIns="0" rtlCol="0"/>
            <a:lstStyle/>
            <a:p>
              <a:endParaRPr/>
            </a:p>
          </p:txBody>
        </p:sp>
      </p:grpSp>
      <p:sp>
        <p:nvSpPr>
          <p:cNvPr id="35" name="object 35"/>
          <p:cNvSpPr txBox="1"/>
          <p:nvPr/>
        </p:nvSpPr>
        <p:spPr>
          <a:xfrm>
            <a:off x="6220206" y="3372407"/>
            <a:ext cx="2319655" cy="468077"/>
          </a:xfrm>
          <a:prstGeom prst="rect">
            <a:avLst/>
          </a:prstGeom>
          <a:solidFill>
            <a:srgbClr val="DCE6F1"/>
          </a:solidFill>
          <a:ln w="25907">
            <a:solidFill>
              <a:srgbClr val="000000"/>
            </a:solidFill>
          </a:ln>
        </p:spPr>
        <p:txBody>
          <a:bodyPr vert="horz" wrap="square" lIns="0" tIns="97790" rIns="0" bIns="0" rtlCol="0">
            <a:spAutoFit/>
          </a:bodyPr>
          <a:lstStyle/>
          <a:p>
            <a:pPr marL="167640" marR="85725" indent="-76200">
              <a:spcBef>
                <a:spcPts val="770"/>
              </a:spcBef>
            </a:pPr>
            <a:r>
              <a:rPr sz="1200" b="1" spc="-5" dirty="0">
                <a:latin typeface="メイリオ"/>
                <a:cs typeface="メイリオ"/>
              </a:rPr>
              <a:t>②必要なデータを識別しやすく</a:t>
            </a:r>
            <a:r>
              <a:rPr sz="1200" b="1" dirty="0">
                <a:latin typeface="メイリオ"/>
                <a:cs typeface="メイリオ"/>
              </a:rPr>
              <a:t>するための</a:t>
            </a:r>
            <a:r>
              <a:rPr sz="1200" b="1" spc="-10" dirty="0">
                <a:solidFill>
                  <a:srgbClr val="006FC0"/>
                </a:solidFill>
                <a:latin typeface="メイリオ"/>
                <a:cs typeface="メイリオ"/>
              </a:rPr>
              <a:t>付番・コード体系</a:t>
            </a:r>
            <a:endParaRPr sz="1200">
              <a:latin typeface="メイリオ"/>
              <a:cs typeface="メイリオ"/>
            </a:endParaRPr>
          </a:p>
        </p:txBody>
      </p:sp>
      <p:grpSp>
        <p:nvGrpSpPr>
          <p:cNvPr id="36" name="object 36"/>
          <p:cNvGrpSpPr/>
          <p:nvPr/>
        </p:nvGrpSpPr>
        <p:grpSpPr>
          <a:xfrm>
            <a:off x="2199132" y="2272839"/>
            <a:ext cx="7585075" cy="3310254"/>
            <a:chOff x="675131" y="1976627"/>
            <a:chExt cx="7585075" cy="3310254"/>
          </a:xfrm>
        </p:grpSpPr>
        <p:pic>
          <p:nvPicPr>
            <p:cNvPr id="37" name="object 37"/>
            <p:cNvPicPr/>
            <p:nvPr/>
          </p:nvPicPr>
          <p:blipFill>
            <a:blip r:embed="rId4" cstate="print"/>
            <a:stretch>
              <a:fillRect/>
            </a:stretch>
          </p:blipFill>
          <p:spPr>
            <a:xfrm>
              <a:off x="1620012" y="3889248"/>
              <a:ext cx="621792" cy="688848"/>
            </a:xfrm>
            <a:prstGeom prst="rect">
              <a:avLst/>
            </a:prstGeom>
          </p:spPr>
        </p:pic>
        <p:pic>
          <p:nvPicPr>
            <p:cNvPr id="38" name="object 38"/>
            <p:cNvPicPr/>
            <p:nvPr/>
          </p:nvPicPr>
          <p:blipFill>
            <a:blip r:embed="rId4" cstate="print"/>
            <a:stretch>
              <a:fillRect/>
            </a:stretch>
          </p:blipFill>
          <p:spPr>
            <a:xfrm>
              <a:off x="6640067" y="3822192"/>
              <a:ext cx="620268" cy="688848"/>
            </a:xfrm>
            <a:prstGeom prst="rect">
              <a:avLst/>
            </a:prstGeom>
          </p:spPr>
        </p:pic>
        <p:sp>
          <p:nvSpPr>
            <p:cNvPr id="39" name="object 39"/>
            <p:cNvSpPr/>
            <p:nvPr/>
          </p:nvSpPr>
          <p:spPr>
            <a:xfrm>
              <a:off x="688085" y="1989581"/>
              <a:ext cx="7559040" cy="3284220"/>
            </a:xfrm>
            <a:custGeom>
              <a:avLst/>
              <a:gdLst/>
              <a:ahLst/>
              <a:cxnLst/>
              <a:rect l="l" t="t" r="r" b="b"/>
              <a:pathLst>
                <a:path w="7559040" h="3284220">
                  <a:moveTo>
                    <a:pt x="0" y="224154"/>
                  </a:moveTo>
                  <a:lnTo>
                    <a:pt x="4555" y="178972"/>
                  </a:lnTo>
                  <a:lnTo>
                    <a:pt x="17619" y="136892"/>
                  </a:lnTo>
                  <a:lnTo>
                    <a:pt x="38291" y="98815"/>
                  </a:lnTo>
                  <a:lnTo>
                    <a:pt x="65670" y="65643"/>
                  </a:lnTo>
                  <a:lnTo>
                    <a:pt x="98853" y="38274"/>
                  </a:lnTo>
                  <a:lnTo>
                    <a:pt x="136940" y="17611"/>
                  </a:lnTo>
                  <a:lnTo>
                    <a:pt x="179029" y="4552"/>
                  </a:lnTo>
                  <a:lnTo>
                    <a:pt x="224218" y="0"/>
                  </a:lnTo>
                  <a:lnTo>
                    <a:pt x="7334885" y="0"/>
                  </a:lnTo>
                  <a:lnTo>
                    <a:pt x="7380067" y="4552"/>
                  </a:lnTo>
                  <a:lnTo>
                    <a:pt x="7422147" y="17611"/>
                  </a:lnTo>
                  <a:lnTo>
                    <a:pt x="7460224" y="38274"/>
                  </a:lnTo>
                  <a:lnTo>
                    <a:pt x="7493396" y="65643"/>
                  </a:lnTo>
                  <a:lnTo>
                    <a:pt x="7520765" y="98815"/>
                  </a:lnTo>
                  <a:lnTo>
                    <a:pt x="7541428" y="136892"/>
                  </a:lnTo>
                  <a:lnTo>
                    <a:pt x="7554487" y="178972"/>
                  </a:lnTo>
                  <a:lnTo>
                    <a:pt x="7559040" y="224154"/>
                  </a:lnTo>
                  <a:lnTo>
                    <a:pt x="7559040" y="3060065"/>
                  </a:lnTo>
                  <a:lnTo>
                    <a:pt x="7554487" y="3105247"/>
                  </a:lnTo>
                  <a:lnTo>
                    <a:pt x="7541428" y="3147327"/>
                  </a:lnTo>
                  <a:lnTo>
                    <a:pt x="7520765" y="3185404"/>
                  </a:lnTo>
                  <a:lnTo>
                    <a:pt x="7493396" y="3218576"/>
                  </a:lnTo>
                  <a:lnTo>
                    <a:pt x="7460224" y="3245945"/>
                  </a:lnTo>
                  <a:lnTo>
                    <a:pt x="7422147" y="3266608"/>
                  </a:lnTo>
                  <a:lnTo>
                    <a:pt x="7380067" y="3279667"/>
                  </a:lnTo>
                  <a:lnTo>
                    <a:pt x="7334885" y="3284219"/>
                  </a:lnTo>
                  <a:lnTo>
                    <a:pt x="224218" y="3284219"/>
                  </a:lnTo>
                  <a:lnTo>
                    <a:pt x="179029" y="3279667"/>
                  </a:lnTo>
                  <a:lnTo>
                    <a:pt x="136940" y="3266608"/>
                  </a:lnTo>
                  <a:lnTo>
                    <a:pt x="98853" y="3245945"/>
                  </a:lnTo>
                  <a:lnTo>
                    <a:pt x="65670" y="3218576"/>
                  </a:lnTo>
                  <a:lnTo>
                    <a:pt x="38291" y="3185404"/>
                  </a:lnTo>
                  <a:lnTo>
                    <a:pt x="17619" y="3147327"/>
                  </a:lnTo>
                  <a:lnTo>
                    <a:pt x="4555" y="3105247"/>
                  </a:lnTo>
                  <a:lnTo>
                    <a:pt x="0" y="3060065"/>
                  </a:lnTo>
                  <a:lnTo>
                    <a:pt x="0" y="224154"/>
                  </a:lnTo>
                  <a:close/>
                </a:path>
              </a:pathLst>
            </a:custGeom>
            <a:ln w="25908">
              <a:solidFill>
                <a:srgbClr val="385D89"/>
              </a:solidFill>
            </a:ln>
          </p:spPr>
          <p:txBody>
            <a:bodyPr wrap="square" lIns="0" tIns="0" rIns="0" bIns="0" rtlCol="0"/>
            <a:lstStyle/>
            <a:p>
              <a:endParaRPr/>
            </a:p>
          </p:txBody>
        </p:sp>
      </p:grpSp>
      <p:sp>
        <p:nvSpPr>
          <p:cNvPr id="40" name="object 40"/>
          <p:cNvSpPr txBox="1"/>
          <p:nvPr/>
        </p:nvSpPr>
        <p:spPr>
          <a:xfrm>
            <a:off x="631065" y="833705"/>
            <a:ext cx="11069391" cy="1274067"/>
          </a:xfrm>
          <a:prstGeom prst="rect">
            <a:avLst/>
          </a:prstGeom>
        </p:spPr>
        <p:txBody>
          <a:bodyPr vert="horz" wrap="square" lIns="0" tIns="12065" rIns="0" bIns="0" rtlCol="0">
            <a:spAutoFit/>
          </a:bodyPr>
          <a:lstStyle/>
          <a:p>
            <a:pPr marL="355600" indent="-342900">
              <a:spcBef>
                <a:spcPts val="95"/>
              </a:spcBef>
              <a:buFont typeface="Wingdings"/>
              <a:buChar char=""/>
              <a:tabLst>
                <a:tab pos="354965" algn="l"/>
                <a:tab pos="355600" algn="l"/>
              </a:tabLst>
            </a:pPr>
            <a:r>
              <a:rPr spc="-10" dirty="0">
                <a:latin typeface="BIZ UDPゴシック" panose="020B0400000000000000" pitchFamily="50" charset="-128"/>
                <a:ea typeface="BIZ UDPゴシック" panose="020B0400000000000000" pitchFamily="50" charset="-128"/>
                <a:cs typeface="メイリオ"/>
              </a:rPr>
              <a:t>CBDC</a:t>
            </a:r>
            <a:r>
              <a:rPr spc="-5" dirty="0">
                <a:latin typeface="BIZ UDPゴシック" panose="020B0400000000000000" pitchFamily="50" charset="-128"/>
                <a:ea typeface="BIZ UDPゴシック" panose="020B0400000000000000" pitchFamily="50" charset="-128"/>
                <a:cs typeface="メイリオ"/>
              </a:rPr>
              <a:t>をクロスボーダー決済に用いることを想定した場合、情報技術の標準化を通じた</a:t>
            </a:r>
            <a:r>
              <a:rPr spc="-25" dirty="0">
                <a:latin typeface="BIZ UDPゴシック" panose="020B0400000000000000" pitchFamily="50" charset="-128"/>
                <a:ea typeface="BIZ UDPゴシック" panose="020B0400000000000000" pitchFamily="50" charset="-128"/>
                <a:cs typeface="メイリオ"/>
              </a:rPr>
              <a:t>「</a:t>
            </a:r>
            <a:r>
              <a:rPr b="1" spc="-25" dirty="0">
                <a:solidFill>
                  <a:srgbClr val="006FC0"/>
                </a:solidFill>
                <a:latin typeface="BIZ UDPゴシック" panose="020B0400000000000000" pitchFamily="50" charset="-128"/>
                <a:ea typeface="BIZ UDPゴシック" panose="020B0400000000000000" pitchFamily="50" charset="-128"/>
                <a:cs typeface="メイリオ"/>
              </a:rPr>
              <a:t>相互運用性の確保</a:t>
            </a:r>
            <a:r>
              <a:rPr spc="-25" dirty="0">
                <a:latin typeface="BIZ UDPゴシック" panose="020B0400000000000000" pitchFamily="50" charset="-128"/>
                <a:ea typeface="BIZ UDPゴシック" panose="020B0400000000000000" pitchFamily="50" charset="-128"/>
                <a:cs typeface="メイリオ"/>
              </a:rPr>
              <a:t>」と「</a:t>
            </a:r>
            <a:r>
              <a:rPr b="1" spc="-25" dirty="0">
                <a:solidFill>
                  <a:srgbClr val="006FC0"/>
                </a:solidFill>
                <a:latin typeface="BIZ UDPゴシック" panose="020B0400000000000000" pitchFamily="50" charset="-128"/>
                <a:ea typeface="BIZ UDPゴシック" panose="020B0400000000000000" pitchFamily="50" charset="-128"/>
                <a:cs typeface="メイリオ"/>
              </a:rPr>
              <a:t>信頼性</a:t>
            </a:r>
            <a:r>
              <a:rPr b="1" spc="-10" dirty="0">
                <a:solidFill>
                  <a:srgbClr val="006FC0"/>
                </a:solidFill>
                <a:latin typeface="BIZ UDPゴシック" panose="020B0400000000000000" pitchFamily="50" charset="-128"/>
                <a:ea typeface="BIZ UDPゴシック" panose="020B0400000000000000" pitchFamily="50" charset="-128"/>
                <a:cs typeface="メイリオ"/>
              </a:rPr>
              <a:t>の</a:t>
            </a:r>
            <a:r>
              <a:rPr b="1" spc="-25" dirty="0">
                <a:solidFill>
                  <a:srgbClr val="006FC0"/>
                </a:solidFill>
                <a:latin typeface="BIZ UDPゴシック" panose="020B0400000000000000" pitchFamily="50" charset="-128"/>
                <a:ea typeface="BIZ UDPゴシック" panose="020B0400000000000000" pitchFamily="50" charset="-128"/>
                <a:cs typeface="メイリオ"/>
              </a:rPr>
              <a:t>確保</a:t>
            </a:r>
            <a:r>
              <a:rPr spc="-10" dirty="0">
                <a:latin typeface="BIZ UDPゴシック" panose="020B0400000000000000" pitchFamily="50" charset="-128"/>
                <a:ea typeface="BIZ UDPゴシック" panose="020B0400000000000000" pitchFamily="50" charset="-128"/>
                <a:cs typeface="メイリオ"/>
              </a:rPr>
              <a:t>」</a:t>
            </a:r>
            <a:r>
              <a:rPr spc="-25" dirty="0">
                <a:latin typeface="BIZ UDPゴシック" panose="020B0400000000000000" pitchFamily="50" charset="-128"/>
                <a:ea typeface="BIZ UDPゴシック" panose="020B0400000000000000" pitchFamily="50" charset="-128"/>
                <a:cs typeface="メイリオ"/>
              </a:rPr>
              <a:t>が重</a:t>
            </a:r>
            <a:r>
              <a:rPr spc="-10" dirty="0">
                <a:latin typeface="BIZ UDPゴシック" panose="020B0400000000000000" pitchFamily="50" charset="-128"/>
                <a:ea typeface="BIZ UDPゴシック" panose="020B0400000000000000" pitchFamily="50" charset="-128"/>
                <a:cs typeface="メイリオ"/>
              </a:rPr>
              <a:t>要</a:t>
            </a:r>
            <a:r>
              <a:rPr spc="-25" dirty="0">
                <a:latin typeface="BIZ UDPゴシック" panose="020B0400000000000000" pitchFamily="50" charset="-128"/>
                <a:ea typeface="BIZ UDPゴシック" panose="020B0400000000000000" pitchFamily="50" charset="-128"/>
                <a:cs typeface="メイリオ"/>
              </a:rPr>
              <a:t>とな</a:t>
            </a:r>
            <a:r>
              <a:rPr spc="-30" dirty="0">
                <a:latin typeface="BIZ UDPゴシック" panose="020B0400000000000000" pitchFamily="50" charset="-128"/>
                <a:ea typeface="BIZ UDPゴシック" panose="020B0400000000000000" pitchFamily="50" charset="-128"/>
                <a:cs typeface="メイリオ"/>
              </a:rPr>
              <a:t>る。</a:t>
            </a:r>
            <a:endParaRPr dirty="0">
              <a:latin typeface="BIZ UDPゴシック" panose="020B0400000000000000" pitchFamily="50" charset="-128"/>
              <a:ea typeface="BIZ UDPゴシック" panose="020B0400000000000000" pitchFamily="50" charset="-128"/>
              <a:cs typeface="メイリオ"/>
            </a:endParaRPr>
          </a:p>
          <a:p>
            <a:pPr marL="355600" indent="-342900">
              <a:spcBef>
                <a:spcPts val="1885"/>
              </a:spcBef>
              <a:buFont typeface="Wingdings"/>
              <a:buChar char=""/>
              <a:tabLst>
                <a:tab pos="354965" algn="l"/>
                <a:tab pos="355600" algn="l"/>
              </a:tabLst>
            </a:pPr>
            <a:r>
              <a:rPr spc="-25" dirty="0">
                <a:latin typeface="BIZ UDPゴシック" panose="020B0400000000000000" pitchFamily="50" charset="-128"/>
                <a:ea typeface="BIZ UDPゴシック" panose="020B0400000000000000" pitchFamily="50" charset="-128"/>
                <a:cs typeface="メイリオ"/>
              </a:rPr>
              <a:t>こうした目的に資す</a:t>
            </a:r>
            <a:r>
              <a:rPr dirty="0">
                <a:latin typeface="BIZ UDPゴシック" panose="020B0400000000000000" pitchFamily="50" charset="-128"/>
                <a:ea typeface="BIZ UDPゴシック" panose="020B0400000000000000" pitchFamily="50" charset="-128"/>
                <a:cs typeface="メイリオ"/>
              </a:rPr>
              <a:t>る</a:t>
            </a:r>
            <a:r>
              <a:rPr spc="140" dirty="0">
                <a:latin typeface="BIZ UDPゴシック" panose="020B0400000000000000" pitchFamily="50" charset="-128"/>
                <a:ea typeface="BIZ UDPゴシック" panose="020B0400000000000000" pitchFamily="50" charset="-128"/>
                <a:cs typeface="メイリオ"/>
              </a:rPr>
              <a:t> 「</a:t>
            </a:r>
            <a:r>
              <a:rPr b="1" spc="-25" dirty="0">
                <a:solidFill>
                  <a:srgbClr val="006FC0"/>
                </a:solidFill>
                <a:latin typeface="BIZ UDPゴシック" panose="020B0400000000000000" pitchFamily="50" charset="-128"/>
                <a:ea typeface="BIZ UDPゴシック" panose="020B0400000000000000" pitchFamily="50" charset="-128"/>
                <a:cs typeface="メイリオ"/>
              </a:rPr>
              <a:t>標準化の領域</a:t>
            </a:r>
            <a:r>
              <a:rPr spc="-25" dirty="0">
                <a:latin typeface="BIZ UDPゴシック" panose="020B0400000000000000" pitchFamily="50" charset="-128"/>
                <a:ea typeface="BIZ UDPゴシック" panose="020B0400000000000000" pitchFamily="50" charset="-128"/>
                <a:cs typeface="メイリオ"/>
              </a:rPr>
              <a:t>」として、主に</a:t>
            </a:r>
            <a:r>
              <a:rPr spc="-10" dirty="0">
                <a:latin typeface="BIZ UDPゴシック" panose="020B0400000000000000" pitchFamily="50" charset="-128"/>
                <a:ea typeface="BIZ UDPゴシック" panose="020B0400000000000000" pitchFamily="50" charset="-128"/>
                <a:cs typeface="メイリオ"/>
              </a:rPr>
              <a:t>以</a:t>
            </a:r>
            <a:r>
              <a:rPr spc="-25" dirty="0">
                <a:latin typeface="BIZ UDPゴシック" panose="020B0400000000000000" pitchFamily="50" charset="-128"/>
                <a:ea typeface="BIZ UDPゴシック" panose="020B0400000000000000" pitchFamily="50" charset="-128"/>
                <a:cs typeface="メイリオ"/>
              </a:rPr>
              <a:t>下の</a:t>
            </a:r>
            <a:r>
              <a:rPr spc="-10" dirty="0">
                <a:latin typeface="BIZ UDPゴシック" panose="020B0400000000000000" pitchFamily="50" charset="-128"/>
                <a:ea typeface="BIZ UDPゴシック" panose="020B0400000000000000" pitchFamily="50" charset="-128"/>
                <a:cs typeface="メイリオ"/>
              </a:rPr>
              <a:t>３</a:t>
            </a:r>
            <a:r>
              <a:rPr spc="-25" dirty="0">
                <a:latin typeface="BIZ UDPゴシック" panose="020B0400000000000000" pitchFamily="50" charset="-128"/>
                <a:ea typeface="BIZ UDPゴシック" panose="020B0400000000000000" pitchFamily="50" charset="-128"/>
                <a:cs typeface="メイリオ"/>
              </a:rPr>
              <a:t>つが</a:t>
            </a:r>
            <a:r>
              <a:rPr spc="-10" dirty="0">
                <a:latin typeface="BIZ UDPゴシック" panose="020B0400000000000000" pitchFamily="50" charset="-128"/>
                <a:ea typeface="BIZ UDPゴシック" panose="020B0400000000000000" pitchFamily="50" charset="-128"/>
                <a:cs typeface="メイリオ"/>
              </a:rPr>
              <a:t>考</a:t>
            </a:r>
            <a:r>
              <a:rPr spc="-25" dirty="0">
                <a:latin typeface="BIZ UDPゴシック" panose="020B0400000000000000" pitchFamily="50" charset="-128"/>
                <a:ea typeface="BIZ UDPゴシック" panose="020B0400000000000000" pitchFamily="50" charset="-128"/>
                <a:cs typeface="メイリオ"/>
              </a:rPr>
              <a:t>えら</a:t>
            </a:r>
            <a:r>
              <a:rPr spc="-30" dirty="0">
                <a:latin typeface="BIZ UDPゴシック" panose="020B0400000000000000" pitchFamily="50" charset="-128"/>
                <a:ea typeface="BIZ UDPゴシック" panose="020B0400000000000000" pitchFamily="50" charset="-128"/>
                <a:cs typeface="メイリオ"/>
              </a:rPr>
              <a:t>れる</a:t>
            </a:r>
            <a:r>
              <a:rPr lang="ja-JP" altLang="en-US" spc="-30" dirty="0">
                <a:latin typeface="BIZ UDPゴシック" panose="020B0400000000000000" pitchFamily="50" charset="-128"/>
                <a:ea typeface="BIZ UDPゴシック" panose="020B0400000000000000" pitchFamily="50" charset="-128"/>
                <a:cs typeface="メイリオ"/>
              </a:rPr>
              <a:t>。</a:t>
            </a:r>
            <a:endParaRPr dirty="0">
              <a:latin typeface="BIZ UDPゴシック" panose="020B0400000000000000" pitchFamily="50" charset="-128"/>
              <a:ea typeface="BIZ UDPゴシック" panose="020B0400000000000000" pitchFamily="50" charset="-128"/>
              <a:cs typeface="メイリオ"/>
            </a:endParaRPr>
          </a:p>
          <a:p>
            <a:pPr>
              <a:spcBef>
                <a:spcPts val="55"/>
              </a:spcBef>
            </a:pPr>
            <a:endParaRPr sz="1100" dirty="0">
              <a:latin typeface="BIZ UDPゴシック" panose="020B0400000000000000" pitchFamily="50" charset="-128"/>
              <a:ea typeface="BIZ UDPゴシック" panose="020B0400000000000000" pitchFamily="50" charset="-128"/>
              <a:cs typeface="メイリオ"/>
            </a:endParaRPr>
          </a:p>
        </p:txBody>
      </p:sp>
      <p:sp>
        <p:nvSpPr>
          <p:cNvPr id="42" name="テキスト ボックス 41">
            <a:extLst>
              <a:ext uri="{FF2B5EF4-FFF2-40B4-BE49-F238E27FC236}">
                <a16:creationId xmlns:a16="http://schemas.microsoft.com/office/drawing/2014/main" id="{9A56C0B1-9CAE-4A2C-BFFE-EC8CAE7E4824}"/>
              </a:ext>
            </a:extLst>
          </p:cNvPr>
          <p:cNvSpPr txBox="1"/>
          <p:nvPr/>
        </p:nvSpPr>
        <p:spPr>
          <a:xfrm>
            <a:off x="2744004" y="2440316"/>
            <a:ext cx="7004497" cy="828432"/>
          </a:xfrm>
          <a:prstGeom prst="rect">
            <a:avLst/>
          </a:prstGeom>
          <a:noFill/>
        </p:spPr>
        <p:txBody>
          <a:bodyPr wrap="square">
            <a:spAutoFit/>
          </a:bodyPr>
          <a:lstStyle/>
          <a:p>
            <a:pPr marL="771525">
              <a:spcBef>
                <a:spcPts val="5"/>
              </a:spcBef>
            </a:pPr>
            <a:r>
              <a:rPr lang="ja-JP" altLang="en-US" sz="1400" spc="-10" dirty="0">
                <a:latin typeface="BIZ UDPゴシック" panose="020B0400000000000000" pitchFamily="50" charset="-128"/>
                <a:ea typeface="BIZ UDPゴシック" panose="020B0400000000000000" pitchFamily="50" charset="-128"/>
                <a:cs typeface="メイリオ"/>
              </a:rPr>
              <a:t>① データを伝送する</a:t>
            </a:r>
            <a:r>
              <a:rPr lang="ja-JP" altLang="en-US" sz="1400" b="1" spc="-10" dirty="0">
                <a:solidFill>
                  <a:srgbClr val="006FC0"/>
                </a:solidFill>
                <a:latin typeface="BIZ UDPゴシック" panose="020B0400000000000000" pitchFamily="50" charset="-128"/>
                <a:ea typeface="BIZ UDPゴシック" panose="020B0400000000000000" pitchFamily="50" charset="-128"/>
                <a:cs typeface="メイリオ"/>
              </a:rPr>
              <a:t>フォーマット</a:t>
            </a:r>
            <a:r>
              <a:rPr lang="ja-JP" altLang="en-US" sz="1400" spc="-15" dirty="0">
                <a:latin typeface="BIZ UDPゴシック" panose="020B0400000000000000" pitchFamily="50" charset="-128"/>
                <a:ea typeface="BIZ UDPゴシック" panose="020B0400000000000000" pitchFamily="50" charset="-128"/>
                <a:cs typeface="メイリオ"/>
              </a:rPr>
              <a:t>や</a:t>
            </a:r>
            <a:r>
              <a:rPr lang="ja-JP" altLang="en-US" sz="1400" b="1" spc="-5" dirty="0">
                <a:solidFill>
                  <a:srgbClr val="006FC0"/>
                </a:solidFill>
                <a:latin typeface="BIZ UDPゴシック" panose="020B0400000000000000" pitchFamily="50" charset="-128"/>
                <a:ea typeface="BIZ UDPゴシック" panose="020B0400000000000000" pitchFamily="50" charset="-128"/>
                <a:cs typeface="メイリオ"/>
              </a:rPr>
              <a:t>データ項目</a:t>
            </a:r>
            <a:r>
              <a:rPr lang="ja-JP" altLang="en-US" sz="1400" spc="-15" dirty="0">
                <a:latin typeface="BIZ UDPゴシック" panose="020B0400000000000000" pitchFamily="50" charset="-128"/>
                <a:ea typeface="BIZ UDPゴシック" panose="020B0400000000000000" pitchFamily="50" charset="-128"/>
                <a:cs typeface="メイリオ"/>
              </a:rPr>
              <a:t>（</a:t>
            </a:r>
            <a:r>
              <a:rPr lang="ja-JP" altLang="en-US" sz="1400" spc="-5" dirty="0">
                <a:latin typeface="BIZ UDPゴシック" panose="020B0400000000000000" pitchFamily="50" charset="-128"/>
                <a:ea typeface="BIZ UDPゴシック" panose="020B0400000000000000" pitchFamily="50" charset="-128"/>
                <a:cs typeface="メイリオ"/>
              </a:rPr>
              <a:t>例：</a:t>
            </a:r>
            <a:r>
              <a:rPr lang="en-US" altLang="ja-JP" sz="1400" spc="-10" dirty="0">
                <a:latin typeface="BIZ UDPゴシック" panose="020B0400000000000000" pitchFamily="50" charset="-128"/>
                <a:ea typeface="BIZ UDPゴシック" panose="020B0400000000000000" pitchFamily="50" charset="-128"/>
                <a:cs typeface="メイリオ"/>
              </a:rPr>
              <a:t>ISO20022</a:t>
            </a:r>
            <a:r>
              <a:rPr lang="ja-JP" altLang="en-US" sz="1400" spc="-10" dirty="0">
                <a:latin typeface="BIZ UDPゴシック" panose="020B0400000000000000" pitchFamily="50" charset="-128"/>
                <a:ea typeface="BIZ UDPゴシック" panose="020B0400000000000000" pitchFamily="50" charset="-128"/>
                <a:cs typeface="メイリオ"/>
              </a:rPr>
              <a:t>）</a:t>
            </a:r>
            <a:endParaRPr lang="ja-JP" altLang="en-US" sz="1400" dirty="0">
              <a:latin typeface="BIZ UDPゴシック" panose="020B0400000000000000" pitchFamily="50" charset="-128"/>
              <a:ea typeface="BIZ UDPゴシック" panose="020B0400000000000000" pitchFamily="50" charset="-128"/>
              <a:cs typeface="メイリオ"/>
            </a:endParaRPr>
          </a:p>
          <a:p>
            <a:pPr marL="771525">
              <a:spcBef>
                <a:spcPts val="440"/>
              </a:spcBef>
            </a:pPr>
            <a:r>
              <a:rPr lang="ja-JP" altLang="en-US" sz="1400" spc="-15" dirty="0">
                <a:latin typeface="BIZ UDPゴシック" panose="020B0400000000000000" pitchFamily="50" charset="-128"/>
                <a:ea typeface="BIZ UDPゴシック" panose="020B0400000000000000" pitchFamily="50" charset="-128"/>
                <a:cs typeface="メイリオ"/>
              </a:rPr>
              <a:t>② 必要なデータを識別しやすくするための</a:t>
            </a:r>
            <a:r>
              <a:rPr lang="ja-JP" altLang="en-US" sz="1400" b="1" spc="-15" dirty="0">
                <a:solidFill>
                  <a:srgbClr val="006FC0"/>
                </a:solidFill>
                <a:latin typeface="BIZ UDPゴシック" panose="020B0400000000000000" pitchFamily="50" charset="-128"/>
                <a:ea typeface="BIZ UDPゴシック" panose="020B0400000000000000" pitchFamily="50" charset="-128"/>
                <a:cs typeface="メイリオ"/>
              </a:rPr>
              <a:t>付番・コード体系</a:t>
            </a:r>
            <a:endParaRPr lang="ja-JP" altLang="en-US" sz="1400" dirty="0">
              <a:latin typeface="BIZ UDPゴシック" panose="020B0400000000000000" pitchFamily="50" charset="-128"/>
              <a:ea typeface="BIZ UDPゴシック" panose="020B0400000000000000" pitchFamily="50" charset="-128"/>
              <a:cs typeface="メイリオ"/>
            </a:endParaRPr>
          </a:p>
          <a:p>
            <a:pPr marL="771525">
              <a:spcBef>
                <a:spcPts val="330"/>
              </a:spcBef>
            </a:pPr>
            <a:r>
              <a:rPr lang="ja-JP" altLang="en-US" sz="1400" spc="-5" dirty="0">
                <a:latin typeface="BIZ UDPゴシック" panose="020B0400000000000000" pitchFamily="50" charset="-128"/>
                <a:ea typeface="BIZ UDPゴシック" panose="020B0400000000000000" pitchFamily="50" charset="-128"/>
                <a:cs typeface="メイリオ"/>
              </a:rPr>
              <a:t>③ データを</a:t>
            </a:r>
            <a:r>
              <a:rPr lang="ja-JP" altLang="en-US" sz="1400" b="1" spc="-10" dirty="0">
                <a:solidFill>
                  <a:srgbClr val="006FC0"/>
                </a:solidFill>
                <a:latin typeface="BIZ UDPゴシック" panose="020B0400000000000000" pitchFamily="50" charset="-128"/>
                <a:ea typeface="BIZ UDPゴシック" panose="020B0400000000000000" pitchFamily="50" charset="-128"/>
                <a:cs typeface="メイリオ"/>
              </a:rPr>
              <a:t>安全に伝送する技術</a:t>
            </a:r>
            <a:endParaRPr lang="ja-JP" altLang="en-US" sz="1400" dirty="0">
              <a:latin typeface="BIZ UDPゴシック" panose="020B0400000000000000" pitchFamily="50" charset="-128"/>
              <a:ea typeface="BIZ UDPゴシック" panose="020B0400000000000000" pitchFamily="50" charset="-128"/>
              <a:cs typeface="メイリオ"/>
            </a:endParaRPr>
          </a:p>
        </p:txBody>
      </p:sp>
      <p:sp>
        <p:nvSpPr>
          <p:cNvPr id="41" name="テキスト ボックス 40">
            <a:extLst>
              <a:ext uri="{FF2B5EF4-FFF2-40B4-BE49-F238E27FC236}">
                <a16:creationId xmlns:a16="http://schemas.microsoft.com/office/drawing/2014/main" id="{25278CA8-45AC-4CFB-A47B-8F7BC8F9130A}"/>
              </a:ext>
            </a:extLst>
          </p:cNvPr>
          <p:cNvSpPr txBox="1"/>
          <p:nvPr/>
        </p:nvSpPr>
        <p:spPr>
          <a:xfrm>
            <a:off x="5249267" y="6214335"/>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43" name="スライド番号プレースホルダー 1">
            <a:extLst>
              <a:ext uri="{FF2B5EF4-FFF2-40B4-BE49-F238E27FC236}">
                <a16:creationId xmlns:a16="http://schemas.microsoft.com/office/drawing/2014/main" id="{6063ABD3-9A11-446A-895B-34851204D1C0}"/>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AE801021-762E-7F52-8847-3605E86A5243}"/>
              </a:ext>
            </a:extLst>
          </p:cNvPr>
          <p:cNvSpPr/>
          <p:nvPr/>
        </p:nvSpPr>
        <p:spPr>
          <a:xfrm>
            <a:off x="7816648" y="2274976"/>
            <a:ext cx="134620" cy="2320925"/>
          </a:xfrm>
          <a:custGeom>
            <a:avLst/>
            <a:gdLst/>
            <a:ahLst/>
            <a:cxnLst/>
            <a:rect l="l" t="t" r="r" b="b"/>
            <a:pathLst>
              <a:path w="134620" h="2320925">
                <a:moveTo>
                  <a:pt x="16129" y="2188464"/>
                </a:moveTo>
                <a:lnTo>
                  <a:pt x="9271" y="2192528"/>
                </a:lnTo>
                <a:lnTo>
                  <a:pt x="2286" y="2196465"/>
                </a:lnTo>
                <a:lnTo>
                  <a:pt x="0" y="2205355"/>
                </a:lnTo>
                <a:lnTo>
                  <a:pt x="67183" y="2320544"/>
                </a:lnTo>
                <a:lnTo>
                  <a:pt x="83925" y="2291842"/>
                </a:lnTo>
                <a:lnTo>
                  <a:pt x="52705" y="2291842"/>
                </a:lnTo>
                <a:lnTo>
                  <a:pt x="52705" y="2238447"/>
                </a:lnTo>
                <a:lnTo>
                  <a:pt x="28956" y="2197735"/>
                </a:lnTo>
                <a:lnTo>
                  <a:pt x="25019" y="2190750"/>
                </a:lnTo>
                <a:lnTo>
                  <a:pt x="16129" y="2188464"/>
                </a:lnTo>
                <a:close/>
              </a:path>
              <a:path w="134620" h="2320925">
                <a:moveTo>
                  <a:pt x="52705" y="2238447"/>
                </a:moveTo>
                <a:lnTo>
                  <a:pt x="52705" y="2291842"/>
                </a:lnTo>
                <a:lnTo>
                  <a:pt x="81661" y="2291842"/>
                </a:lnTo>
                <a:lnTo>
                  <a:pt x="81661" y="2284603"/>
                </a:lnTo>
                <a:lnTo>
                  <a:pt x="54737" y="2284603"/>
                </a:lnTo>
                <a:lnTo>
                  <a:pt x="67183" y="2263266"/>
                </a:lnTo>
                <a:lnTo>
                  <a:pt x="52705" y="2238447"/>
                </a:lnTo>
                <a:close/>
              </a:path>
              <a:path w="134620" h="2320925">
                <a:moveTo>
                  <a:pt x="118237" y="2188464"/>
                </a:moveTo>
                <a:lnTo>
                  <a:pt x="109347" y="2190750"/>
                </a:lnTo>
                <a:lnTo>
                  <a:pt x="105410" y="2197735"/>
                </a:lnTo>
                <a:lnTo>
                  <a:pt x="81661" y="2238447"/>
                </a:lnTo>
                <a:lnTo>
                  <a:pt x="81661" y="2291842"/>
                </a:lnTo>
                <a:lnTo>
                  <a:pt x="83925" y="2291842"/>
                </a:lnTo>
                <a:lnTo>
                  <a:pt x="134366" y="2205355"/>
                </a:lnTo>
                <a:lnTo>
                  <a:pt x="132080" y="2196465"/>
                </a:lnTo>
                <a:lnTo>
                  <a:pt x="125095" y="2192528"/>
                </a:lnTo>
                <a:lnTo>
                  <a:pt x="118237" y="2188464"/>
                </a:lnTo>
                <a:close/>
              </a:path>
              <a:path w="134620" h="2320925">
                <a:moveTo>
                  <a:pt x="67183" y="2263266"/>
                </a:moveTo>
                <a:lnTo>
                  <a:pt x="54737" y="2284603"/>
                </a:lnTo>
                <a:lnTo>
                  <a:pt x="79629" y="2284603"/>
                </a:lnTo>
                <a:lnTo>
                  <a:pt x="67183" y="2263266"/>
                </a:lnTo>
                <a:close/>
              </a:path>
              <a:path w="134620" h="2320925">
                <a:moveTo>
                  <a:pt x="81661" y="2238447"/>
                </a:moveTo>
                <a:lnTo>
                  <a:pt x="67183" y="2263266"/>
                </a:lnTo>
                <a:lnTo>
                  <a:pt x="79629" y="2284603"/>
                </a:lnTo>
                <a:lnTo>
                  <a:pt x="81661" y="2284603"/>
                </a:lnTo>
                <a:lnTo>
                  <a:pt x="81661" y="2238447"/>
                </a:lnTo>
                <a:close/>
              </a:path>
              <a:path w="134620" h="2320925">
                <a:moveTo>
                  <a:pt x="81661" y="0"/>
                </a:moveTo>
                <a:lnTo>
                  <a:pt x="52705" y="0"/>
                </a:lnTo>
                <a:lnTo>
                  <a:pt x="52705" y="2238447"/>
                </a:lnTo>
                <a:lnTo>
                  <a:pt x="67183" y="2263266"/>
                </a:lnTo>
                <a:lnTo>
                  <a:pt x="81661" y="2238447"/>
                </a:lnTo>
                <a:lnTo>
                  <a:pt x="81661" y="0"/>
                </a:lnTo>
                <a:close/>
              </a:path>
            </a:pathLst>
          </a:custGeom>
          <a:solidFill>
            <a:srgbClr val="000000"/>
          </a:solidFill>
        </p:spPr>
        <p:txBody>
          <a:bodyPr wrap="square" lIns="0" tIns="0" rIns="0" bIns="0" rtlCol="0"/>
          <a:lstStyle/>
          <a:p>
            <a:endParaRPr/>
          </a:p>
        </p:txBody>
      </p:sp>
      <p:sp>
        <p:nvSpPr>
          <p:cNvPr id="49" name="object 3">
            <a:extLst>
              <a:ext uri="{FF2B5EF4-FFF2-40B4-BE49-F238E27FC236}">
                <a16:creationId xmlns:a16="http://schemas.microsoft.com/office/drawing/2014/main" id="{21125273-4018-A5B0-B0A2-0E209C14304E}"/>
              </a:ext>
            </a:extLst>
          </p:cNvPr>
          <p:cNvSpPr/>
          <p:nvPr/>
        </p:nvSpPr>
        <p:spPr>
          <a:xfrm>
            <a:off x="7367069" y="2393720"/>
            <a:ext cx="134620" cy="2320925"/>
          </a:xfrm>
          <a:custGeom>
            <a:avLst/>
            <a:gdLst/>
            <a:ahLst/>
            <a:cxnLst/>
            <a:rect l="l" t="t" r="r" b="b"/>
            <a:pathLst>
              <a:path w="134620" h="2320925">
                <a:moveTo>
                  <a:pt x="67183" y="57403"/>
                </a:moveTo>
                <a:lnTo>
                  <a:pt x="52704" y="82223"/>
                </a:lnTo>
                <a:lnTo>
                  <a:pt x="52704" y="2320671"/>
                </a:lnTo>
                <a:lnTo>
                  <a:pt x="81661" y="2320671"/>
                </a:lnTo>
                <a:lnTo>
                  <a:pt x="81661" y="82223"/>
                </a:lnTo>
                <a:lnTo>
                  <a:pt x="67183" y="57403"/>
                </a:lnTo>
                <a:close/>
              </a:path>
              <a:path w="134620" h="2320925">
                <a:moveTo>
                  <a:pt x="67183" y="0"/>
                </a:moveTo>
                <a:lnTo>
                  <a:pt x="0" y="115315"/>
                </a:lnTo>
                <a:lnTo>
                  <a:pt x="2286" y="124078"/>
                </a:lnTo>
                <a:lnTo>
                  <a:pt x="9271" y="128142"/>
                </a:lnTo>
                <a:lnTo>
                  <a:pt x="16128" y="132206"/>
                </a:lnTo>
                <a:lnTo>
                  <a:pt x="25019" y="129920"/>
                </a:lnTo>
                <a:lnTo>
                  <a:pt x="28956" y="122936"/>
                </a:lnTo>
                <a:lnTo>
                  <a:pt x="52704" y="82223"/>
                </a:lnTo>
                <a:lnTo>
                  <a:pt x="52704" y="28828"/>
                </a:lnTo>
                <a:lnTo>
                  <a:pt x="83980" y="28828"/>
                </a:lnTo>
                <a:lnTo>
                  <a:pt x="67183" y="0"/>
                </a:lnTo>
                <a:close/>
              </a:path>
              <a:path w="134620" h="2320925">
                <a:moveTo>
                  <a:pt x="83980" y="28828"/>
                </a:moveTo>
                <a:lnTo>
                  <a:pt x="81661" y="28828"/>
                </a:lnTo>
                <a:lnTo>
                  <a:pt x="81661" y="82223"/>
                </a:lnTo>
                <a:lnTo>
                  <a:pt x="105410" y="122936"/>
                </a:lnTo>
                <a:lnTo>
                  <a:pt x="109347" y="129920"/>
                </a:lnTo>
                <a:lnTo>
                  <a:pt x="118237" y="132206"/>
                </a:lnTo>
                <a:lnTo>
                  <a:pt x="125095" y="128142"/>
                </a:lnTo>
                <a:lnTo>
                  <a:pt x="132079" y="124078"/>
                </a:lnTo>
                <a:lnTo>
                  <a:pt x="134365" y="115315"/>
                </a:lnTo>
                <a:lnTo>
                  <a:pt x="83980" y="28828"/>
                </a:lnTo>
                <a:close/>
              </a:path>
              <a:path w="134620" h="2320925">
                <a:moveTo>
                  <a:pt x="81661" y="28828"/>
                </a:moveTo>
                <a:lnTo>
                  <a:pt x="52704" y="28828"/>
                </a:lnTo>
                <a:lnTo>
                  <a:pt x="52704" y="82223"/>
                </a:lnTo>
                <a:lnTo>
                  <a:pt x="67183" y="57403"/>
                </a:lnTo>
                <a:lnTo>
                  <a:pt x="54737" y="36067"/>
                </a:lnTo>
                <a:lnTo>
                  <a:pt x="81661" y="36067"/>
                </a:lnTo>
                <a:lnTo>
                  <a:pt x="81661" y="28828"/>
                </a:lnTo>
                <a:close/>
              </a:path>
              <a:path w="134620" h="2320925">
                <a:moveTo>
                  <a:pt x="81661" y="36067"/>
                </a:moveTo>
                <a:lnTo>
                  <a:pt x="79628" y="36067"/>
                </a:lnTo>
                <a:lnTo>
                  <a:pt x="67183" y="57403"/>
                </a:lnTo>
                <a:lnTo>
                  <a:pt x="81661" y="82223"/>
                </a:lnTo>
                <a:lnTo>
                  <a:pt x="81661" y="36067"/>
                </a:lnTo>
                <a:close/>
              </a:path>
              <a:path w="134620" h="2320925">
                <a:moveTo>
                  <a:pt x="79628" y="36067"/>
                </a:moveTo>
                <a:lnTo>
                  <a:pt x="54737" y="36067"/>
                </a:lnTo>
                <a:lnTo>
                  <a:pt x="67183" y="57403"/>
                </a:lnTo>
                <a:lnTo>
                  <a:pt x="79628" y="36067"/>
                </a:lnTo>
                <a:close/>
              </a:path>
            </a:pathLst>
          </a:custGeom>
          <a:solidFill>
            <a:srgbClr val="000000"/>
          </a:solidFill>
        </p:spPr>
        <p:txBody>
          <a:bodyPr wrap="square" lIns="0" tIns="0" rIns="0" bIns="0" rtlCol="0"/>
          <a:lstStyle/>
          <a:p>
            <a:endParaRPr/>
          </a:p>
        </p:txBody>
      </p:sp>
      <p:sp>
        <p:nvSpPr>
          <p:cNvPr id="50" name="object 4">
            <a:extLst>
              <a:ext uri="{FF2B5EF4-FFF2-40B4-BE49-F238E27FC236}">
                <a16:creationId xmlns:a16="http://schemas.microsoft.com/office/drawing/2014/main" id="{A6A97D4D-2177-64A6-3FD0-21A2ADD64766}"/>
              </a:ext>
            </a:extLst>
          </p:cNvPr>
          <p:cNvSpPr/>
          <p:nvPr/>
        </p:nvSpPr>
        <p:spPr>
          <a:xfrm>
            <a:off x="1629659" y="2387281"/>
            <a:ext cx="134620" cy="2320925"/>
          </a:xfrm>
          <a:custGeom>
            <a:avLst/>
            <a:gdLst/>
            <a:ahLst/>
            <a:cxnLst/>
            <a:rect l="l" t="t" r="r" b="b"/>
            <a:pathLst>
              <a:path w="134619" h="2320925">
                <a:moveTo>
                  <a:pt x="67208" y="57512"/>
                </a:moveTo>
                <a:lnTo>
                  <a:pt x="52730" y="82332"/>
                </a:lnTo>
                <a:lnTo>
                  <a:pt x="52730" y="2320671"/>
                </a:lnTo>
                <a:lnTo>
                  <a:pt x="81686" y="2320671"/>
                </a:lnTo>
                <a:lnTo>
                  <a:pt x="81686" y="82332"/>
                </a:lnTo>
                <a:lnTo>
                  <a:pt x="67208" y="57512"/>
                </a:lnTo>
                <a:close/>
              </a:path>
              <a:path w="134619" h="2320925">
                <a:moveTo>
                  <a:pt x="67208" y="0"/>
                </a:moveTo>
                <a:lnTo>
                  <a:pt x="4025" y="108330"/>
                </a:lnTo>
                <a:lnTo>
                  <a:pt x="0" y="115315"/>
                </a:lnTo>
                <a:lnTo>
                  <a:pt x="2336" y="124078"/>
                </a:lnTo>
                <a:lnTo>
                  <a:pt x="16141" y="132206"/>
                </a:lnTo>
                <a:lnTo>
                  <a:pt x="25018" y="129920"/>
                </a:lnTo>
                <a:lnTo>
                  <a:pt x="29044" y="122936"/>
                </a:lnTo>
                <a:lnTo>
                  <a:pt x="52730" y="82332"/>
                </a:lnTo>
                <a:lnTo>
                  <a:pt x="52730" y="28828"/>
                </a:lnTo>
                <a:lnTo>
                  <a:pt x="84022" y="28828"/>
                </a:lnTo>
                <a:lnTo>
                  <a:pt x="67208" y="0"/>
                </a:lnTo>
                <a:close/>
              </a:path>
              <a:path w="134619" h="2320925">
                <a:moveTo>
                  <a:pt x="84022" y="28828"/>
                </a:moveTo>
                <a:lnTo>
                  <a:pt x="81686" y="28828"/>
                </a:lnTo>
                <a:lnTo>
                  <a:pt x="81686" y="82332"/>
                </a:lnTo>
                <a:lnTo>
                  <a:pt x="105371" y="122936"/>
                </a:lnTo>
                <a:lnTo>
                  <a:pt x="109410" y="129920"/>
                </a:lnTo>
                <a:lnTo>
                  <a:pt x="118275" y="132206"/>
                </a:lnTo>
                <a:lnTo>
                  <a:pt x="132080" y="124078"/>
                </a:lnTo>
                <a:lnTo>
                  <a:pt x="134416" y="115315"/>
                </a:lnTo>
                <a:lnTo>
                  <a:pt x="130390" y="108330"/>
                </a:lnTo>
                <a:lnTo>
                  <a:pt x="84022" y="28828"/>
                </a:lnTo>
                <a:close/>
              </a:path>
              <a:path w="134619" h="2320925">
                <a:moveTo>
                  <a:pt x="81686" y="28828"/>
                </a:moveTo>
                <a:lnTo>
                  <a:pt x="52730" y="28828"/>
                </a:lnTo>
                <a:lnTo>
                  <a:pt x="52730" y="82332"/>
                </a:lnTo>
                <a:lnTo>
                  <a:pt x="67208" y="57512"/>
                </a:lnTo>
                <a:lnTo>
                  <a:pt x="54698" y="36067"/>
                </a:lnTo>
                <a:lnTo>
                  <a:pt x="81686" y="36067"/>
                </a:lnTo>
                <a:lnTo>
                  <a:pt x="81686" y="28828"/>
                </a:lnTo>
                <a:close/>
              </a:path>
              <a:path w="134619" h="2320925">
                <a:moveTo>
                  <a:pt x="81686" y="36067"/>
                </a:moveTo>
                <a:lnTo>
                  <a:pt x="79717" y="36067"/>
                </a:lnTo>
                <a:lnTo>
                  <a:pt x="67208" y="57512"/>
                </a:lnTo>
                <a:lnTo>
                  <a:pt x="81686" y="82332"/>
                </a:lnTo>
                <a:lnTo>
                  <a:pt x="81686" y="36067"/>
                </a:lnTo>
                <a:close/>
              </a:path>
              <a:path w="134619" h="2320925">
                <a:moveTo>
                  <a:pt x="79717" y="36067"/>
                </a:moveTo>
                <a:lnTo>
                  <a:pt x="54698" y="36067"/>
                </a:lnTo>
                <a:lnTo>
                  <a:pt x="67208" y="57512"/>
                </a:lnTo>
                <a:lnTo>
                  <a:pt x="79717" y="36067"/>
                </a:lnTo>
                <a:close/>
              </a:path>
            </a:pathLst>
          </a:custGeom>
          <a:solidFill>
            <a:srgbClr val="000000"/>
          </a:solidFill>
        </p:spPr>
        <p:txBody>
          <a:bodyPr wrap="square" lIns="0" tIns="0" rIns="0" bIns="0" rtlCol="0"/>
          <a:lstStyle/>
          <a:p>
            <a:endParaRPr/>
          </a:p>
        </p:txBody>
      </p:sp>
      <p:sp>
        <p:nvSpPr>
          <p:cNvPr id="51" name="object 5">
            <a:extLst>
              <a:ext uri="{FF2B5EF4-FFF2-40B4-BE49-F238E27FC236}">
                <a16:creationId xmlns:a16="http://schemas.microsoft.com/office/drawing/2014/main" id="{CBDB7B87-2467-2682-CC24-14CC3AAAA28A}"/>
              </a:ext>
            </a:extLst>
          </p:cNvPr>
          <p:cNvSpPr txBox="1">
            <a:spLocks/>
          </p:cNvSpPr>
          <p:nvPr/>
        </p:nvSpPr>
        <p:spPr>
          <a:xfrm>
            <a:off x="3217886" y="37556"/>
            <a:ext cx="5967481" cy="44371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800" spc="-15" dirty="0">
                <a:latin typeface="Yet R" panose="02030504000101010101" pitchFamily="18" charset="-127"/>
                <a:ea typeface="Yet R" panose="02030504000101010101" pitchFamily="18" charset="-127"/>
              </a:rPr>
              <a:t>中央銀行デジタル通貨の発行形態</a:t>
            </a:r>
          </a:p>
        </p:txBody>
      </p:sp>
      <p:sp>
        <p:nvSpPr>
          <p:cNvPr id="52" name="object 6">
            <a:extLst>
              <a:ext uri="{FF2B5EF4-FFF2-40B4-BE49-F238E27FC236}">
                <a16:creationId xmlns:a16="http://schemas.microsoft.com/office/drawing/2014/main" id="{A5679D09-626E-62BE-7108-45CCE6FDAF91}"/>
              </a:ext>
            </a:extLst>
          </p:cNvPr>
          <p:cNvSpPr txBox="1"/>
          <p:nvPr/>
        </p:nvSpPr>
        <p:spPr>
          <a:xfrm>
            <a:off x="1321409" y="40068"/>
            <a:ext cx="78930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FFFFFF"/>
                </a:solidFill>
                <a:latin typeface="メイリオ"/>
                <a:cs typeface="メイリオ"/>
              </a:rPr>
              <a:t>図表５</a:t>
            </a:r>
            <a:endParaRPr sz="2000">
              <a:latin typeface="メイリオ"/>
              <a:cs typeface="メイリオ"/>
            </a:endParaRPr>
          </a:p>
        </p:txBody>
      </p:sp>
      <p:sp>
        <p:nvSpPr>
          <p:cNvPr id="53" name="object 7">
            <a:extLst>
              <a:ext uri="{FF2B5EF4-FFF2-40B4-BE49-F238E27FC236}">
                <a16:creationId xmlns:a16="http://schemas.microsoft.com/office/drawing/2014/main" id="{5766D966-A1FD-549D-6717-C2F02BA081C3}"/>
              </a:ext>
            </a:extLst>
          </p:cNvPr>
          <p:cNvSpPr txBox="1"/>
          <p:nvPr/>
        </p:nvSpPr>
        <p:spPr>
          <a:xfrm>
            <a:off x="2674747" y="604329"/>
            <a:ext cx="6301740" cy="330835"/>
          </a:xfrm>
          <a:prstGeom prst="rect">
            <a:avLst/>
          </a:prstGeom>
        </p:spPr>
        <p:txBody>
          <a:bodyPr vert="horz" wrap="square" lIns="0" tIns="13335" rIns="0" bIns="0" rtlCol="0">
            <a:spAutoFit/>
          </a:bodyPr>
          <a:lstStyle/>
          <a:p>
            <a:pPr marL="12700">
              <a:lnSpc>
                <a:spcPct val="100000"/>
              </a:lnSpc>
              <a:spcBef>
                <a:spcPts val="105"/>
              </a:spcBef>
              <a:tabLst>
                <a:tab pos="4312920" algn="l"/>
              </a:tabLst>
            </a:pPr>
            <a:r>
              <a:rPr sz="2000" dirty="0">
                <a:latin typeface="メイリオ"/>
                <a:cs typeface="メイリオ"/>
              </a:rPr>
              <a:t>口座型</a:t>
            </a:r>
            <a:r>
              <a:rPr sz="2000" spc="-20" dirty="0">
                <a:latin typeface="メイリオ"/>
                <a:cs typeface="メイリオ"/>
              </a:rPr>
              <a:t>CBDC</a:t>
            </a:r>
            <a:r>
              <a:rPr sz="2000" dirty="0">
                <a:latin typeface="メイリオ"/>
                <a:cs typeface="メイリオ"/>
              </a:rPr>
              <a:t>	トークン型</a:t>
            </a:r>
            <a:r>
              <a:rPr sz="2000" spc="-20" dirty="0">
                <a:latin typeface="メイリオ"/>
                <a:cs typeface="メイリオ"/>
              </a:rPr>
              <a:t>CBDC</a:t>
            </a:r>
            <a:endParaRPr sz="2000">
              <a:latin typeface="メイリオ"/>
              <a:cs typeface="メイリオ"/>
            </a:endParaRPr>
          </a:p>
        </p:txBody>
      </p:sp>
      <p:sp>
        <p:nvSpPr>
          <p:cNvPr id="54" name="object 8">
            <a:extLst>
              <a:ext uri="{FF2B5EF4-FFF2-40B4-BE49-F238E27FC236}">
                <a16:creationId xmlns:a16="http://schemas.microsoft.com/office/drawing/2014/main" id="{A1C90F43-5EA9-791D-BB01-D85E43CFE276}"/>
              </a:ext>
            </a:extLst>
          </p:cNvPr>
          <p:cNvSpPr txBox="1"/>
          <p:nvPr/>
        </p:nvSpPr>
        <p:spPr>
          <a:xfrm>
            <a:off x="6932094" y="1222653"/>
            <a:ext cx="3680460" cy="1170940"/>
          </a:xfrm>
          <a:prstGeom prst="rect">
            <a:avLst/>
          </a:prstGeom>
          <a:solidFill>
            <a:srgbClr val="375F92"/>
          </a:solidFill>
        </p:spPr>
        <p:txBody>
          <a:bodyPr vert="horz" wrap="square" lIns="0" tIns="5715" rIns="0" bIns="0" rtlCol="0">
            <a:spAutoFit/>
          </a:bodyPr>
          <a:lstStyle/>
          <a:p>
            <a:pPr>
              <a:lnSpc>
                <a:spcPct val="100000"/>
              </a:lnSpc>
              <a:spcBef>
                <a:spcPts val="45"/>
              </a:spcBef>
            </a:pPr>
            <a:endParaRPr sz="2400">
              <a:latin typeface="Times New Roman"/>
              <a:cs typeface="Times New Roman"/>
            </a:endParaRPr>
          </a:p>
          <a:p>
            <a:pPr marL="1130300">
              <a:lnSpc>
                <a:spcPct val="100000"/>
              </a:lnSpc>
              <a:spcBef>
                <a:spcPts val="5"/>
              </a:spcBef>
            </a:pPr>
            <a:r>
              <a:rPr sz="2800" spc="-35" dirty="0">
                <a:solidFill>
                  <a:srgbClr val="FFFFFF"/>
                </a:solidFill>
                <a:latin typeface="ＭＳ Ｐゴシック"/>
                <a:cs typeface="ＭＳ Ｐゴシック"/>
              </a:rPr>
              <a:t>中央銀</a:t>
            </a:r>
            <a:r>
              <a:rPr sz="2800" spc="-50" dirty="0">
                <a:solidFill>
                  <a:srgbClr val="FFFFFF"/>
                </a:solidFill>
                <a:latin typeface="ＭＳ Ｐゴシック"/>
                <a:cs typeface="ＭＳ Ｐゴシック"/>
              </a:rPr>
              <a:t>行</a:t>
            </a:r>
            <a:endParaRPr sz="2800">
              <a:latin typeface="ＭＳ Ｐゴシック"/>
              <a:cs typeface="ＭＳ Ｐゴシック"/>
            </a:endParaRPr>
          </a:p>
        </p:txBody>
      </p:sp>
      <p:grpSp>
        <p:nvGrpSpPr>
          <p:cNvPr id="55" name="object 9">
            <a:extLst>
              <a:ext uri="{FF2B5EF4-FFF2-40B4-BE49-F238E27FC236}">
                <a16:creationId xmlns:a16="http://schemas.microsoft.com/office/drawing/2014/main" id="{3FF2F2EC-5E08-2F7C-EA2C-57C4BD686170}"/>
              </a:ext>
            </a:extLst>
          </p:cNvPr>
          <p:cNvGrpSpPr/>
          <p:nvPr/>
        </p:nvGrpSpPr>
        <p:grpSpPr>
          <a:xfrm>
            <a:off x="6685206" y="4603647"/>
            <a:ext cx="1963420" cy="1205230"/>
            <a:chOff x="4724400" y="4670297"/>
            <a:chExt cx="1963420" cy="1205230"/>
          </a:xfrm>
        </p:grpSpPr>
        <p:sp>
          <p:nvSpPr>
            <p:cNvPr id="56" name="object 10">
              <a:extLst>
                <a:ext uri="{FF2B5EF4-FFF2-40B4-BE49-F238E27FC236}">
                  <a16:creationId xmlns:a16="http://schemas.microsoft.com/office/drawing/2014/main" id="{E9707198-1645-383A-94CD-49796610B648}"/>
                </a:ext>
              </a:extLst>
            </p:cNvPr>
            <p:cNvSpPr/>
            <p:nvPr/>
          </p:nvSpPr>
          <p:spPr>
            <a:xfrm>
              <a:off x="5036058" y="4670297"/>
              <a:ext cx="1344295" cy="935990"/>
            </a:xfrm>
            <a:custGeom>
              <a:avLst/>
              <a:gdLst/>
              <a:ahLst/>
              <a:cxnLst/>
              <a:rect l="l" t="t" r="r" b="b"/>
              <a:pathLst>
                <a:path w="1344295" h="935989">
                  <a:moveTo>
                    <a:pt x="1344167" y="0"/>
                  </a:moveTo>
                  <a:lnTo>
                    <a:pt x="0" y="0"/>
                  </a:lnTo>
                  <a:lnTo>
                    <a:pt x="0" y="935735"/>
                  </a:lnTo>
                  <a:lnTo>
                    <a:pt x="1344167" y="935735"/>
                  </a:lnTo>
                  <a:lnTo>
                    <a:pt x="1344167" y="0"/>
                  </a:lnTo>
                  <a:close/>
                </a:path>
              </a:pathLst>
            </a:custGeom>
            <a:solidFill>
              <a:srgbClr val="92CDDD"/>
            </a:solidFill>
          </p:spPr>
          <p:txBody>
            <a:bodyPr wrap="square" lIns="0" tIns="0" rIns="0" bIns="0" rtlCol="0"/>
            <a:lstStyle/>
            <a:p>
              <a:endParaRPr/>
            </a:p>
          </p:txBody>
        </p:sp>
        <p:pic>
          <p:nvPicPr>
            <p:cNvPr id="57" name="object 11">
              <a:extLst>
                <a:ext uri="{FF2B5EF4-FFF2-40B4-BE49-F238E27FC236}">
                  <a16:creationId xmlns:a16="http://schemas.microsoft.com/office/drawing/2014/main" id="{6896C25E-79DD-CB67-54BE-B5F6C7BEC33E}"/>
                </a:ext>
              </a:extLst>
            </p:cNvPr>
            <p:cNvPicPr/>
            <p:nvPr/>
          </p:nvPicPr>
          <p:blipFill>
            <a:blip r:embed="rId2" cstate="print"/>
            <a:stretch>
              <a:fillRect/>
            </a:stretch>
          </p:blipFill>
          <p:spPr>
            <a:xfrm>
              <a:off x="4724400" y="5273039"/>
              <a:ext cx="620268" cy="457200"/>
            </a:xfrm>
            <a:prstGeom prst="rect">
              <a:avLst/>
            </a:prstGeom>
          </p:spPr>
        </p:pic>
        <p:pic>
          <p:nvPicPr>
            <p:cNvPr id="58" name="object 12">
              <a:extLst>
                <a:ext uri="{FF2B5EF4-FFF2-40B4-BE49-F238E27FC236}">
                  <a16:creationId xmlns:a16="http://schemas.microsoft.com/office/drawing/2014/main" id="{4E964898-F036-8993-12A1-AF36BD626AC1}"/>
                </a:ext>
              </a:extLst>
            </p:cNvPr>
            <p:cNvPicPr/>
            <p:nvPr/>
          </p:nvPicPr>
          <p:blipFill>
            <a:blip r:embed="rId3" cstate="print"/>
            <a:stretch>
              <a:fillRect/>
            </a:stretch>
          </p:blipFill>
          <p:spPr>
            <a:xfrm>
              <a:off x="6051550" y="5159920"/>
              <a:ext cx="635647" cy="715187"/>
            </a:xfrm>
            <a:prstGeom prst="rect">
              <a:avLst/>
            </a:prstGeom>
          </p:spPr>
        </p:pic>
      </p:grpSp>
      <p:sp>
        <p:nvSpPr>
          <p:cNvPr id="59" name="object 13">
            <a:extLst>
              <a:ext uri="{FF2B5EF4-FFF2-40B4-BE49-F238E27FC236}">
                <a16:creationId xmlns:a16="http://schemas.microsoft.com/office/drawing/2014/main" id="{ECEA3CB2-E789-B781-F2A0-61DAEE511259}"/>
              </a:ext>
            </a:extLst>
          </p:cNvPr>
          <p:cNvSpPr txBox="1"/>
          <p:nvPr/>
        </p:nvSpPr>
        <p:spPr>
          <a:xfrm>
            <a:off x="2953406" y="1906094"/>
            <a:ext cx="228600" cy="228600"/>
          </a:xfrm>
          <a:prstGeom prst="rect">
            <a:avLst/>
          </a:prstGeom>
        </p:spPr>
        <p:txBody>
          <a:bodyPr vert="horz" wrap="square" lIns="0" tIns="0" rIns="0" bIns="0" rtlCol="0">
            <a:spAutoFit/>
          </a:bodyPr>
          <a:lstStyle/>
          <a:p>
            <a:pPr>
              <a:lnSpc>
                <a:spcPts val="1800"/>
              </a:lnSpc>
            </a:pPr>
            <a:r>
              <a:rPr sz="1800" b="1" spc="-10" dirty="0">
                <a:latin typeface="ＭＳ Ｐゴシック"/>
                <a:cs typeface="ＭＳ Ｐゴシック"/>
              </a:rPr>
              <a:t>③</a:t>
            </a:r>
            <a:endParaRPr sz="1800">
              <a:latin typeface="ＭＳ Ｐゴシック"/>
              <a:cs typeface="ＭＳ Ｐゴシック"/>
            </a:endParaRPr>
          </a:p>
        </p:txBody>
      </p:sp>
      <p:sp>
        <p:nvSpPr>
          <p:cNvPr id="60" name="object 14">
            <a:extLst>
              <a:ext uri="{FF2B5EF4-FFF2-40B4-BE49-F238E27FC236}">
                <a16:creationId xmlns:a16="http://schemas.microsoft.com/office/drawing/2014/main" id="{002A9641-1482-976E-FE97-48876992ACAF}"/>
              </a:ext>
            </a:extLst>
          </p:cNvPr>
          <p:cNvSpPr txBox="1"/>
          <p:nvPr/>
        </p:nvSpPr>
        <p:spPr>
          <a:xfrm>
            <a:off x="1485590" y="5705411"/>
            <a:ext cx="3067050" cy="87947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ＭＳ Ｐゴシック"/>
                <a:cs typeface="ＭＳ Ｐゴシック"/>
              </a:rPr>
              <a:t>①中央銀行に口座を開設し、現金を入金</a:t>
            </a:r>
            <a:endParaRPr sz="1400">
              <a:latin typeface="ＭＳ Ｐゴシック"/>
              <a:cs typeface="ＭＳ Ｐゴシック"/>
            </a:endParaRPr>
          </a:p>
          <a:p>
            <a:pPr marL="12700">
              <a:lnSpc>
                <a:spcPct val="100000"/>
              </a:lnSpc>
            </a:pPr>
            <a:r>
              <a:rPr sz="1400" spc="-10" dirty="0">
                <a:latin typeface="ＭＳ Ｐゴシック"/>
                <a:cs typeface="ＭＳ Ｐゴシック"/>
              </a:rPr>
              <a:t>②店舗で買い物</a:t>
            </a:r>
            <a:endParaRPr sz="1400">
              <a:latin typeface="ＭＳ Ｐゴシック"/>
              <a:cs typeface="ＭＳ Ｐゴシック"/>
            </a:endParaRPr>
          </a:p>
          <a:p>
            <a:pPr marL="12700">
              <a:lnSpc>
                <a:spcPct val="100000"/>
              </a:lnSpc>
            </a:pPr>
            <a:r>
              <a:rPr sz="1400" spc="-10" dirty="0">
                <a:latin typeface="ＭＳ Ｐゴシック"/>
                <a:cs typeface="ＭＳ Ｐゴシック"/>
              </a:rPr>
              <a:t>③中央銀行に口座振替の指図</a:t>
            </a:r>
            <a:endParaRPr sz="1400">
              <a:latin typeface="ＭＳ Ｐゴシック"/>
              <a:cs typeface="ＭＳ Ｐゴシック"/>
            </a:endParaRPr>
          </a:p>
          <a:p>
            <a:pPr marL="12700">
              <a:lnSpc>
                <a:spcPct val="100000"/>
              </a:lnSpc>
            </a:pPr>
            <a:r>
              <a:rPr sz="1400" spc="-5" dirty="0">
                <a:latin typeface="ＭＳ Ｐゴシック"/>
                <a:cs typeface="ＭＳ Ｐゴシック"/>
              </a:rPr>
              <a:t>④中央銀行は店舗口座に</a:t>
            </a:r>
            <a:r>
              <a:rPr sz="1400" spc="-10" dirty="0">
                <a:latin typeface="Arial"/>
                <a:cs typeface="Arial"/>
              </a:rPr>
              <a:t>CBDC</a:t>
            </a:r>
            <a:r>
              <a:rPr sz="1400" spc="-25" dirty="0">
                <a:latin typeface="ＭＳ Ｐゴシック"/>
                <a:cs typeface="ＭＳ Ｐゴシック"/>
              </a:rPr>
              <a:t>を入金</a:t>
            </a:r>
            <a:endParaRPr sz="1400">
              <a:latin typeface="ＭＳ Ｐゴシック"/>
              <a:cs typeface="ＭＳ Ｐゴシック"/>
            </a:endParaRPr>
          </a:p>
        </p:txBody>
      </p:sp>
      <p:sp>
        <p:nvSpPr>
          <p:cNvPr id="61" name="object 15">
            <a:extLst>
              <a:ext uri="{FF2B5EF4-FFF2-40B4-BE49-F238E27FC236}">
                <a16:creationId xmlns:a16="http://schemas.microsoft.com/office/drawing/2014/main" id="{2FB25B7D-EAA1-62A7-B299-461000BF3683}"/>
              </a:ext>
            </a:extLst>
          </p:cNvPr>
          <p:cNvSpPr txBox="1"/>
          <p:nvPr/>
        </p:nvSpPr>
        <p:spPr>
          <a:xfrm>
            <a:off x="6032170" y="6133616"/>
            <a:ext cx="5494422" cy="443711"/>
          </a:xfrm>
          <a:prstGeom prst="rect">
            <a:avLst/>
          </a:prstGeom>
        </p:spPr>
        <p:txBody>
          <a:bodyPr vert="horz" wrap="square" lIns="0" tIns="12700" rIns="0" bIns="0" rtlCol="0">
            <a:spAutoFit/>
          </a:bodyPr>
          <a:lstStyle/>
          <a:p>
            <a:pPr marL="12700">
              <a:lnSpc>
                <a:spcPct val="100000"/>
              </a:lnSpc>
              <a:spcBef>
                <a:spcPts val="100"/>
              </a:spcBef>
            </a:pPr>
            <a:r>
              <a:rPr sz="1400" spc="-5" dirty="0">
                <a:latin typeface="ＭＳ Ｐゴシック"/>
                <a:cs typeface="ＭＳ Ｐゴシック"/>
              </a:rPr>
              <a:t>①</a:t>
            </a:r>
            <a:r>
              <a:rPr sz="1400" spc="-5" dirty="0" err="1">
                <a:latin typeface="ＭＳ Ｐゴシック"/>
                <a:cs typeface="ＭＳ Ｐゴシック"/>
              </a:rPr>
              <a:t>現金と引き換えに、</a:t>
            </a:r>
            <a:r>
              <a:rPr sz="1400" spc="-10" dirty="0" err="1">
                <a:latin typeface="Arial"/>
                <a:cs typeface="Arial"/>
              </a:rPr>
              <a:t>CBDC</a:t>
            </a:r>
            <a:r>
              <a:rPr sz="1400" spc="-15" dirty="0" err="1">
                <a:latin typeface="ＭＳ Ｐゴシック"/>
                <a:cs typeface="ＭＳ Ｐゴシック"/>
              </a:rPr>
              <a:t>をユーザーのスマホや</a:t>
            </a:r>
            <a:r>
              <a:rPr sz="1400" spc="-10" dirty="0" err="1">
                <a:latin typeface="Arial"/>
                <a:cs typeface="Arial"/>
              </a:rPr>
              <a:t>IC</a:t>
            </a:r>
            <a:r>
              <a:rPr sz="1400" spc="-20" dirty="0" err="1">
                <a:latin typeface="ＭＳ Ｐゴシック"/>
                <a:cs typeface="ＭＳ Ｐゴシック"/>
              </a:rPr>
              <a:t>カードにチャージ</a:t>
            </a:r>
            <a:endParaRPr sz="1400" dirty="0">
              <a:latin typeface="ＭＳ Ｐゴシック"/>
              <a:cs typeface="ＭＳ Ｐゴシック"/>
            </a:endParaRPr>
          </a:p>
          <a:p>
            <a:pPr marL="12700">
              <a:lnSpc>
                <a:spcPct val="100000"/>
              </a:lnSpc>
              <a:spcBef>
                <a:spcPts val="5"/>
              </a:spcBef>
            </a:pPr>
            <a:r>
              <a:rPr sz="1400" spc="-5" dirty="0">
                <a:latin typeface="ＭＳ Ｐゴシック"/>
                <a:cs typeface="ＭＳ Ｐゴシック"/>
              </a:rPr>
              <a:t>②店舗で買い物、</a:t>
            </a:r>
            <a:r>
              <a:rPr sz="1400" spc="-10" dirty="0">
                <a:latin typeface="Arial"/>
                <a:cs typeface="Arial"/>
              </a:rPr>
              <a:t>CBDC</a:t>
            </a:r>
            <a:r>
              <a:rPr sz="1400" spc="-15" dirty="0">
                <a:latin typeface="ＭＳ Ｐゴシック"/>
                <a:cs typeface="ＭＳ Ｐゴシック"/>
              </a:rPr>
              <a:t>が店舗の端末等に移転</a:t>
            </a:r>
            <a:endParaRPr sz="1400" dirty="0">
              <a:latin typeface="ＭＳ Ｐゴシック"/>
              <a:cs typeface="ＭＳ Ｐゴシック"/>
            </a:endParaRPr>
          </a:p>
        </p:txBody>
      </p:sp>
      <p:grpSp>
        <p:nvGrpSpPr>
          <p:cNvPr id="62" name="object 16">
            <a:extLst>
              <a:ext uri="{FF2B5EF4-FFF2-40B4-BE49-F238E27FC236}">
                <a16:creationId xmlns:a16="http://schemas.microsoft.com/office/drawing/2014/main" id="{A9E2B8DE-12A9-855A-B5FA-AC00BE5ED44E}"/>
              </a:ext>
            </a:extLst>
          </p:cNvPr>
          <p:cNvGrpSpPr/>
          <p:nvPr/>
        </p:nvGrpSpPr>
        <p:grpSpPr>
          <a:xfrm>
            <a:off x="1290722" y="1216214"/>
            <a:ext cx="3720465" cy="3383279"/>
            <a:chOff x="521208" y="1289303"/>
            <a:chExt cx="3720465" cy="3383279"/>
          </a:xfrm>
        </p:grpSpPr>
        <p:sp>
          <p:nvSpPr>
            <p:cNvPr id="63" name="object 17">
              <a:extLst>
                <a:ext uri="{FF2B5EF4-FFF2-40B4-BE49-F238E27FC236}">
                  <a16:creationId xmlns:a16="http://schemas.microsoft.com/office/drawing/2014/main" id="{121574ED-3A42-F77F-0CD8-EF262FA06BBA}"/>
                </a:ext>
              </a:extLst>
            </p:cNvPr>
            <p:cNvSpPr/>
            <p:nvPr/>
          </p:nvSpPr>
          <p:spPr>
            <a:xfrm>
              <a:off x="3512819" y="2459736"/>
              <a:ext cx="0" cy="2207895"/>
            </a:xfrm>
            <a:custGeom>
              <a:avLst/>
              <a:gdLst/>
              <a:ahLst/>
              <a:cxnLst/>
              <a:rect l="l" t="t" r="r" b="b"/>
              <a:pathLst>
                <a:path h="2207895">
                  <a:moveTo>
                    <a:pt x="0" y="0"/>
                  </a:moveTo>
                  <a:lnTo>
                    <a:pt x="0" y="2207514"/>
                  </a:lnTo>
                </a:path>
              </a:pathLst>
            </a:custGeom>
            <a:ln w="9144">
              <a:solidFill>
                <a:srgbClr val="497DBA"/>
              </a:solidFill>
              <a:prstDash val="sysDot"/>
            </a:ln>
          </p:spPr>
          <p:txBody>
            <a:bodyPr wrap="square" lIns="0" tIns="0" rIns="0" bIns="0" rtlCol="0"/>
            <a:lstStyle/>
            <a:p>
              <a:endParaRPr/>
            </a:p>
          </p:txBody>
        </p:sp>
        <p:sp>
          <p:nvSpPr>
            <p:cNvPr id="64" name="object 18">
              <a:extLst>
                <a:ext uri="{FF2B5EF4-FFF2-40B4-BE49-F238E27FC236}">
                  <a16:creationId xmlns:a16="http://schemas.microsoft.com/office/drawing/2014/main" id="{24D64AC7-A98B-AE26-1611-D6D759054240}"/>
                </a:ext>
              </a:extLst>
            </p:cNvPr>
            <p:cNvSpPr/>
            <p:nvPr/>
          </p:nvSpPr>
          <p:spPr>
            <a:xfrm>
              <a:off x="521208" y="1289303"/>
              <a:ext cx="3720465" cy="1170940"/>
            </a:xfrm>
            <a:custGeom>
              <a:avLst/>
              <a:gdLst/>
              <a:ahLst/>
              <a:cxnLst/>
              <a:rect l="l" t="t" r="r" b="b"/>
              <a:pathLst>
                <a:path w="3720465" h="1170939">
                  <a:moveTo>
                    <a:pt x="3720084" y="0"/>
                  </a:moveTo>
                  <a:lnTo>
                    <a:pt x="0" y="0"/>
                  </a:lnTo>
                  <a:lnTo>
                    <a:pt x="0" y="1170432"/>
                  </a:lnTo>
                  <a:lnTo>
                    <a:pt x="3720084" y="1170432"/>
                  </a:lnTo>
                  <a:lnTo>
                    <a:pt x="3720084" y="0"/>
                  </a:lnTo>
                  <a:close/>
                </a:path>
              </a:pathLst>
            </a:custGeom>
            <a:solidFill>
              <a:srgbClr val="375F92"/>
            </a:solidFill>
          </p:spPr>
          <p:txBody>
            <a:bodyPr wrap="square" lIns="0" tIns="0" rIns="0" bIns="0" rtlCol="0"/>
            <a:lstStyle/>
            <a:p>
              <a:endParaRPr/>
            </a:p>
          </p:txBody>
        </p:sp>
      </p:grpSp>
      <p:sp>
        <p:nvSpPr>
          <p:cNvPr id="65" name="object 19">
            <a:extLst>
              <a:ext uri="{FF2B5EF4-FFF2-40B4-BE49-F238E27FC236}">
                <a16:creationId xmlns:a16="http://schemas.microsoft.com/office/drawing/2014/main" id="{8DA15055-9B21-8601-5838-7F84E39EF877}"/>
              </a:ext>
            </a:extLst>
          </p:cNvPr>
          <p:cNvSpPr txBox="1"/>
          <p:nvPr/>
        </p:nvSpPr>
        <p:spPr>
          <a:xfrm>
            <a:off x="2441341" y="1286446"/>
            <a:ext cx="1433195" cy="452120"/>
          </a:xfrm>
          <a:prstGeom prst="rect">
            <a:avLst/>
          </a:prstGeom>
        </p:spPr>
        <p:txBody>
          <a:bodyPr vert="horz" wrap="square" lIns="0" tIns="12065" rIns="0" bIns="0" rtlCol="0">
            <a:spAutoFit/>
          </a:bodyPr>
          <a:lstStyle/>
          <a:p>
            <a:pPr>
              <a:lnSpc>
                <a:spcPct val="100000"/>
              </a:lnSpc>
              <a:spcBef>
                <a:spcPts val="95"/>
              </a:spcBef>
            </a:pPr>
            <a:r>
              <a:rPr sz="2800" spc="-35" dirty="0">
                <a:solidFill>
                  <a:srgbClr val="FFFFFF"/>
                </a:solidFill>
                <a:latin typeface="ＭＳ Ｐゴシック"/>
                <a:cs typeface="ＭＳ Ｐゴシック"/>
              </a:rPr>
              <a:t>中央銀</a:t>
            </a:r>
            <a:r>
              <a:rPr sz="2800" spc="-50" dirty="0">
                <a:solidFill>
                  <a:srgbClr val="FFFFFF"/>
                </a:solidFill>
                <a:latin typeface="ＭＳ Ｐゴシック"/>
                <a:cs typeface="ＭＳ Ｐゴシック"/>
              </a:rPr>
              <a:t>行</a:t>
            </a:r>
            <a:endParaRPr sz="2800">
              <a:latin typeface="ＭＳ Ｐゴシック"/>
              <a:cs typeface="ＭＳ Ｐゴシック"/>
            </a:endParaRPr>
          </a:p>
        </p:txBody>
      </p:sp>
      <p:sp>
        <p:nvSpPr>
          <p:cNvPr id="66" name="object 20">
            <a:extLst>
              <a:ext uri="{FF2B5EF4-FFF2-40B4-BE49-F238E27FC236}">
                <a16:creationId xmlns:a16="http://schemas.microsoft.com/office/drawing/2014/main" id="{45C637EC-3DB1-B70E-B50B-8F170CF44917}"/>
              </a:ext>
            </a:extLst>
          </p:cNvPr>
          <p:cNvSpPr txBox="1"/>
          <p:nvPr/>
        </p:nvSpPr>
        <p:spPr>
          <a:xfrm>
            <a:off x="3644540" y="4593399"/>
            <a:ext cx="1262380" cy="935990"/>
          </a:xfrm>
          <a:prstGeom prst="rect">
            <a:avLst/>
          </a:prstGeom>
          <a:solidFill>
            <a:srgbClr val="FBD4B5"/>
          </a:solidFill>
          <a:ln w="22859">
            <a:solidFill>
              <a:srgbClr val="000000"/>
            </a:solidFill>
          </a:ln>
        </p:spPr>
        <p:txBody>
          <a:bodyPr vert="horz" wrap="square" lIns="0" tIns="5080" rIns="0" bIns="0" rtlCol="0">
            <a:spAutoFit/>
          </a:bodyPr>
          <a:lstStyle/>
          <a:p>
            <a:pPr>
              <a:lnSpc>
                <a:spcPct val="100000"/>
              </a:lnSpc>
              <a:spcBef>
                <a:spcPts val="40"/>
              </a:spcBef>
            </a:pPr>
            <a:endParaRPr sz="2050">
              <a:latin typeface="Times New Roman"/>
              <a:cs typeface="Times New Roman"/>
            </a:endParaRPr>
          </a:p>
          <a:p>
            <a:pPr marL="375285">
              <a:lnSpc>
                <a:spcPct val="100000"/>
              </a:lnSpc>
              <a:spcBef>
                <a:spcPts val="5"/>
              </a:spcBef>
            </a:pPr>
            <a:r>
              <a:rPr sz="2000" spc="-30" dirty="0">
                <a:latin typeface="ＭＳ Ｐゴシック"/>
                <a:cs typeface="ＭＳ Ｐゴシック"/>
              </a:rPr>
              <a:t>店舗</a:t>
            </a:r>
            <a:endParaRPr sz="2000">
              <a:latin typeface="ＭＳ Ｐゴシック"/>
              <a:cs typeface="ＭＳ Ｐゴシック"/>
            </a:endParaRPr>
          </a:p>
        </p:txBody>
      </p:sp>
      <p:sp>
        <p:nvSpPr>
          <p:cNvPr id="67" name="object 21">
            <a:extLst>
              <a:ext uri="{FF2B5EF4-FFF2-40B4-BE49-F238E27FC236}">
                <a16:creationId xmlns:a16="http://schemas.microsoft.com/office/drawing/2014/main" id="{35E1FB06-93A4-4FBF-C24C-A924703F559B}"/>
              </a:ext>
            </a:extLst>
          </p:cNvPr>
          <p:cNvSpPr txBox="1"/>
          <p:nvPr/>
        </p:nvSpPr>
        <p:spPr>
          <a:xfrm>
            <a:off x="2708422" y="4737036"/>
            <a:ext cx="82550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ＭＳ Ｐゴシック"/>
                <a:cs typeface="ＭＳ Ｐゴシック"/>
              </a:rPr>
              <a:t>②買い</a:t>
            </a:r>
            <a:r>
              <a:rPr sz="1600" spc="-50" dirty="0">
                <a:latin typeface="ＭＳ Ｐゴシック"/>
                <a:cs typeface="ＭＳ Ｐゴシック"/>
              </a:rPr>
              <a:t>物</a:t>
            </a:r>
            <a:endParaRPr sz="1600">
              <a:latin typeface="ＭＳ Ｐゴシック"/>
              <a:cs typeface="ＭＳ Ｐゴシック"/>
            </a:endParaRPr>
          </a:p>
        </p:txBody>
      </p:sp>
      <p:grpSp>
        <p:nvGrpSpPr>
          <p:cNvPr id="68" name="object 22">
            <a:extLst>
              <a:ext uri="{FF2B5EF4-FFF2-40B4-BE49-F238E27FC236}">
                <a16:creationId xmlns:a16="http://schemas.microsoft.com/office/drawing/2014/main" id="{13995C83-7ACC-7A44-21F9-602A9A48475D}"/>
              </a:ext>
            </a:extLst>
          </p:cNvPr>
          <p:cNvGrpSpPr/>
          <p:nvPr/>
        </p:nvGrpSpPr>
        <p:grpSpPr>
          <a:xfrm>
            <a:off x="1371240" y="1852993"/>
            <a:ext cx="1346200" cy="2849245"/>
            <a:chOff x="601726" y="1926082"/>
            <a:chExt cx="1346200" cy="2849245"/>
          </a:xfrm>
        </p:grpSpPr>
        <p:sp>
          <p:nvSpPr>
            <p:cNvPr id="69" name="object 23">
              <a:extLst>
                <a:ext uri="{FF2B5EF4-FFF2-40B4-BE49-F238E27FC236}">
                  <a16:creationId xmlns:a16="http://schemas.microsoft.com/office/drawing/2014/main" id="{C1874593-FF62-5E9F-8810-44F48BB778D1}"/>
                </a:ext>
              </a:extLst>
            </p:cNvPr>
            <p:cNvSpPr/>
            <p:nvPr/>
          </p:nvSpPr>
          <p:spPr>
            <a:xfrm>
              <a:off x="1445387" y="2454275"/>
              <a:ext cx="134620" cy="2320925"/>
            </a:xfrm>
            <a:custGeom>
              <a:avLst/>
              <a:gdLst/>
              <a:ahLst/>
              <a:cxnLst/>
              <a:rect l="l" t="t" r="r" b="b"/>
              <a:pathLst>
                <a:path w="134619" h="2320925">
                  <a:moveTo>
                    <a:pt x="67182" y="57403"/>
                  </a:moveTo>
                  <a:lnTo>
                    <a:pt x="52704" y="82223"/>
                  </a:lnTo>
                  <a:lnTo>
                    <a:pt x="52704" y="2320671"/>
                  </a:lnTo>
                  <a:lnTo>
                    <a:pt x="81660" y="2320671"/>
                  </a:lnTo>
                  <a:lnTo>
                    <a:pt x="81660" y="82223"/>
                  </a:lnTo>
                  <a:lnTo>
                    <a:pt x="67182" y="57403"/>
                  </a:lnTo>
                  <a:close/>
                </a:path>
                <a:path w="134619" h="2320925">
                  <a:moveTo>
                    <a:pt x="67182" y="0"/>
                  </a:moveTo>
                  <a:lnTo>
                    <a:pt x="0" y="115315"/>
                  </a:lnTo>
                  <a:lnTo>
                    <a:pt x="2285" y="124078"/>
                  </a:lnTo>
                  <a:lnTo>
                    <a:pt x="9271" y="128142"/>
                  </a:lnTo>
                  <a:lnTo>
                    <a:pt x="16128" y="132207"/>
                  </a:lnTo>
                  <a:lnTo>
                    <a:pt x="25018" y="129921"/>
                  </a:lnTo>
                  <a:lnTo>
                    <a:pt x="28956" y="122936"/>
                  </a:lnTo>
                  <a:lnTo>
                    <a:pt x="52704" y="82223"/>
                  </a:lnTo>
                  <a:lnTo>
                    <a:pt x="52704" y="28828"/>
                  </a:lnTo>
                  <a:lnTo>
                    <a:pt x="83980" y="28828"/>
                  </a:lnTo>
                  <a:lnTo>
                    <a:pt x="67182" y="0"/>
                  </a:lnTo>
                  <a:close/>
                </a:path>
                <a:path w="134619" h="2320925">
                  <a:moveTo>
                    <a:pt x="83980" y="28828"/>
                  </a:moveTo>
                  <a:lnTo>
                    <a:pt x="81660" y="28828"/>
                  </a:lnTo>
                  <a:lnTo>
                    <a:pt x="81660" y="82223"/>
                  </a:lnTo>
                  <a:lnTo>
                    <a:pt x="105409" y="122936"/>
                  </a:lnTo>
                  <a:lnTo>
                    <a:pt x="109347" y="129921"/>
                  </a:lnTo>
                  <a:lnTo>
                    <a:pt x="118237" y="132207"/>
                  </a:lnTo>
                  <a:lnTo>
                    <a:pt x="125094" y="128142"/>
                  </a:lnTo>
                  <a:lnTo>
                    <a:pt x="132079" y="124078"/>
                  </a:lnTo>
                  <a:lnTo>
                    <a:pt x="134365" y="115315"/>
                  </a:lnTo>
                  <a:lnTo>
                    <a:pt x="83980" y="28828"/>
                  </a:lnTo>
                  <a:close/>
                </a:path>
                <a:path w="134619" h="2320925">
                  <a:moveTo>
                    <a:pt x="81660" y="28828"/>
                  </a:moveTo>
                  <a:lnTo>
                    <a:pt x="52704" y="28828"/>
                  </a:lnTo>
                  <a:lnTo>
                    <a:pt x="52704" y="82223"/>
                  </a:lnTo>
                  <a:lnTo>
                    <a:pt x="67182" y="57403"/>
                  </a:lnTo>
                  <a:lnTo>
                    <a:pt x="54737" y="36067"/>
                  </a:lnTo>
                  <a:lnTo>
                    <a:pt x="81660" y="36067"/>
                  </a:lnTo>
                  <a:lnTo>
                    <a:pt x="81660" y="28828"/>
                  </a:lnTo>
                  <a:close/>
                </a:path>
                <a:path w="134619" h="2320925">
                  <a:moveTo>
                    <a:pt x="81660" y="36067"/>
                  </a:moveTo>
                  <a:lnTo>
                    <a:pt x="79628" y="36067"/>
                  </a:lnTo>
                  <a:lnTo>
                    <a:pt x="67182" y="57403"/>
                  </a:lnTo>
                  <a:lnTo>
                    <a:pt x="81660" y="82223"/>
                  </a:lnTo>
                  <a:lnTo>
                    <a:pt x="81660" y="36067"/>
                  </a:lnTo>
                  <a:close/>
                </a:path>
                <a:path w="134619" h="2320925">
                  <a:moveTo>
                    <a:pt x="79628" y="36067"/>
                  </a:moveTo>
                  <a:lnTo>
                    <a:pt x="54737" y="36067"/>
                  </a:lnTo>
                  <a:lnTo>
                    <a:pt x="67182" y="57403"/>
                  </a:lnTo>
                  <a:lnTo>
                    <a:pt x="79628" y="36067"/>
                  </a:lnTo>
                  <a:close/>
                </a:path>
              </a:pathLst>
            </a:custGeom>
            <a:solidFill>
              <a:srgbClr val="000000"/>
            </a:solidFill>
          </p:spPr>
          <p:txBody>
            <a:bodyPr wrap="square" lIns="0" tIns="0" rIns="0" bIns="0" rtlCol="0"/>
            <a:lstStyle/>
            <a:p>
              <a:endParaRPr/>
            </a:p>
          </p:txBody>
        </p:sp>
        <p:sp>
          <p:nvSpPr>
            <p:cNvPr id="70" name="object 24">
              <a:extLst>
                <a:ext uri="{FF2B5EF4-FFF2-40B4-BE49-F238E27FC236}">
                  <a16:creationId xmlns:a16="http://schemas.microsoft.com/office/drawing/2014/main" id="{3AA6CABA-2BD8-017E-43FB-DA770266D98E}"/>
                </a:ext>
              </a:extLst>
            </p:cNvPr>
            <p:cNvSpPr/>
            <p:nvPr/>
          </p:nvSpPr>
          <p:spPr>
            <a:xfrm>
              <a:off x="611886" y="1936242"/>
              <a:ext cx="1325880" cy="355600"/>
            </a:xfrm>
            <a:custGeom>
              <a:avLst/>
              <a:gdLst/>
              <a:ahLst/>
              <a:cxnLst/>
              <a:rect l="l" t="t" r="r" b="b"/>
              <a:pathLst>
                <a:path w="1325880" h="355600">
                  <a:moveTo>
                    <a:pt x="1266697" y="0"/>
                  </a:moveTo>
                  <a:lnTo>
                    <a:pt x="59182" y="0"/>
                  </a:lnTo>
                  <a:lnTo>
                    <a:pt x="36143" y="4657"/>
                  </a:lnTo>
                  <a:lnTo>
                    <a:pt x="17332" y="17351"/>
                  </a:lnTo>
                  <a:lnTo>
                    <a:pt x="4650" y="36165"/>
                  </a:lnTo>
                  <a:lnTo>
                    <a:pt x="0" y="59182"/>
                  </a:lnTo>
                  <a:lnTo>
                    <a:pt x="0" y="295910"/>
                  </a:lnTo>
                  <a:lnTo>
                    <a:pt x="4650" y="318926"/>
                  </a:lnTo>
                  <a:lnTo>
                    <a:pt x="17332" y="337740"/>
                  </a:lnTo>
                  <a:lnTo>
                    <a:pt x="36143" y="350434"/>
                  </a:lnTo>
                  <a:lnTo>
                    <a:pt x="59182" y="355092"/>
                  </a:lnTo>
                  <a:lnTo>
                    <a:pt x="1266697" y="355092"/>
                  </a:lnTo>
                  <a:lnTo>
                    <a:pt x="1289714" y="350434"/>
                  </a:lnTo>
                  <a:lnTo>
                    <a:pt x="1308528" y="337740"/>
                  </a:lnTo>
                  <a:lnTo>
                    <a:pt x="1321222" y="318926"/>
                  </a:lnTo>
                  <a:lnTo>
                    <a:pt x="1325880" y="295910"/>
                  </a:lnTo>
                  <a:lnTo>
                    <a:pt x="1325880" y="59182"/>
                  </a:lnTo>
                  <a:lnTo>
                    <a:pt x="1321222" y="36165"/>
                  </a:lnTo>
                  <a:lnTo>
                    <a:pt x="1308528" y="17351"/>
                  </a:lnTo>
                  <a:lnTo>
                    <a:pt x="1289714" y="4657"/>
                  </a:lnTo>
                  <a:lnTo>
                    <a:pt x="1266697" y="0"/>
                  </a:lnTo>
                  <a:close/>
                </a:path>
              </a:pathLst>
            </a:custGeom>
            <a:solidFill>
              <a:srgbClr val="FFFF00"/>
            </a:solidFill>
          </p:spPr>
          <p:txBody>
            <a:bodyPr wrap="square" lIns="0" tIns="0" rIns="0" bIns="0" rtlCol="0"/>
            <a:lstStyle/>
            <a:p>
              <a:endParaRPr/>
            </a:p>
          </p:txBody>
        </p:sp>
        <p:sp>
          <p:nvSpPr>
            <p:cNvPr id="71" name="object 25">
              <a:extLst>
                <a:ext uri="{FF2B5EF4-FFF2-40B4-BE49-F238E27FC236}">
                  <a16:creationId xmlns:a16="http://schemas.microsoft.com/office/drawing/2014/main" id="{B14C1875-422F-861D-45D5-75F681BF02B1}"/>
                </a:ext>
              </a:extLst>
            </p:cNvPr>
            <p:cNvSpPr/>
            <p:nvPr/>
          </p:nvSpPr>
          <p:spPr>
            <a:xfrm>
              <a:off x="611886" y="1936242"/>
              <a:ext cx="1325880" cy="355600"/>
            </a:xfrm>
            <a:custGeom>
              <a:avLst/>
              <a:gdLst/>
              <a:ahLst/>
              <a:cxnLst/>
              <a:rect l="l" t="t" r="r" b="b"/>
              <a:pathLst>
                <a:path w="1325880" h="355600">
                  <a:moveTo>
                    <a:pt x="0" y="59182"/>
                  </a:moveTo>
                  <a:lnTo>
                    <a:pt x="4650" y="36165"/>
                  </a:lnTo>
                  <a:lnTo>
                    <a:pt x="17332" y="17351"/>
                  </a:lnTo>
                  <a:lnTo>
                    <a:pt x="36143" y="4657"/>
                  </a:lnTo>
                  <a:lnTo>
                    <a:pt x="59182" y="0"/>
                  </a:lnTo>
                  <a:lnTo>
                    <a:pt x="1266697" y="0"/>
                  </a:lnTo>
                  <a:lnTo>
                    <a:pt x="1289714" y="4657"/>
                  </a:lnTo>
                  <a:lnTo>
                    <a:pt x="1308528" y="17351"/>
                  </a:lnTo>
                  <a:lnTo>
                    <a:pt x="1321222" y="36165"/>
                  </a:lnTo>
                  <a:lnTo>
                    <a:pt x="1325880" y="59182"/>
                  </a:lnTo>
                  <a:lnTo>
                    <a:pt x="1325880" y="295910"/>
                  </a:lnTo>
                  <a:lnTo>
                    <a:pt x="1321222" y="318926"/>
                  </a:lnTo>
                  <a:lnTo>
                    <a:pt x="1308528" y="337740"/>
                  </a:lnTo>
                  <a:lnTo>
                    <a:pt x="1289714" y="350434"/>
                  </a:lnTo>
                  <a:lnTo>
                    <a:pt x="1266697" y="355092"/>
                  </a:lnTo>
                  <a:lnTo>
                    <a:pt x="59182" y="355092"/>
                  </a:lnTo>
                  <a:lnTo>
                    <a:pt x="36143" y="350434"/>
                  </a:lnTo>
                  <a:lnTo>
                    <a:pt x="17332" y="337740"/>
                  </a:lnTo>
                  <a:lnTo>
                    <a:pt x="4650" y="318926"/>
                  </a:lnTo>
                  <a:lnTo>
                    <a:pt x="0" y="295910"/>
                  </a:lnTo>
                  <a:lnTo>
                    <a:pt x="0" y="59182"/>
                  </a:lnTo>
                  <a:close/>
                </a:path>
              </a:pathLst>
            </a:custGeom>
            <a:ln w="19812">
              <a:solidFill>
                <a:srgbClr val="FFC000"/>
              </a:solidFill>
            </a:ln>
          </p:spPr>
          <p:txBody>
            <a:bodyPr wrap="square" lIns="0" tIns="0" rIns="0" bIns="0" rtlCol="0"/>
            <a:lstStyle/>
            <a:p>
              <a:endParaRPr/>
            </a:p>
          </p:txBody>
        </p:sp>
      </p:grpSp>
      <p:sp>
        <p:nvSpPr>
          <p:cNvPr id="72" name="object 26">
            <a:extLst>
              <a:ext uri="{FF2B5EF4-FFF2-40B4-BE49-F238E27FC236}">
                <a16:creationId xmlns:a16="http://schemas.microsoft.com/office/drawing/2014/main" id="{4ABDC096-DC52-ACF9-62D2-489BF3264163}"/>
              </a:ext>
            </a:extLst>
          </p:cNvPr>
          <p:cNvSpPr txBox="1"/>
          <p:nvPr/>
        </p:nvSpPr>
        <p:spPr>
          <a:xfrm>
            <a:off x="1483660" y="1904555"/>
            <a:ext cx="1133475" cy="254000"/>
          </a:xfrm>
          <a:prstGeom prst="rect">
            <a:avLst/>
          </a:prstGeom>
        </p:spPr>
        <p:txBody>
          <a:bodyPr vert="horz" wrap="square" lIns="0" tIns="12700" rIns="0" bIns="0" rtlCol="0">
            <a:spAutoFit/>
          </a:bodyPr>
          <a:lstStyle/>
          <a:p>
            <a:pPr>
              <a:lnSpc>
                <a:spcPct val="100000"/>
              </a:lnSpc>
              <a:spcBef>
                <a:spcPts val="100"/>
              </a:spcBef>
            </a:pPr>
            <a:r>
              <a:rPr sz="1500" spc="-10" dirty="0">
                <a:latin typeface="ＭＳ Ｐゴシック"/>
                <a:cs typeface="ＭＳ Ｐゴシック"/>
              </a:rPr>
              <a:t>ユーザー口座</a:t>
            </a:r>
            <a:endParaRPr sz="1500">
              <a:latin typeface="ＭＳ Ｐゴシック"/>
              <a:cs typeface="ＭＳ Ｐゴシック"/>
            </a:endParaRPr>
          </a:p>
        </p:txBody>
      </p:sp>
      <p:sp>
        <p:nvSpPr>
          <p:cNvPr id="73" name="object 27">
            <a:extLst>
              <a:ext uri="{FF2B5EF4-FFF2-40B4-BE49-F238E27FC236}">
                <a16:creationId xmlns:a16="http://schemas.microsoft.com/office/drawing/2014/main" id="{CC2FC895-4E2A-79DC-38B0-D667B337154D}"/>
              </a:ext>
            </a:extLst>
          </p:cNvPr>
          <p:cNvSpPr txBox="1"/>
          <p:nvPr/>
        </p:nvSpPr>
        <p:spPr>
          <a:xfrm>
            <a:off x="1381400" y="4593399"/>
            <a:ext cx="1252855" cy="935990"/>
          </a:xfrm>
          <a:prstGeom prst="rect">
            <a:avLst/>
          </a:prstGeom>
          <a:solidFill>
            <a:srgbClr val="92CDDD"/>
          </a:solidFill>
          <a:ln w="22860">
            <a:solidFill>
              <a:srgbClr val="000000"/>
            </a:solidFill>
          </a:ln>
        </p:spPr>
        <p:txBody>
          <a:bodyPr vert="horz" wrap="square" lIns="0" tIns="3810" rIns="0" bIns="0" rtlCol="0">
            <a:spAutoFit/>
          </a:bodyPr>
          <a:lstStyle/>
          <a:p>
            <a:pPr>
              <a:lnSpc>
                <a:spcPct val="100000"/>
              </a:lnSpc>
              <a:spcBef>
                <a:spcPts val="30"/>
              </a:spcBef>
            </a:pPr>
            <a:endParaRPr sz="2050">
              <a:latin typeface="Times New Roman"/>
              <a:cs typeface="Times New Roman"/>
            </a:endParaRPr>
          </a:p>
          <a:p>
            <a:pPr marL="132715">
              <a:lnSpc>
                <a:spcPct val="100000"/>
              </a:lnSpc>
            </a:pPr>
            <a:r>
              <a:rPr sz="2000" spc="-20" dirty="0">
                <a:latin typeface="ＭＳ Ｐゴシック"/>
                <a:cs typeface="ＭＳ Ｐゴシック"/>
              </a:rPr>
              <a:t>ユーザー</a:t>
            </a:r>
            <a:endParaRPr sz="2000">
              <a:latin typeface="ＭＳ Ｐゴシック"/>
              <a:cs typeface="ＭＳ Ｐゴシック"/>
            </a:endParaRPr>
          </a:p>
        </p:txBody>
      </p:sp>
      <p:grpSp>
        <p:nvGrpSpPr>
          <p:cNvPr id="74" name="object 28">
            <a:extLst>
              <a:ext uri="{FF2B5EF4-FFF2-40B4-BE49-F238E27FC236}">
                <a16:creationId xmlns:a16="http://schemas.microsoft.com/office/drawing/2014/main" id="{E2F74538-2AB4-4016-738B-45E06793EA16}"/>
              </a:ext>
            </a:extLst>
          </p:cNvPr>
          <p:cNvGrpSpPr/>
          <p:nvPr/>
        </p:nvGrpSpPr>
        <p:grpSpPr>
          <a:xfrm>
            <a:off x="2747412" y="1825561"/>
            <a:ext cx="814705" cy="454659"/>
            <a:chOff x="1977898" y="1898650"/>
            <a:chExt cx="814705" cy="454659"/>
          </a:xfrm>
        </p:grpSpPr>
        <p:sp>
          <p:nvSpPr>
            <p:cNvPr id="75" name="object 29">
              <a:extLst>
                <a:ext uri="{FF2B5EF4-FFF2-40B4-BE49-F238E27FC236}">
                  <a16:creationId xmlns:a16="http://schemas.microsoft.com/office/drawing/2014/main" id="{E4906230-1269-16EA-34A6-3B00658329C7}"/>
                </a:ext>
              </a:extLst>
            </p:cNvPr>
            <p:cNvSpPr/>
            <p:nvPr/>
          </p:nvSpPr>
          <p:spPr>
            <a:xfrm>
              <a:off x="1984248" y="1905000"/>
              <a:ext cx="802005" cy="441959"/>
            </a:xfrm>
            <a:custGeom>
              <a:avLst/>
              <a:gdLst/>
              <a:ahLst/>
              <a:cxnLst/>
              <a:rect l="l" t="t" r="r" b="b"/>
              <a:pathLst>
                <a:path w="802005" h="441960">
                  <a:moveTo>
                    <a:pt x="580644" y="0"/>
                  </a:moveTo>
                  <a:lnTo>
                    <a:pt x="580644" y="110489"/>
                  </a:lnTo>
                  <a:lnTo>
                    <a:pt x="0" y="110489"/>
                  </a:lnTo>
                  <a:lnTo>
                    <a:pt x="0" y="331470"/>
                  </a:lnTo>
                  <a:lnTo>
                    <a:pt x="580644" y="331470"/>
                  </a:lnTo>
                  <a:lnTo>
                    <a:pt x="580644" y="441960"/>
                  </a:lnTo>
                  <a:lnTo>
                    <a:pt x="801624" y="220979"/>
                  </a:lnTo>
                  <a:lnTo>
                    <a:pt x="580644" y="0"/>
                  </a:lnTo>
                  <a:close/>
                </a:path>
              </a:pathLst>
            </a:custGeom>
            <a:solidFill>
              <a:srgbClr val="FFFFFF"/>
            </a:solidFill>
          </p:spPr>
          <p:txBody>
            <a:bodyPr wrap="square" lIns="0" tIns="0" rIns="0" bIns="0" rtlCol="0"/>
            <a:lstStyle/>
            <a:p>
              <a:endParaRPr/>
            </a:p>
          </p:txBody>
        </p:sp>
        <p:sp>
          <p:nvSpPr>
            <p:cNvPr id="76" name="object 30">
              <a:extLst>
                <a:ext uri="{FF2B5EF4-FFF2-40B4-BE49-F238E27FC236}">
                  <a16:creationId xmlns:a16="http://schemas.microsoft.com/office/drawing/2014/main" id="{967DCEF8-23C3-4B3C-5770-81DA86F6A1E9}"/>
                </a:ext>
              </a:extLst>
            </p:cNvPr>
            <p:cNvSpPr/>
            <p:nvPr/>
          </p:nvSpPr>
          <p:spPr>
            <a:xfrm>
              <a:off x="1984248" y="1905000"/>
              <a:ext cx="802005" cy="441959"/>
            </a:xfrm>
            <a:custGeom>
              <a:avLst/>
              <a:gdLst/>
              <a:ahLst/>
              <a:cxnLst/>
              <a:rect l="l" t="t" r="r" b="b"/>
              <a:pathLst>
                <a:path w="802005" h="441960">
                  <a:moveTo>
                    <a:pt x="0" y="331470"/>
                  </a:moveTo>
                  <a:lnTo>
                    <a:pt x="580644" y="331470"/>
                  </a:lnTo>
                  <a:lnTo>
                    <a:pt x="580644" y="441960"/>
                  </a:lnTo>
                  <a:lnTo>
                    <a:pt x="801624" y="220979"/>
                  </a:lnTo>
                  <a:lnTo>
                    <a:pt x="580644" y="0"/>
                  </a:lnTo>
                  <a:lnTo>
                    <a:pt x="580644" y="110489"/>
                  </a:lnTo>
                  <a:lnTo>
                    <a:pt x="0" y="110489"/>
                  </a:lnTo>
                  <a:lnTo>
                    <a:pt x="0" y="331470"/>
                  </a:lnTo>
                  <a:close/>
                </a:path>
              </a:pathLst>
            </a:custGeom>
            <a:ln w="12192">
              <a:solidFill>
                <a:srgbClr val="000000"/>
              </a:solidFill>
              <a:prstDash val="sysDash"/>
            </a:ln>
          </p:spPr>
          <p:txBody>
            <a:bodyPr wrap="square" lIns="0" tIns="0" rIns="0" bIns="0" rtlCol="0"/>
            <a:lstStyle/>
            <a:p>
              <a:endParaRPr/>
            </a:p>
          </p:txBody>
        </p:sp>
      </p:grpSp>
      <p:sp>
        <p:nvSpPr>
          <p:cNvPr id="77" name="object 31">
            <a:extLst>
              <a:ext uri="{FF2B5EF4-FFF2-40B4-BE49-F238E27FC236}">
                <a16:creationId xmlns:a16="http://schemas.microsoft.com/office/drawing/2014/main" id="{FF436245-D92D-91EF-B1CA-B2C80B64FDC3}"/>
              </a:ext>
            </a:extLst>
          </p:cNvPr>
          <p:cNvSpPr txBox="1"/>
          <p:nvPr/>
        </p:nvSpPr>
        <p:spPr>
          <a:xfrm>
            <a:off x="2992394" y="1914334"/>
            <a:ext cx="215900" cy="269240"/>
          </a:xfrm>
          <a:prstGeom prst="rect">
            <a:avLst/>
          </a:prstGeom>
        </p:spPr>
        <p:txBody>
          <a:bodyPr vert="horz" wrap="square" lIns="0" tIns="12065" rIns="0" bIns="0" rtlCol="0">
            <a:spAutoFit/>
          </a:bodyPr>
          <a:lstStyle/>
          <a:p>
            <a:pPr>
              <a:lnSpc>
                <a:spcPct val="100000"/>
              </a:lnSpc>
              <a:spcBef>
                <a:spcPts val="95"/>
              </a:spcBef>
            </a:pPr>
            <a:r>
              <a:rPr sz="1600" spc="-5" dirty="0">
                <a:latin typeface="ＭＳ Ｐゴシック"/>
                <a:cs typeface="ＭＳ Ｐゴシック"/>
              </a:rPr>
              <a:t>④</a:t>
            </a:r>
            <a:endParaRPr sz="1600">
              <a:latin typeface="ＭＳ Ｐゴシック"/>
              <a:cs typeface="ＭＳ Ｐゴシック"/>
            </a:endParaRPr>
          </a:p>
        </p:txBody>
      </p:sp>
      <p:sp>
        <p:nvSpPr>
          <p:cNvPr id="78" name="object 32">
            <a:extLst>
              <a:ext uri="{FF2B5EF4-FFF2-40B4-BE49-F238E27FC236}">
                <a16:creationId xmlns:a16="http://schemas.microsoft.com/office/drawing/2014/main" id="{3918A3FC-E199-C2FE-3E39-7B5507C4949D}"/>
              </a:ext>
            </a:extLst>
          </p:cNvPr>
          <p:cNvSpPr/>
          <p:nvPr/>
        </p:nvSpPr>
        <p:spPr>
          <a:xfrm>
            <a:off x="2634128" y="5042216"/>
            <a:ext cx="1010919" cy="0"/>
          </a:xfrm>
          <a:custGeom>
            <a:avLst/>
            <a:gdLst/>
            <a:ahLst/>
            <a:cxnLst/>
            <a:rect l="l" t="t" r="r" b="b"/>
            <a:pathLst>
              <a:path w="1010919">
                <a:moveTo>
                  <a:pt x="0" y="0"/>
                </a:moveTo>
                <a:lnTo>
                  <a:pt x="1010919" y="0"/>
                </a:lnTo>
              </a:path>
            </a:pathLst>
          </a:custGeom>
          <a:ln w="25908">
            <a:solidFill>
              <a:srgbClr val="000000"/>
            </a:solidFill>
          </a:ln>
        </p:spPr>
        <p:txBody>
          <a:bodyPr wrap="square" lIns="0" tIns="0" rIns="0" bIns="0" rtlCol="0"/>
          <a:lstStyle/>
          <a:p>
            <a:endParaRPr/>
          </a:p>
        </p:txBody>
      </p:sp>
      <p:sp>
        <p:nvSpPr>
          <p:cNvPr id="79" name="object 33">
            <a:extLst>
              <a:ext uri="{FF2B5EF4-FFF2-40B4-BE49-F238E27FC236}">
                <a16:creationId xmlns:a16="http://schemas.microsoft.com/office/drawing/2014/main" id="{A42288CF-461A-EC37-58DA-EB935A681D07}"/>
              </a:ext>
            </a:extLst>
          </p:cNvPr>
          <p:cNvSpPr txBox="1"/>
          <p:nvPr/>
        </p:nvSpPr>
        <p:spPr>
          <a:xfrm>
            <a:off x="2311294" y="2789694"/>
            <a:ext cx="228600" cy="148526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③口座振替指図</a:t>
            </a:r>
            <a:endParaRPr sz="1600">
              <a:latin typeface="ＭＳ Ｐゴシック"/>
              <a:cs typeface="ＭＳ Ｐゴシック"/>
            </a:endParaRPr>
          </a:p>
        </p:txBody>
      </p:sp>
      <p:sp>
        <p:nvSpPr>
          <p:cNvPr id="80" name="object 34">
            <a:extLst>
              <a:ext uri="{FF2B5EF4-FFF2-40B4-BE49-F238E27FC236}">
                <a16:creationId xmlns:a16="http://schemas.microsoft.com/office/drawing/2014/main" id="{965E254E-E433-4E27-3901-AAC1B7D53DFD}"/>
              </a:ext>
            </a:extLst>
          </p:cNvPr>
          <p:cNvSpPr txBox="1"/>
          <p:nvPr/>
        </p:nvSpPr>
        <p:spPr>
          <a:xfrm>
            <a:off x="1430193" y="2565716"/>
            <a:ext cx="228600" cy="195008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①口座開設</a:t>
            </a:r>
            <a:endParaRPr sz="1600">
              <a:latin typeface="ＭＳ Ｐゴシック"/>
              <a:cs typeface="ＭＳ Ｐゴシック"/>
            </a:endParaRPr>
          </a:p>
          <a:p>
            <a:pPr marL="12700" marR="5080" algn="just">
              <a:lnSpc>
                <a:spcPts val="1600"/>
              </a:lnSpc>
              <a:spcBef>
                <a:spcPts val="450"/>
              </a:spcBef>
            </a:pPr>
            <a:r>
              <a:rPr sz="1600" spc="-50" dirty="0">
                <a:latin typeface="ＭＳ Ｐゴシック"/>
                <a:cs typeface="ＭＳ Ｐゴシック"/>
              </a:rPr>
              <a:t>現金入金</a:t>
            </a:r>
            <a:endParaRPr sz="1600">
              <a:latin typeface="ＭＳ Ｐゴシック"/>
              <a:cs typeface="ＭＳ Ｐゴシック"/>
            </a:endParaRPr>
          </a:p>
        </p:txBody>
      </p:sp>
      <p:sp>
        <p:nvSpPr>
          <p:cNvPr id="81" name="object 35">
            <a:extLst>
              <a:ext uri="{FF2B5EF4-FFF2-40B4-BE49-F238E27FC236}">
                <a16:creationId xmlns:a16="http://schemas.microsoft.com/office/drawing/2014/main" id="{870BEBFA-0AF3-F29E-CF5B-EC1C761E4F1D}"/>
              </a:ext>
            </a:extLst>
          </p:cNvPr>
          <p:cNvSpPr txBox="1"/>
          <p:nvPr/>
        </p:nvSpPr>
        <p:spPr>
          <a:xfrm>
            <a:off x="7167933" y="3155593"/>
            <a:ext cx="228600" cy="876935"/>
          </a:xfrm>
          <a:prstGeom prst="rect">
            <a:avLst/>
          </a:prstGeom>
        </p:spPr>
        <p:txBody>
          <a:bodyPr vert="horz" wrap="square" lIns="0" tIns="52705" rIns="0" bIns="0" rtlCol="0">
            <a:spAutoFit/>
          </a:bodyPr>
          <a:lstStyle/>
          <a:p>
            <a:pPr marL="12700" marR="5080" algn="just">
              <a:lnSpc>
                <a:spcPts val="1600"/>
              </a:lnSpc>
              <a:spcBef>
                <a:spcPts val="415"/>
              </a:spcBef>
            </a:pPr>
            <a:r>
              <a:rPr sz="1600" spc="-50" dirty="0">
                <a:latin typeface="ＭＳ Ｐゴシック"/>
                <a:cs typeface="ＭＳ Ｐゴシック"/>
              </a:rPr>
              <a:t>現金入金</a:t>
            </a:r>
            <a:endParaRPr sz="1600">
              <a:latin typeface="ＭＳ Ｐゴシック"/>
              <a:cs typeface="ＭＳ Ｐゴシック"/>
            </a:endParaRPr>
          </a:p>
        </p:txBody>
      </p:sp>
      <p:graphicFrame>
        <p:nvGraphicFramePr>
          <p:cNvPr id="82" name="object 36">
            <a:extLst>
              <a:ext uri="{FF2B5EF4-FFF2-40B4-BE49-F238E27FC236}">
                <a16:creationId xmlns:a16="http://schemas.microsoft.com/office/drawing/2014/main" id="{D5D69AD8-70AE-47DF-E609-57D6AD670E1D}"/>
              </a:ext>
            </a:extLst>
          </p:cNvPr>
          <p:cNvGraphicFramePr>
            <a:graphicFrameLocks noGrp="1"/>
          </p:cNvGraphicFramePr>
          <p:nvPr>
            <p:extLst>
              <p:ext uri="{D42A27DB-BD31-4B8C-83A1-F6EECF244321}">
                <p14:modId xmlns:p14="http://schemas.microsoft.com/office/powerpoint/2010/main" val="2813537545"/>
              </p:ext>
            </p:extLst>
          </p:nvPr>
        </p:nvGraphicFramePr>
        <p:xfrm>
          <a:off x="6985434" y="4592217"/>
          <a:ext cx="3718560" cy="934718"/>
        </p:xfrm>
        <a:graphic>
          <a:graphicData uri="http://schemas.openxmlformats.org/drawingml/2006/table">
            <a:tbl>
              <a:tblPr firstRow="1" bandRow="1">
                <a:tableStyleId>{2D5ABB26-0587-4C30-8999-92F81FD0307C}</a:tableStyleId>
              </a:tblPr>
              <a:tblGrid>
                <a:gridCol w="1344295">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345565">
                  <a:extLst>
                    <a:ext uri="{9D8B030D-6E8A-4147-A177-3AD203B41FA5}">
                      <a16:colId xmlns:a16="http://schemas.microsoft.com/office/drawing/2014/main" val="20002"/>
                    </a:ext>
                  </a:extLst>
                </a:gridCol>
              </a:tblGrid>
              <a:tr h="426084">
                <a:tc rowSpan="2">
                  <a:txBody>
                    <a:bodyPr/>
                    <a:lstStyle/>
                    <a:p>
                      <a:pPr>
                        <a:lnSpc>
                          <a:spcPct val="100000"/>
                        </a:lnSpc>
                        <a:spcBef>
                          <a:spcPts val="10"/>
                        </a:spcBef>
                      </a:pPr>
                      <a:endParaRPr sz="1950">
                        <a:latin typeface="Times New Roman"/>
                        <a:cs typeface="Times New Roman"/>
                      </a:endParaRPr>
                    </a:p>
                    <a:p>
                      <a:pPr marL="179070">
                        <a:lnSpc>
                          <a:spcPct val="100000"/>
                        </a:lnSpc>
                      </a:pPr>
                      <a:r>
                        <a:rPr sz="2000" spc="-20" dirty="0">
                          <a:latin typeface="ＭＳ Ｐゴシック"/>
                          <a:cs typeface="ＭＳ Ｐゴシック"/>
                        </a:rPr>
                        <a:t>ユーザー</a:t>
                      </a:r>
                      <a:endParaRPr sz="2000">
                        <a:latin typeface="ＭＳ Ｐゴシック"/>
                        <a:cs typeface="ＭＳ Ｐゴシック"/>
                      </a:endParaRPr>
                    </a:p>
                  </a:txBody>
                  <a:tcPr marL="0" marR="0" marT="127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5725">
                        <a:lnSpc>
                          <a:spcPct val="100000"/>
                        </a:lnSpc>
                        <a:spcBef>
                          <a:spcPts val="994"/>
                        </a:spcBef>
                      </a:pPr>
                      <a:r>
                        <a:rPr sz="1600" spc="-25" dirty="0">
                          <a:latin typeface="ＭＳ Ｐゴシック"/>
                          <a:cs typeface="ＭＳ Ｐゴシック"/>
                        </a:rPr>
                        <a:t>②買い</a:t>
                      </a:r>
                      <a:r>
                        <a:rPr sz="1600" spc="-50" dirty="0">
                          <a:latin typeface="ＭＳ Ｐゴシック"/>
                          <a:cs typeface="ＭＳ Ｐゴシック"/>
                        </a:rPr>
                        <a:t>物</a:t>
                      </a:r>
                      <a:endParaRPr sz="1600">
                        <a:latin typeface="ＭＳ Ｐゴシック"/>
                        <a:cs typeface="ＭＳ Ｐゴシック"/>
                      </a:endParaRPr>
                    </a:p>
                  </a:txBody>
                  <a:tcPr marL="0" marR="0" marT="126364" marB="0">
                    <a:lnL w="28575">
                      <a:solidFill>
                        <a:srgbClr val="000000"/>
                      </a:solidFill>
                      <a:prstDash val="solid"/>
                    </a:lnL>
                    <a:lnR w="28575">
                      <a:solidFill>
                        <a:srgbClr val="000000"/>
                      </a:solidFill>
                      <a:prstDash val="solid"/>
                    </a:lnR>
                    <a:lnB w="28575">
                      <a:solidFill>
                        <a:srgbClr val="000000"/>
                      </a:solidFill>
                      <a:prstDash val="solid"/>
                    </a:lnB>
                  </a:tcPr>
                </a:tc>
                <a:tc rowSpan="2">
                  <a:txBody>
                    <a:bodyPr/>
                    <a:lstStyle/>
                    <a:p>
                      <a:pPr>
                        <a:lnSpc>
                          <a:spcPct val="100000"/>
                        </a:lnSpc>
                        <a:spcBef>
                          <a:spcPts val="5"/>
                        </a:spcBef>
                      </a:pPr>
                      <a:endParaRPr sz="2200">
                        <a:latin typeface="Times New Roman"/>
                        <a:cs typeface="Times New Roman"/>
                      </a:endParaRPr>
                    </a:p>
                    <a:p>
                      <a:pPr marL="418465">
                        <a:lnSpc>
                          <a:spcPct val="100000"/>
                        </a:lnSpc>
                      </a:pPr>
                      <a:r>
                        <a:rPr sz="2000" spc="-25" dirty="0">
                          <a:latin typeface="ＭＳ Ｐゴシック"/>
                          <a:cs typeface="ＭＳ Ｐゴシック"/>
                        </a:rPr>
                        <a:t>店舗</a:t>
                      </a:r>
                      <a:endParaRPr sz="2000">
                        <a:latin typeface="ＭＳ Ｐゴシック"/>
                        <a:cs typeface="ＭＳ Ｐゴシック"/>
                      </a:endParaRPr>
                    </a:p>
                  </a:txBody>
                  <a:tcPr marL="0" marR="0" marT="6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BD4B5"/>
                    </a:solidFill>
                  </a:tcPr>
                </a:tc>
                <a:extLst>
                  <a:ext uri="{0D108BD9-81ED-4DB2-BD59-A6C34878D82A}">
                    <a16:rowId xmlns:a16="http://schemas.microsoft.com/office/drawing/2014/main" val="10000"/>
                  </a:ext>
                </a:extLst>
              </a:tr>
              <a:tr h="508634">
                <a:tc vMerge="1">
                  <a:txBody>
                    <a:bodyPr/>
                    <a:lstStyle/>
                    <a:p>
                      <a:endParaRPr/>
                    </a:p>
                  </a:txBody>
                  <a:tcPr marL="0" marR="0" marT="127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tcPr>
                </a:tc>
                <a:tc vMerge="1">
                  <a:txBody>
                    <a:bodyPr/>
                    <a:lstStyle/>
                    <a:p>
                      <a:endParaRPr/>
                    </a:p>
                  </a:txBody>
                  <a:tcPr marL="0" marR="0" marT="6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BD4B5"/>
                    </a:solidFill>
                  </a:tcPr>
                </a:tc>
                <a:extLst>
                  <a:ext uri="{0D108BD9-81ED-4DB2-BD59-A6C34878D82A}">
                    <a16:rowId xmlns:a16="http://schemas.microsoft.com/office/drawing/2014/main" val="10001"/>
                  </a:ext>
                </a:extLst>
              </a:tr>
            </a:tbl>
          </a:graphicData>
        </a:graphic>
      </p:graphicFrame>
      <p:sp>
        <p:nvSpPr>
          <p:cNvPr id="83" name="object 37">
            <a:extLst>
              <a:ext uri="{FF2B5EF4-FFF2-40B4-BE49-F238E27FC236}">
                <a16:creationId xmlns:a16="http://schemas.microsoft.com/office/drawing/2014/main" id="{170BAFCB-07B8-2047-6C75-F986ED84F6C0}"/>
              </a:ext>
            </a:extLst>
          </p:cNvPr>
          <p:cNvSpPr txBox="1"/>
          <p:nvPr/>
        </p:nvSpPr>
        <p:spPr>
          <a:xfrm>
            <a:off x="7546646" y="3279875"/>
            <a:ext cx="2286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ＭＳ Ｐゴシック"/>
                <a:cs typeface="ＭＳ Ｐゴシック"/>
              </a:rPr>
              <a:t>①</a:t>
            </a:r>
            <a:endParaRPr sz="1600">
              <a:latin typeface="ＭＳ Ｐゴシック"/>
              <a:cs typeface="ＭＳ Ｐゴシック"/>
            </a:endParaRPr>
          </a:p>
        </p:txBody>
      </p:sp>
      <p:sp>
        <p:nvSpPr>
          <p:cNvPr id="84" name="object 38">
            <a:extLst>
              <a:ext uri="{FF2B5EF4-FFF2-40B4-BE49-F238E27FC236}">
                <a16:creationId xmlns:a16="http://schemas.microsoft.com/office/drawing/2014/main" id="{58B382D5-D6AD-C33B-5426-9B06C7170C2A}"/>
              </a:ext>
            </a:extLst>
          </p:cNvPr>
          <p:cNvSpPr txBox="1"/>
          <p:nvPr/>
        </p:nvSpPr>
        <p:spPr>
          <a:xfrm>
            <a:off x="7988607" y="2572663"/>
            <a:ext cx="210185" cy="1488440"/>
          </a:xfrm>
          <a:prstGeom prst="rect">
            <a:avLst/>
          </a:prstGeom>
        </p:spPr>
        <p:txBody>
          <a:bodyPr vert="horz" wrap="square" lIns="0" tIns="52705" rIns="0" bIns="0" rtlCol="0">
            <a:spAutoFit/>
          </a:bodyPr>
          <a:lstStyle/>
          <a:p>
            <a:pPr marL="36830" marR="30480" algn="just">
              <a:lnSpc>
                <a:spcPct val="83300"/>
              </a:lnSpc>
              <a:spcBef>
                <a:spcPts val="415"/>
              </a:spcBef>
            </a:pPr>
            <a:r>
              <a:rPr sz="1600" spc="-50" dirty="0">
                <a:latin typeface="ＭＳ Ｐゴシック"/>
                <a:cs typeface="ＭＳ Ｐゴシック"/>
              </a:rPr>
              <a:t>C B D C</a:t>
            </a:r>
            <a:endParaRPr sz="1600">
              <a:latin typeface="ＭＳ Ｐゴシック"/>
              <a:cs typeface="ＭＳ Ｐゴシック"/>
            </a:endParaRPr>
          </a:p>
          <a:p>
            <a:pPr marL="17145">
              <a:lnSpc>
                <a:spcPts val="1440"/>
              </a:lnSpc>
            </a:pPr>
            <a:r>
              <a:rPr sz="1600" spc="-5" dirty="0">
                <a:latin typeface="ＭＳ Ｐゴシック"/>
                <a:cs typeface="ＭＳ Ｐゴシック"/>
              </a:rPr>
              <a:t>を</a:t>
            </a:r>
            <a:endParaRPr sz="1600">
              <a:latin typeface="ＭＳ Ｐゴシック"/>
              <a:cs typeface="ＭＳ Ｐゴシック"/>
            </a:endParaRPr>
          </a:p>
          <a:p>
            <a:pPr marL="22860" marR="5080" indent="-10795">
              <a:lnSpc>
                <a:spcPts val="1600"/>
              </a:lnSpc>
              <a:spcBef>
                <a:spcPts val="165"/>
              </a:spcBef>
            </a:pPr>
            <a:r>
              <a:rPr sz="1600" spc="-50" dirty="0">
                <a:latin typeface="ＭＳ Ｐゴシック"/>
                <a:cs typeface="ＭＳ Ｐゴシック"/>
              </a:rPr>
              <a:t>チャ</a:t>
            </a:r>
            <a:endParaRPr sz="1600">
              <a:latin typeface="ＭＳ Ｐゴシック"/>
              <a:cs typeface="ＭＳ Ｐゴシック"/>
            </a:endParaRPr>
          </a:p>
        </p:txBody>
      </p:sp>
      <p:sp>
        <p:nvSpPr>
          <p:cNvPr id="85" name="object 39">
            <a:extLst>
              <a:ext uri="{FF2B5EF4-FFF2-40B4-BE49-F238E27FC236}">
                <a16:creationId xmlns:a16="http://schemas.microsoft.com/office/drawing/2014/main" id="{2D7A2545-9156-3D78-665C-09C66C1DD821}"/>
              </a:ext>
            </a:extLst>
          </p:cNvPr>
          <p:cNvSpPr txBox="1"/>
          <p:nvPr/>
        </p:nvSpPr>
        <p:spPr>
          <a:xfrm>
            <a:off x="7990131" y="4199153"/>
            <a:ext cx="20764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ＭＳ Ｐゴシック"/>
                <a:cs typeface="ＭＳ Ｐゴシック"/>
              </a:rPr>
              <a:t>ジ</a:t>
            </a:r>
            <a:endParaRPr sz="1600">
              <a:latin typeface="ＭＳ Ｐゴシック"/>
              <a:cs typeface="ＭＳ Ｐゴシック"/>
            </a:endParaRPr>
          </a:p>
        </p:txBody>
      </p:sp>
      <p:pic>
        <p:nvPicPr>
          <p:cNvPr id="86" name="object 40">
            <a:extLst>
              <a:ext uri="{FF2B5EF4-FFF2-40B4-BE49-F238E27FC236}">
                <a16:creationId xmlns:a16="http://schemas.microsoft.com/office/drawing/2014/main" id="{B2321397-31BB-6940-427E-9DD867CA3638}"/>
              </a:ext>
            </a:extLst>
          </p:cNvPr>
          <p:cNvPicPr/>
          <p:nvPr/>
        </p:nvPicPr>
        <p:blipFill>
          <a:blip r:embed="rId4" cstate="print"/>
          <a:stretch>
            <a:fillRect/>
          </a:stretch>
        </p:blipFill>
        <p:spPr>
          <a:xfrm>
            <a:off x="10465741" y="5069217"/>
            <a:ext cx="579612" cy="723083"/>
          </a:xfrm>
          <a:prstGeom prst="rect">
            <a:avLst/>
          </a:prstGeom>
        </p:spPr>
      </p:pic>
      <p:sp>
        <p:nvSpPr>
          <p:cNvPr id="87" name="object 41">
            <a:extLst>
              <a:ext uri="{FF2B5EF4-FFF2-40B4-BE49-F238E27FC236}">
                <a16:creationId xmlns:a16="http://schemas.microsoft.com/office/drawing/2014/main" id="{BC0AB696-AD76-35C2-959A-B3D6F3901A0F}"/>
              </a:ext>
            </a:extLst>
          </p:cNvPr>
          <p:cNvSpPr/>
          <p:nvPr/>
        </p:nvSpPr>
        <p:spPr>
          <a:xfrm>
            <a:off x="10356522" y="5012715"/>
            <a:ext cx="316865" cy="532765"/>
          </a:xfrm>
          <a:custGeom>
            <a:avLst/>
            <a:gdLst/>
            <a:ahLst/>
            <a:cxnLst/>
            <a:rect l="l" t="t" r="r" b="b"/>
            <a:pathLst>
              <a:path w="316865" h="532764">
                <a:moveTo>
                  <a:pt x="198881" y="0"/>
                </a:moveTo>
                <a:lnTo>
                  <a:pt x="0" y="484378"/>
                </a:lnTo>
                <a:lnTo>
                  <a:pt x="117601" y="532625"/>
                </a:lnTo>
                <a:lnTo>
                  <a:pt x="316483" y="48260"/>
                </a:lnTo>
                <a:lnTo>
                  <a:pt x="198881" y="0"/>
                </a:lnTo>
                <a:close/>
              </a:path>
            </a:pathLst>
          </a:custGeom>
          <a:solidFill>
            <a:srgbClr val="FBD4B5"/>
          </a:solidFill>
        </p:spPr>
        <p:txBody>
          <a:bodyPr wrap="square" lIns="0" tIns="0" rIns="0" bIns="0" rtlCol="0"/>
          <a:lstStyle/>
          <a:p>
            <a:endParaRPr/>
          </a:p>
        </p:txBody>
      </p:sp>
      <p:grpSp>
        <p:nvGrpSpPr>
          <p:cNvPr id="88" name="object 42">
            <a:extLst>
              <a:ext uri="{FF2B5EF4-FFF2-40B4-BE49-F238E27FC236}">
                <a16:creationId xmlns:a16="http://schemas.microsoft.com/office/drawing/2014/main" id="{0913EF75-0639-6CA1-E526-E3EF3785A0D2}"/>
              </a:ext>
            </a:extLst>
          </p:cNvPr>
          <p:cNvGrpSpPr/>
          <p:nvPr/>
        </p:nvGrpSpPr>
        <p:grpSpPr>
          <a:xfrm>
            <a:off x="3593486" y="1851722"/>
            <a:ext cx="1344295" cy="375285"/>
            <a:chOff x="2823972" y="1924811"/>
            <a:chExt cx="1344295" cy="375285"/>
          </a:xfrm>
        </p:grpSpPr>
        <p:sp>
          <p:nvSpPr>
            <p:cNvPr id="89" name="object 43">
              <a:extLst>
                <a:ext uri="{FF2B5EF4-FFF2-40B4-BE49-F238E27FC236}">
                  <a16:creationId xmlns:a16="http://schemas.microsoft.com/office/drawing/2014/main" id="{75CF6D52-51A6-A43D-ED68-06CD2CDE68DB}"/>
                </a:ext>
              </a:extLst>
            </p:cNvPr>
            <p:cNvSpPr/>
            <p:nvPr/>
          </p:nvSpPr>
          <p:spPr>
            <a:xfrm>
              <a:off x="2833878" y="1934717"/>
              <a:ext cx="1324610" cy="355600"/>
            </a:xfrm>
            <a:custGeom>
              <a:avLst/>
              <a:gdLst/>
              <a:ahLst/>
              <a:cxnLst/>
              <a:rect l="l" t="t" r="r" b="b"/>
              <a:pathLst>
                <a:path w="1324610" h="355600">
                  <a:moveTo>
                    <a:pt x="1265174" y="0"/>
                  </a:moveTo>
                  <a:lnTo>
                    <a:pt x="59182" y="0"/>
                  </a:lnTo>
                  <a:lnTo>
                    <a:pt x="36165" y="4657"/>
                  </a:lnTo>
                  <a:lnTo>
                    <a:pt x="17351" y="17351"/>
                  </a:lnTo>
                  <a:lnTo>
                    <a:pt x="4657" y="36165"/>
                  </a:lnTo>
                  <a:lnTo>
                    <a:pt x="0" y="59182"/>
                  </a:lnTo>
                  <a:lnTo>
                    <a:pt x="0" y="295910"/>
                  </a:lnTo>
                  <a:lnTo>
                    <a:pt x="4657" y="318926"/>
                  </a:lnTo>
                  <a:lnTo>
                    <a:pt x="17351" y="337740"/>
                  </a:lnTo>
                  <a:lnTo>
                    <a:pt x="36165" y="350434"/>
                  </a:lnTo>
                  <a:lnTo>
                    <a:pt x="59182" y="355092"/>
                  </a:lnTo>
                  <a:lnTo>
                    <a:pt x="1265174" y="355092"/>
                  </a:lnTo>
                  <a:lnTo>
                    <a:pt x="1288190" y="350434"/>
                  </a:lnTo>
                  <a:lnTo>
                    <a:pt x="1307004" y="337740"/>
                  </a:lnTo>
                  <a:lnTo>
                    <a:pt x="1319698" y="318926"/>
                  </a:lnTo>
                  <a:lnTo>
                    <a:pt x="1324356" y="295910"/>
                  </a:lnTo>
                  <a:lnTo>
                    <a:pt x="1324356" y="59182"/>
                  </a:lnTo>
                  <a:lnTo>
                    <a:pt x="1319698" y="36165"/>
                  </a:lnTo>
                  <a:lnTo>
                    <a:pt x="1307004" y="17351"/>
                  </a:lnTo>
                  <a:lnTo>
                    <a:pt x="1288190" y="4657"/>
                  </a:lnTo>
                  <a:lnTo>
                    <a:pt x="1265174" y="0"/>
                  </a:lnTo>
                  <a:close/>
                </a:path>
              </a:pathLst>
            </a:custGeom>
            <a:solidFill>
              <a:srgbClr val="FFFF00"/>
            </a:solidFill>
          </p:spPr>
          <p:txBody>
            <a:bodyPr wrap="square" lIns="0" tIns="0" rIns="0" bIns="0" rtlCol="0"/>
            <a:lstStyle/>
            <a:p>
              <a:endParaRPr/>
            </a:p>
          </p:txBody>
        </p:sp>
        <p:sp>
          <p:nvSpPr>
            <p:cNvPr id="90" name="object 44">
              <a:extLst>
                <a:ext uri="{FF2B5EF4-FFF2-40B4-BE49-F238E27FC236}">
                  <a16:creationId xmlns:a16="http://schemas.microsoft.com/office/drawing/2014/main" id="{12793583-DDF6-DFCE-24AB-6CF36C7A7995}"/>
                </a:ext>
              </a:extLst>
            </p:cNvPr>
            <p:cNvSpPr/>
            <p:nvPr/>
          </p:nvSpPr>
          <p:spPr>
            <a:xfrm>
              <a:off x="2833878" y="1934717"/>
              <a:ext cx="1324610" cy="355600"/>
            </a:xfrm>
            <a:custGeom>
              <a:avLst/>
              <a:gdLst/>
              <a:ahLst/>
              <a:cxnLst/>
              <a:rect l="l" t="t" r="r" b="b"/>
              <a:pathLst>
                <a:path w="1324610" h="355600">
                  <a:moveTo>
                    <a:pt x="0" y="59182"/>
                  </a:moveTo>
                  <a:lnTo>
                    <a:pt x="4657" y="36165"/>
                  </a:lnTo>
                  <a:lnTo>
                    <a:pt x="17351" y="17351"/>
                  </a:lnTo>
                  <a:lnTo>
                    <a:pt x="36165" y="4657"/>
                  </a:lnTo>
                  <a:lnTo>
                    <a:pt x="59182" y="0"/>
                  </a:lnTo>
                  <a:lnTo>
                    <a:pt x="1265174" y="0"/>
                  </a:lnTo>
                  <a:lnTo>
                    <a:pt x="1288190" y="4657"/>
                  </a:lnTo>
                  <a:lnTo>
                    <a:pt x="1307004" y="17351"/>
                  </a:lnTo>
                  <a:lnTo>
                    <a:pt x="1319698" y="36165"/>
                  </a:lnTo>
                  <a:lnTo>
                    <a:pt x="1324356" y="59182"/>
                  </a:lnTo>
                  <a:lnTo>
                    <a:pt x="1324356" y="295910"/>
                  </a:lnTo>
                  <a:lnTo>
                    <a:pt x="1319698" y="318926"/>
                  </a:lnTo>
                  <a:lnTo>
                    <a:pt x="1307004" y="337740"/>
                  </a:lnTo>
                  <a:lnTo>
                    <a:pt x="1288190" y="350434"/>
                  </a:lnTo>
                  <a:lnTo>
                    <a:pt x="1265174" y="355092"/>
                  </a:lnTo>
                  <a:lnTo>
                    <a:pt x="59182" y="355092"/>
                  </a:lnTo>
                  <a:lnTo>
                    <a:pt x="36165" y="350434"/>
                  </a:lnTo>
                  <a:lnTo>
                    <a:pt x="17351" y="337740"/>
                  </a:lnTo>
                  <a:lnTo>
                    <a:pt x="4657" y="318926"/>
                  </a:lnTo>
                  <a:lnTo>
                    <a:pt x="0" y="295910"/>
                  </a:lnTo>
                  <a:lnTo>
                    <a:pt x="0" y="59182"/>
                  </a:lnTo>
                  <a:close/>
                </a:path>
              </a:pathLst>
            </a:custGeom>
            <a:ln w="19812">
              <a:solidFill>
                <a:srgbClr val="FFC000"/>
              </a:solidFill>
            </a:ln>
          </p:spPr>
          <p:txBody>
            <a:bodyPr wrap="square" lIns="0" tIns="0" rIns="0" bIns="0" rtlCol="0"/>
            <a:lstStyle/>
            <a:p>
              <a:endParaRPr/>
            </a:p>
          </p:txBody>
        </p:sp>
      </p:grpSp>
      <p:sp>
        <p:nvSpPr>
          <p:cNvPr id="91" name="object 45">
            <a:extLst>
              <a:ext uri="{FF2B5EF4-FFF2-40B4-BE49-F238E27FC236}">
                <a16:creationId xmlns:a16="http://schemas.microsoft.com/office/drawing/2014/main" id="{5702C463-2099-A87E-14AE-7B7E28E87F9C}"/>
              </a:ext>
            </a:extLst>
          </p:cNvPr>
          <p:cNvSpPr txBox="1"/>
          <p:nvPr/>
        </p:nvSpPr>
        <p:spPr>
          <a:xfrm>
            <a:off x="3883681" y="1903284"/>
            <a:ext cx="774700" cy="254000"/>
          </a:xfrm>
          <a:prstGeom prst="rect">
            <a:avLst/>
          </a:prstGeom>
        </p:spPr>
        <p:txBody>
          <a:bodyPr vert="horz" wrap="square" lIns="0" tIns="12700" rIns="0" bIns="0" rtlCol="0">
            <a:spAutoFit/>
          </a:bodyPr>
          <a:lstStyle/>
          <a:p>
            <a:pPr>
              <a:lnSpc>
                <a:spcPct val="100000"/>
              </a:lnSpc>
              <a:spcBef>
                <a:spcPts val="100"/>
              </a:spcBef>
            </a:pPr>
            <a:r>
              <a:rPr sz="1500" spc="-15" dirty="0">
                <a:latin typeface="ＭＳ Ｐゴシック"/>
                <a:cs typeface="ＭＳ Ｐゴシック"/>
              </a:rPr>
              <a:t>店舗口座</a:t>
            </a:r>
            <a:endParaRPr sz="1500">
              <a:latin typeface="ＭＳ Ｐゴシック"/>
              <a:cs typeface="ＭＳ Ｐゴシック"/>
            </a:endParaRPr>
          </a:p>
        </p:txBody>
      </p:sp>
      <p:sp>
        <p:nvSpPr>
          <p:cNvPr id="92" name="object 46">
            <a:extLst>
              <a:ext uri="{FF2B5EF4-FFF2-40B4-BE49-F238E27FC236}">
                <a16:creationId xmlns:a16="http://schemas.microsoft.com/office/drawing/2014/main" id="{50C686AE-C84B-3F8F-0CED-C7B6819150DC}"/>
              </a:ext>
            </a:extLst>
          </p:cNvPr>
          <p:cNvSpPr txBox="1"/>
          <p:nvPr/>
        </p:nvSpPr>
        <p:spPr>
          <a:xfrm>
            <a:off x="7996155" y="3991551"/>
            <a:ext cx="228600" cy="220345"/>
          </a:xfrm>
          <a:prstGeom prst="rect">
            <a:avLst/>
          </a:prstGeom>
        </p:spPr>
        <p:txBody>
          <a:bodyPr vert="vert270" wrap="square" lIns="0" tIns="0" rIns="0" bIns="0" rtlCol="0">
            <a:spAutoFit/>
          </a:bodyPr>
          <a:lstStyle/>
          <a:p>
            <a:pPr marL="12700">
              <a:lnSpc>
                <a:spcPts val="1789"/>
              </a:lnSpc>
            </a:pPr>
            <a:r>
              <a:rPr sz="1600" dirty="0">
                <a:latin typeface="ＭＳ Ｐゴシック"/>
                <a:cs typeface="ＭＳ Ｐゴシック"/>
              </a:rPr>
              <a:t>ー</a:t>
            </a:r>
            <a:endParaRPr sz="1600">
              <a:latin typeface="ＭＳ Ｐゴシック"/>
              <a:cs typeface="ＭＳ Ｐゴシック"/>
            </a:endParaRPr>
          </a:p>
        </p:txBody>
      </p:sp>
      <p:sp>
        <p:nvSpPr>
          <p:cNvPr id="47" name="テキスト ボックス 46">
            <a:extLst>
              <a:ext uri="{FF2B5EF4-FFF2-40B4-BE49-F238E27FC236}">
                <a16:creationId xmlns:a16="http://schemas.microsoft.com/office/drawing/2014/main" id="{C43B347E-49CF-48A6-99EF-83CAEF8B4FC5}"/>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93" name="スライド番号プレースホルダー 1">
            <a:extLst>
              <a:ext uri="{FF2B5EF4-FFF2-40B4-BE49-F238E27FC236}">
                <a16:creationId xmlns:a16="http://schemas.microsoft.com/office/drawing/2014/main" id="{C0BE992B-949D-4B2A-9FED-B6A05F31CFD3}"/>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2206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E0EDF581-D4D5-A97D-311C-294CB453EB2D}"/>
              </a:ext>
            </a:extLst>
          </p:cNvPr>
          <p:cNvSpPr txBox="1"/>
          <p:nvPr/>
        </p:nvSpPr>
        <p:spPr>
          <a:xfrm>
            <a:off x="418563" y="1055749"/>
            <a:ext cx="11430000" cy="5534849"/>
          </a:xfrm>
          <a:prstGeom prst="rect">
            <a:avLst/>
          </a:prstGeom>
        </p:spPr>
        <p:txBody>
          <a:bodyPr vert="horz" wrap="square" lIns="0" tIns="0" rIns="0" bIns="0" rtlCol="0">
            <a:spAutoFit/>
          </a:bodyPr>
          <a:lstStyle/>
          <a:p>
            <a:pPr marL="372110" marR="260350" indent="-360045" algn="just">
              <a:lnSpc>
                <a:spcPct val="104200"/>
              </a:lnSpc>
              <a:buFont typeface="Wingdings"/>
              <a:buChar char=""/>
              <a:tabLst>
                <a:tab pos="372745" algn="l"/>
              </a:tabLst>
            </a:pPr>
            <a:r>
              <a:rPr sz="2400" spc="50" dirty="0">
                <a:latin typeface="BIZ UDPゴシック" panose="020B0400000000000000" pitchFamily="50" charset="-128"/>
                <a:ea typeface="BIZ UDPゴシック" panose="020B0400000000000000" pitchFamily="50" charset="-128"/>
                <a:cs typeface="メイリオ"/>
              </a:rPr>
              <a:t>情報通信技術の急速な進歩を背景に、内外の様々な領域でデジタル化が進んでいる。技術革新のスピードの速さなどを踏まえ</a:t>
            </a:r>
            <a:r>
              <a:rPr sz="2400" dirty="0">
                <a:latin typeface="BIZ UDPゴシック" panose="020B0400000000000000" pitchFamily="50" charset="-128"/>
                <a:ea typeface="BIZ UDPゴシック" panose="020B0400000000000000" pitchFamily="50" charset="-128"/>
                <a:cs typeface="メイリオ"/>
              </a:rPr>
              <a:t>ると、</a:t>
            </a:r>
            <a:r>
              <a:rPr sz="2400" b="1" spc="-15" dirty="0">
                <a:solidFill>
                  <a:srgbClr val="006FC0"/>
                </a:solidFill>
                <a:latin typeface="BIZ UDPゴシック" panose="020B0400000000000000" pitchFamily="50" charset="-128"/>
                <a:ea typeface="BIZ UDPゴシック" panose="020B0400000000000000" pitchFamily="50" charset="-128"/>
                <a:cs typeface="メイリオ"/>
              </a:rPr>
              <a:t>今後、</a:t>
            </a:r>
            <a:r>
              <a:rPr sz="2400" b="1" spc="-10" dirty="0">
                <a:solidFill>
                  <a:srgbClr val="006FC0"/>
                </a:solidFill>
                <a:latin typeface="BIZ UDPゴシック" panose="020B0400000000000000" pitchFamily="50" charset="-128"/>
                <a:ea typeface="BIZ UDPゴシック" panose="020B0400000000000000" pitchFamily="50" charset="-128"/>
                <a:cs typeface="メイリオ"/>
              </a:rPr>
              <a:t>CBDC</a:t>
            </a:r>
            <a:r>
              <a:rPr sz="2400" b="1" spc="-20" dirty="0">
                <a:solidFill>
                  <a:srgbClr val="006FC0"/>
                </a:solidFill>
                <a:latin typeface="BIZ UDPゴシック" panose="020B0400000000000000" pitchFamily="50" charset="-128"/>
                <a:ea typeface="BIZ UDPゴシック" panose="020B0400000000000000" pitchFamily="50" charset="-128"/>
                <a:cs typeface="メイリオ"/>
              </a:rPr>
              <a:t>に対する社会のニーズが急激に高まる可能性</a:t>
            </a:r>
            <a:r>
              <a:rPr sz="2400" spc="-15" dirty="0">
                <a:latin typeface="BIZ UDPゴシック" panose="020B0400000000000000" pitchFamily="50" charset="-128"/>
                <a:ea typeface="BIZ UDPゴシック" panose="020B0400000000000000" pitchFamily="50" charset="-128"/>
                <a:cs typeface="メイリオ"/>
              </a:rPr>
              <a:t>もある。</a:t>
            </a:r>
            <a:endParaRPr sz="2400" dirty="0">
              <a:latin typeface="BIZ UDPゴシック" panose="020B0400000000000000" pitchFamily="50" charset="-128"/>
              <a:ea typeface="BIZ UDPゴシック" panose="020B0400000000000000" pitchFamily="50" charset="-128"/>
              <a:cs typeface="メイリオ"/>
            </a:endParaRPr>
          </a:p>
          <a:p>
            <a:pPr marL="372110" marR="259715" indent="-360045" algn="just">
              <a:lnSpc>
                <a:spcPct val="104299"/>
              </a:lnSpc>
              <a:spcBef>
                <a:spcPts val="1195"/>
              </a:spcBef>
              <a:buClr>
                <a:srgbClr val="000000"/>
              </a:buClr>
              <a:buFont typeface="Wingdings"/>
              <a:buChar char=""/>
              <a:tabLst>
                <a:tab pos="372745" algn="l"/>
              </a:tabLst>
            </a:pPr>
            <a:r>
              <a:rPr sz="2400" b="1" dirty="0">
                <a:solidFill>
                  <a:srgbClr val="006FC0"/>
                </a:solidFill>
                <a:latin typeface="BIZ UDPゴシック" panose="020B0400000000000000" pitchFamily="50" charset="-128"/>
                <a:ea typeface="BIZ UDPゴシック" panose="020B0400000000000000" pitchFamily="50" charset="-128"/>
                <a:cs typeface="メイリオ"/>
              </a:rPr>
              <a:t>現時点で</a:t>
            </a:r>
            <a:r>
              <a:rPr sz="2400" b="1" spc="-10" dirty="0">
                <a:solidFill>
                  <a:srgbClr val="006FC0"/>
                </a:solidFill>
                <a:latin typeface="BIZ UDPゴシック" panose="020B0400000000000000" pitchFamily="50" charset="-128"/>
                <a:ea typeface="BIZ UDPゴシック" panose="020B0400000000000000" pitchFamily="50" charset="-128"/>
                <a:cs typeface="メイリオ"/>
              </a:rPr>
              <a:t>CBDC</a:t>
            </a:r>
            <a:r>
              <a:rPr sz="2400" b="1" spc="-15" dirty="0">
                <a:solidFill>
                  <a:srgbClr val="006FC0"/>
                </a:solidFill>
                <a:latin typeface="BIZ UDPゴシック" panose="020B0400000000000000" pitchFamily="50" charset="-128"/>
                <a:ea typeface="BIZ UDPゴシック" panose="020B0400000000000000" pitchFamily="50" charset="-128"/>
                <a:cs typeface="メイリオ"/>
              </a:rPr>
              <a:t>を発行する計画はない</a:t>
            </a:r>
            <a:r>
              <a:rPr sz="2400" spc="-20" dirty="0">
                <a:latin typeface="BIZ UDPゴシック" panose="020B0400000000000000" pitchFamily="50" charset="-128"/>
                <a:ea typeface="BIZ UDPゴシック" panose="020B0400000000000000" pitchFamily="50" charset="-128"/>
                <a:cs typeface="メイリオ"/>
              </a:rPr>
              <a:t>が、決済システム全体の安</a:t>
            </a:r>
            <a:r>
              <a:rPr sz="2400" spc="50" dirty="0">
                <a:latin typeface="BIZ UDPゴシック" panose="020B0400000000000000" pitchFamily="50" charset="-128"/>
                <a:ea typeface="BIZ UDPゴシック" panose="020B0400000000000000" pitchFamily="50" charset="-128"/>
                <a:cs typeface="メイリオ"/>
              </a:rPr>
              <a:t>定性と効率性を確保する観点から、今後の様々な環境変化に的</a:t>
            </a:r>
            <a:r>
              <a:rPr sz="2400" spc="-10" dirty="0">
                <a:latin typeface="BIZ UDPゴシック" panose="020B0400000000000000" pitchFamily="50" charset="-128"/>
                <a:ea typeface="BIZ UDPゴシック" panose="020B0400000000000000" pitchFamily="50" charset="-128"/>
                <a:cs typeface="メイリオ"/>
              </a:rPr>
              <a:t>確に対応できるよう、</a:t>
            </a:r>
            <a:r>
              <a:rPr sz="2400" b="1" spc="-25" dirty="0">
                <a:solidFill>
                  <a:srgbClr val="006FC0"/>
                </a:solidFill>
                <a:latin typeface="BIZ UDPゴシック" panose="020B0400000000000000" pitchFamily="50" charset="-128"/>
                <a:ea typeface="BIZ UDPゴシック" panose="020B0400000000000000" pitchFamily="50" charset="-128"/>
                <a:cs typeface="メイリオ"/>
              </a:rPr>
              <a:t>しっかり準備しておくことが重要</a:t>
            </a:r>
            <a:r>
              <a:rPr sz="2400" spc="-50" dirty="0">
                <a:latin typeface="BIZ UDPゴシック" panose="020B0400000000000000" pitchFamily="50" charset="-128"/>
                <a:ea typeface="BIZ UDPゴシック" panose="020B0400000000000000" pitchFamily="50" charset="-128"/>
                <a:cs typeface="メイリオ"/>
              </a:rPr>
              <a:t>。</a:t>
            </a:r>
            <a:endParaRPr sz="2400" dirty="0">
              <a:latin typeface="BIZ UDPゴシック" panose="020B0400000000000000" pitchFamily="50" charset="-128"/>
              <a:ea typeface="BIZ UDPゴシック" panose="020B0400000000000000" pitchFamily="50" charset="-128"/>
              <a:cs typeface="メイリオ"/>
            </a:endParaRPr>
          </a:p>
          <a:p>
            <a:pPr marL="372110" marR="259715" indent="-360045" algn="just">
              <a:lnSpc>
                <a:spcPct val="104000"/>
              </a:lnSpc>
              <a:spcBef>
                <a:spcPts val="1200"/>
              </a:spcBef>
              <a:buFont typeface="Wingdings"/>
              <a:buChar char=""/>
              <a:tabLst>
                <a:tab pos="372745" algn="l"/>
              </a:tabLst>
            </a:pPr>
            <a:r>
              <a:rPr sz="2400" spc="55" dirty="0">
                <a:latin typeface="BIZ UDPゴシック" panose="020B0400000000000000" pitchFamily="50" charset="-128"/>
                <a:ea typeface="BIZ UDPゴシック" panose="020B0400000000000000" pitchFamily="50" charset="-128"/>
                <a:cs typeface="メイリオ"/>
              </a:rPr>
              <a:t>このため、内外関係者と連携しながら、</a:t>
            </a:r>
            <a:r>
              <a:rPr sz="2400" b="1" spc="40" dirty="0">
                <a:solidFill>
                  <a:srgbClr val="006FC0"/>
                </a:solidFill>
                <a:latin typeface="BIZ UDPゴシック" panose="020B0400000000000000" pitchFamily="50" charset="-128"/>
                <a:ea typeface="BIZ UDPゴシック" panose="020B0400000000000000" pitchFamily="50" charset="-128"/>
                <a:cs typeface="メイリオ"/>
              </a:rPr>
              <a:t>実証実験と制度設計面</a:t>
            </a:r>
            <a:r>
              <a:rPr sz="2400" b="1" dirty="0">
                <a:solidFill>
                  <a:srgbClr val="006FC0"/>
                </a:solidFill>
                <a:latin typeface="BIZ UDPゴシック" panose="020B0400000000000000" pitchFamily="50" charset="-128"/>
                <a:ea typeface="BIZ UDPゴシック" panose="020B0400000000000000" pitchFamily="50" charset="-128"/>
                <a:cs typeface="メイリオ"/>
              </a:rPr>
              <a:t>の検討を進めていく</a:t>
            </a:r>
            <a:r>
              <a:rPr sz="2400" spc="-50" dirty="0">
                <a:latin typeface="BIZ UDPゴシック" panose="020B0400000000000000" pitchFamily="50" charset="-128"/>
                <a:ea typeface="BIZ UDPゴシック" panose="020B0400000000000000" pitchFamily="50" charset="-128"/>
                <a:cs typeface="メイリオ"/>
              </a:rPr>
              <a:t>。</a:t>
            </a:r>
            <a:endParaRPr sz="2400" dirty="0">
              <a:latin typeface="BIZ UDPゴシック" panose="020B0400000000000000" pitchFamily="50" charset="-128"/>
              <a:ea typeface="BIZ UDPゴシック" panose="020B0400000000000000" pitchFamily="50" charset="-128"/>
              <a:cs typeface="メイリオ"/>
            </a:endParaRPr>
          </a:p>
          <a:p>
            <a:pPr marL="355600" marR="5080" indent="-342900">
              <a:lnSpc>
                <a:spcPct val="100000"/>
              </a:lnSpc>
              <a:spcBef>
                <a:spcPts val="1200"/>
              </a:spcBef>
              <a:buClr>
                <a:srgbClr val="000000"/>
              </a:buClr>
              <a:buFont typeface="Wingdings"/>
              <a:buChar char=""/>
              <a:tabLst>
                <a:tab pos="354965" algn="l"/>
                <a:tab pos="355600" algn="l"/>
              </a:tabLst>
            </a:pPr>
            <a:r>
              <a:rPr sz="2400" b="1" spc="55" dirty="0">
                <a:solidFill>
                  <a:srgbClr val="006FC0"/>
                </a:solidFill>
                <a:latin typeface="BIZ UDPゴシック" panose="020B0400000000000000" pitchFamily="50" charset="-128"/>
                <a:ea typeface="BIZ UDPゴシック" panose="020B0400000000000000" pitchFamily="50" charset="-128"/>
                <a:cs typeface="メイリオ"/>
              </a:rPr>
              <a:t>デジタル社会にふさわしい決済システムのあり方</a:t>
            </a:r>
            <a:r>
              <a:rPr sz="2400" spc="45" dirty="0">
                <a:latin typeface="BIZ UDPゴシック" panose="020B0400000000000000" pitchFamily="50" charset="-128"/>
                <a:ea typeface="BIZ UDPゴシック" panose="020B0400000000000000" pitchFamily="50" charset="-128"/>
                <a:cs typeface="メイリオ"/>
              </a:rPr>
              <a:t>について、幅</a:t>
            </a:r>
            <a:r>
              <a:rPr sz="2400" dirty="0">
                <a:latin typeface="BIZ UDPゴシック" panose="020B0400000000000000" pitchFamily="50" charset="-128"/>
                <a:ea typeface="BIZ UDPゴシック" panose="020B0400000000000000" pitchFamily="50" charset="-128"/>
                <a:cs typeface="メイリオ"/>
              </a:rPr>
              <a:t> 広い関係者とともに考えていく必要。</a:t>
            </a:r>
            <a:r>
              <a:rPr sz="2400" spc="-5" dirty="0">
                <a:latin typeface="BIZ UDPゴシック" panose="020B0400000000000000" pitchFamily="50" charset="-128"/>
                <a:ea typeface="BIZ UDPゴシック" panose="020B0400000000000000" pitchFamily="50" charset="-128"/>
                <a:cs typeface="メイリオ"/>
              </a:rPr>
              <a:t>C</a:t>
            </a:r>
            <a:r>
              <a:rPr sz="2400" spc="-10" dirty="0">
                <a:latin typeface="BIZ UDPゴシック" panose="020B0400000000000000" pitchFamily="50" charset="-128"/>
                <a:ea typeface="BIZ UDPゴシック" panose="020B0400000000000000" pitchFamily="50" charset="-128"/>
                <a:cs typeface="メイリオ"/>
              </a:rPr>
              <a:t>B</a:t>
            </a:r>
            <a:r>
              <a:rPr sz="2400" dirty="0">
                <a:latin typeface="BIZ UDPゴシック" panose="020B0400000000000000" pitchFamily="50" charset="-128"/>
                <a:ea typeface="BIZ UDPゴシック" panose="020B0400000000000000" pitchFamily="50" charset="-128"/>
                <a:cs typeface="メイリオ"/>
              </a:rPr>
              <a:t>D</a:t>
            </a:r>
            <a:r>
              <a:rPr sz="2400" spc="5" dirty="0">
                <a:latin typeface="BIZ UDPゴシック" panose="020B0400000000000000" pitchFamily="50" charset="-128"/>
                <a:ea typeface="BIZ UDPゴシック" panose="020B0400000000000000" pitchFamily="50" charset="-128"/>
                <a:cs typeface="メイリオ"/>
              </a:rPr>
              <a:t>C</a:t>
            </a:r>
            <a:r>
              <a:rPr sz="2400" spc="10" dirty="0">
                <a:latin typeface="BIZ UDPゴシック" panose="020B0400000000000000" pitchFamily="50" charset="-128"/>
                <a:ea typeface="BIZ UDPゴシック" panose="020B0400000000000000" pitchFamily="50" charset="-128"/>
                <a:cs typeface="メイリオ"/>
              </a:rPr>
              <a:t>は、現金と並ぶ決済手</a:t>
            </a:r>
            <a:r>
              <a:rPr sz="2400" spc="50" dirty="0">
                <a:latin typeface="BIZ UDPゴシック" panose="020B0400000000000000" pitchFamily="50" charset="-128"/>
                <a:ea typeface="BIZ UDPゴシック" panose="020B0400000000000000" pitchFamily="50" charset="-128"/>
                <a:cs typeface="メイリオ"/>
              </a:rPr>
              <a:t>段としての役割に加え、民間の事業者が、イノベーションを発揮して様々な決済サービスを新たに提供する基盤となり得る。</a:t>
            </a:r>
            <a:endParaRPr sz="2400" dirty="0">
              <a:latin typeface="BIZ UDPゴシック" panose="020B0400000000000000" pitchFamily="50" charset="-128"/>
              <a:ea typeface="BIZ UDPゴシック" panose="020B0400000000000000" pitchFamily="50" charset="-128"/>
              <a:cs typeface="メイリオ"/>
            </a:endParaRPr>
          </a:p>
          <a:p>
            <a:pPr marL="355600" indent="-342900">
              <a:lnSpc>
                <a:spcPct val="100000"/>
              </a:lnSpc>
              <a:spcBef>
                <a:spcPts val="1205"/>
              </a:spcBef>
              <a:buClr>
                <a:srgbClr val="000000"/>
              </a:buClr>
              <a:buFont typeface="Wingdings"/>
              <a:buChar char=""/>
              <a:tabLst>
                <a:tab pos="354965" algn="l"/>
                <a:tab pos="355600" algn="l"/>
              </a:tabLst>
            </a:pPr>
            <a:r>
              <a:rPr sz="2400" b="1" spc="65" dirty="0" err="1">
                <a:solidFill>
                  <a:srgbClr val="006FC0"/>
                </a:solidFill>
                <a:latin typeface="BIZ UDPゴシック" panose="020B0400000000000000" pitchFamily="50" charset="-128"/>
                <a:ea typeface="BIZ UDPゴシック" panose="020B0400000000000000" pitchFamily="50" charset="-128"/>
                <a:cs typeface="メイリオ"/>
              </a:rPr>
              <a:t>現金</a:t>
            </a:r>
            <a:r>
              <a:rPr sz="2400" spc="50" dirty="0" err="1">
                <a:latin typeface="BIZ UDPゴシック" panose="020B0400000000000000" pitchFamily="50" charset="-128"/>
                <a:ea typeface="BIZ UDPゴシック" panose="020B0400000000000000" pitchFamily="50" charset="-128"/>
                <a:cs typeface="メイリオ"/>
              </a:rPr>
              <a:t>に対する需要がある限り、今後も責任をもっ</a:t>
            </a:r>
            <a:r>
              <a:rPr sz="2400" spc="-5" dirty="0" err="1">
                <a:latin typeface="BIZ UDPゴシック" panose="020B0400000000000000" pitchFamily="50" charset="-128"/>
                <a:ea typeface="BIZ UDPゴシック" panose="020B0400000000000000" pitchFamily="50" charset="-128"/>
                <a:cs typeface="メイリオ"/>
              </a:rPr>
              <a:t>て供給を続けていく</a:t>
            </a:r>
            <a:r>
              <a:rPr sz="2400" spc="-5" dirty="0">
                <a:latin typeface="BIZ UDPゴシック" panose="020B0400000000000000" pitchFamily="50" charset="-128"/>
                <a:ea typeface="BIZ UDPゴシック" panose="020B0400000000000000" pitchFamily="50" charset="-128"/>
                <a:cs typeface="メイリオ"/>
              </a:rPr>
              <a:t>。</a:t>
            </a:r>
            <a:endParaRPr sz="2400" dirty="0">
              <a:latin typeface="BIZ UDPゴシック" panose="020B0400000000000000" pitchFamily="50" charset="-128"/>
              <a:ea typeface="BIZ UDPゴシック" panose="020B0400000000000000" pitchFamily="50" charset="-128"/>
              <a:cs typeface="メイリオ"/>
            </a:endParaRPr>
          </a:p>
        </p:txBody>
      </p:sp>
      <p:sp>
        <p:nvSpPr>
          <p:cNvPr id="4" name="object 2">
            <a:extLst>
              <a:ext uri="{FF2B5EF4-FFF2-40B4-BE49-F238E27FC236}">
                <a16:creationId xmlns:a16="http://schemas.microsoft.com/office/drawing/2014/main" id="{34C000A9-11F4-4A5A-879E-180C7F063058}"/>
              </a:ext>
            </a:extLst>
          </p:cNvPr>
          <p:cNvSpPr txBox="1">
            <a:spLocks/>
          </p:cNvSpPr>
          <p:nvPr/>
        </p:nvSpPr>
        <p:spPr>
          <a:xfrm>
            <a:off x="0" y="276304"/>
            <a:ext cx="12192000" cy="443711"/>
          </a:xfrm>
          <a:prstGeom prst="rect">
            <a:avLst/>
          </a:prstGeom>
        </p:spPr>
        <p:txBody>
          <a:bodyPr vert="horz" wrap="square" lIns="0" tIns="12700" rIns="0" bIns="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800" spc="-5" dirty="0">
                <a:latin typeface="Yet R" panose="02030504000101010101" pitchFamily="18" charset="-127"/>
                <a:ea typeface="Yet R" panose="02030504000101010101" pitchFamily="18" charset="-127"/>
              </a:rPr>
              <a:t>日本銀行のスタンス</a:t>
            </a:r>
          </a:p>
        </p:txBody>
      </p:sp>
      <p:sp>
        <p:nvSpPr>
          <p:cNvPr id="5" name="テキスト ボックス 4">
            <a:extLst>
              <a:ext uri="{FF2B5EF4-FFF2-40B4-BE49-F238E27FC236}">
                <a16:creationId xmlns:a16="http://schemas.microsoft.com/office/drawing/2014/main" id="{3EC56F85-6FAB-4A99-9051-2907A020BE12}"/>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6" name="スライド番号プレースホルダー 1">
            <a:extLst>
              <a:ext uri="{FF2B5EF4-FFF2-40B4-BE49-F238E27FC236}">
                <a16:creationId xmlns:a16="http://schemas.microsoft.com/office/drawing/2014/main" id="{F678691C-B4D3-4A9E-94EE-47F88BEF65BC}"/>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14</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9993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16606" y="2665908"/>
            <a:ext cx="2082800" cy="299720"/>
          </a:xfrm>
          <a:prstGeom prst="rect">
            <a:avLst/>
          </a:prstGeom>
        </p:spPr>
        <p:txBody>
          <a:bodyPr vert="horz" wrap="square" lIns="0" tIns="12700" rIns="0" bIns="0" rtlCol="0">
            <a:spAutoFit/>
          </a:bodyPr>
          <a:lstStyle/>
          <a:p>
            <a:pPr marL="12700">
              <a:spcBef>
                <a:spcPts val="100"/>
              </a:spcBef>
            </a:pPr>
            <a:r>
              <a:rPr spc="-10" dirty="0">
                <a:latin typeface="メイリオ"/>
                <a:cs typeface="メイリオ"/>
              </a:rPr>
              <a:t>考慮すべきポイント</a:t>
            </a:r>
            <a:endParaRPr dirty="0">
              <a:latin typeface="メイリオ"/>
              <a:cs typeface="メイリオ"/>
            </a:endParaRPr>
          </a:p>
        </p:txBody>
      </p:sp>
      <p:grpSp>
        <p:nvGrpSpPr>
          <p:cNvPr id="3" name="object 3"/>
          <p:cNvGrpSpPr/>
          <p:nvPr/>
        </p:nvGrpSpPr>
        <p:grpSpPr>
          <a:xfrm>
            <a:off x="6852657" y="3005772"/>
            <a:ext cx="4590222" cy="846455"/>
            <a:chOff x="4684712" y="3015932"/>
            <a:chExt cx="4178935" cy="846455"/>
          </a:xfrm>
        </p:grpSpPr>
        <p:sp>
          <p:nvSpPr>
            <p:cNvPr id="4" name="object 4"/>
            <p:cNvSpPr/>
            <p:nvPr/>
          </p:nvSpPr>
          <p:spPr>
            <a:xfrm>
              <a:off x="4697729" y="3028950"/>
              <a:ext cx="4152900" cy="820419"/>
            </a:xfrm>
            <a:custGeom>
              <a:avLst/>
              <a:gdLst/>
              <a:ahLst/>
              <a:cxnLst/>
              <a:rect l="l" t="t" r="r" b="b"/>
              <a:pathLst>
                <a:path w="4152900" h="820420">
                  <a:moveTo>
                    <a:pt x="4070858" y="0"/>
                  </a:moveTo>
                  <a:lnTo>
                    <a:pt x="82042" y="0"/>
                  </a:lnTo>
                  <a:lnTo>
                    <a:pt x="50095" y="6443"/>
                  </a:lnTo>
                  <a:lnTo>
                    <a:pt x="24018" y="24018"/>
                  </a:lnTo>
                  <a:lnTo>
                    <a:pt x="6443" y="50095"/>
                  </a:lnTo>
                  <a:lnTo>
                    <a:pt x="0" y="82041"/>
                  </a:lnTo>
                  <a:lnTo>
                    <a:pt x="0" y="737869"/>
                  </a:lnTo>
                  <a:lnTo>
                    <a:pt x="6443" y="769816"/>
                  </a:lnTo>
                  <a:lnTo>
                    <a:pt x="24018" y="795893"/>
                  </a:lnTo>
                  <a:lnTo>
                    <a:pt x="50095" y="813468"/>
                  </a:lnTo>
                  <a:lnTo>
                    <a:pt x="82042" y="819912"/>
                  </a:lnTo>
                  <a:lnTo>
                    <a:pt x="4070858" y="819912"/>
                  </a:lnTo>
                  <a:lnTo>
                    <a:pt x="4102804" y="813468"/>
                  </a:lnTo>
                  <a:lnTo>
                    <a:pt x="4128881" y="795893"/>
                  </a:lnTo>
                  <a:lnTo>
                    <a:pt x="4146456" y="769816"/>
                  </a:lnTo>
                  <a:lnTo>
                    <a:pt x="4152900" y="737869"/>
                  </a:lnTo>
                  <a:lnTo>
                    <a:pt x="4152900" y="82041"/>
                  </a:lnTo>
                  <a:lnTo>
                    <a:pt x="4146456" y="50095"/>
                  </a:lnTo>
                  <a:lnTo>
                    <a:pt x="4128881" y="24018"/>
                  </a:lnTo>
                  <a:lnTo>
                    <a:pt x="4102804" y="6443"/>
                  </a:lnTo>
                  <a:lnTo>
                    <a:pt x="4070858" y="0"/>
                  </a:lnTo>
                  <a:close/>
                </a:path>
              </a:pathLst>
            </a:custGeom>
            <a:solidFill>
              <a:srgbClr val="C5D9F0"/>
            </a:solidFill>
          </p:spPr>
          <p:txBody>
            <a:bodyPr wrap="square" lIns="0" tIns="0" rIns="0" bIns="0" rtlCol="0"/>
            <a:lstStyle/>
            <a:p>
              <a:endParaRPr/>
            </a:p>
          </p:txBody>
        </p:sp>
        <p:sp>
          <p:nvSpPr>
            <p:cNvPr id="5" name="object 5"/>
            <p:cNvSpPr/>
            <p:nvPr/>
          </p:nvSpPr>
          <p:spPr>
            <a:xfrm>
              <a:off x="4697729" y="3028950"/>
              <a:ext cx="4152900" cy="820419"/>
            </a:xfrm>
            <a:custGeom>
              <a:avLst/>
              <a:gdLst/>
              <a:ahLst/>
              <a:cxnLst/>
              <a:rect l="l" t="t" r="r" b="b"/>
              <a:pathLst>
                <a:path w="4152900" h="820420">
                  <a:moveTo>
                    <a:pt x="0" y="82041"/>
                  </a:moveTo>
                  <a:lnTo>
                    <a:pt x="6443" y="50095"/>
                  </a:lnTo>
                  <a:lnTo>
                    <a:pt x="24018" y="24018"/>
                  </a:lnTo>
                  <a:lnTo>
                    <a:pt x="50095" y="6443"/>
                  </a:lnTo>
                  <a:lnTo>
                    <a:pt x="82042" y="0"/>
                  </a:lnTo>
                  <a:lnTo>
                    <a:pt x="4070858" y="0"/>
                  </a:lnTo>
                  <a:lnTo>
                    <a:pt x="4102804" y="6443"/>
                  </a:lnTo>
                  <a:lnTo>
                    <a:pt x="4128881" y="24018"/>
                  </a:lnTo>
                  <a:lnTo>
                    <a:pt x="4146456" y="50095"/>
                  </a:lnTo>
                  <a:lnTo>
                    <a:pt x="4152900" y="82041"/>
                  </a:lnTo>
                  <a:lnTo>
                    <a:pt x="4152900" y="737869"/>
                  </a:lnTo>
                  <a:lnTo>
                    <a:pt x="4146456" y="769816"/>
                  </a:lnTo>
                  <a:lnTo>
                    <a:pt x="4128881" y="795893"/>
                  </a:lnTo>
                  <a:lnTo>
                    <a:pt x="4102804" y="813468"/>
                  </a:lnTo>
                  <a:lnTo>
                    <a:pt x="4070858" y="819912"/>
                  </a:lnTo>
                  <a:lnTo>
                    <a:pt x="82042" y="819912"/>
                  </a:lnTo>
                  <a:lnTo>
                    <a:pt x="50095" y="813468"/>
                  </a:lnTo>
                  <a:lnTo>
                    <a:pt x="24018" y="795893"/>
                  </a:lnTo>
                  <a:lnTo>
                    <a:pt x="6443" y="769816"/>
                  </a:lnTo>
                  <a:lnTo>
                    <a:pt x="0" y="737869"/>
                  </a:lnTo>
                  <a:lnTo>
                    <a:pt x="0" y="82041"/>
                  </a:lnTo>
                  <a:close/>
                </a:path>
              </a:pathLst>
            </a:custGeom>
            <a:ln w="25908">
              <a:solidFill>
                <a:srgbClr val="FFFFFF"/>
              </a:solidFill>
            </a:ln>
          </p:spPr>
          <p:txBody>
            <a:bodyPr wrap="square" lIns="0" tIns="0" rIns="0" bIns="0" rtlCol="0"/>
            <a:lstStyle/>
            <a:p>
              <a:endParaRPr/>
            </a:p>
          </p:txBody>
        </p:sp>
      </p:grpSp>
      <p:sp>
        <p:nvSpPr>
          <p:cNvPr id="6" name="object 6"/>
          <p:cNvSpPr txBox="1"/>
          <p:nvPr/>
        </p:nvSpPr>
        <p:spPr>
          <a:xfrm>
            <a:off x="8173773" y="3096666"/>
            <a:ext cx="2660650" cy="611505"/>
          </a:xfrm>
          <a:prstGeom prst="rect">
            <a:avLst/>
          </a:prstGeom>
        </p:spPr>
        <p:txBody>
          <a:bodyPr vert="horz" wrap="square" lIns="0" tIns="12700" rIns="0" bIns="0" rtlCol="0">
            <a:spAutoFit/>
          </a:bodyPr>
          <a:lstStyle/>
          <a:p>
            <a:pPr marL="12700" marR="5080">
              <a:lnSpc>
                <a:spcPct val="120200"/>
              </a:lnSpc>
              <a:spcBef>
                <a:spcPts val="100"/>
              </a:spcBef>
            </a:pPr>
            <a:r>
              <a:rPr sz="1600" b="1" spc="-25" dirty="0">
                <a:latin typeface="メイリオ"/>
                <a:cs typeface="メイリオ"/>
              </a:rPr>
              <a:t>物価の安定や金融システム</a:t>
            </a:r>
            <a:r>
              <a:rPr sz="1600" b="1" spc="-50" dirty="0">
                <a:latin typeface="メイリオ"/>
                <a:cs typeface="メイリオ"/>
              </a:rPr>
              <a:t>の</a:t>
            </a:r>
            <a:r>
              <a:rPr sz="1600" b="1" spc="-25" dirty="0">
                <a:latin typeface="メイリオ"/>
                <a:cs typeface="メイリオ"/>
              </a:rPr>
              <a:t>安定との関</a:t>
            </a:r>
            <a:r>
              <a:rPr sz="1600" b="1" spc="-50" dirty="0">
                <a:latin typeface="メイリオ"/>
                <a:cs typeface="メイリオ"/>
              </a:rPr>
              <a:t>係</a:t>
            </a:r>
            <a:endParaRPr sz="1600" dirty="0">
              <a:latin typeface="メイリオ"/>
              <a:cs typeface="メイリオ"/>
            </a:endParaRPr>
          </a:p>
        </p:txBody>
      </p:sp>
      <p:grpSp>
        <p:nvGrpSpPr>
          <p:cNvPr id="7" name="object 7"/>
          <p:cNvGrpSpPr/>
          <p:nvPr/>
        </p:nvGrpSpPr>
        <p:grpSpPr>
          <a:xfrm>
            <a:off x="6852657" y="3083496"/>
            <a:ext cx="4590222" cy="1628139"/>
            <a:chOff x="4684712" y="3093656"/>
            <a:chExt cx="4178935" cy="1628139"/>
          </a:xfrm>
        </p:grpSpPr>
        <p:sp>
          <p:nvSpPr>
            <p:cNvPr id="8" name="object 8"/>
            <p:cNvSpPr/>
            <p:nvPr/>
          </p:nvSpPr>
          <p:spPr>
            <a:xfrm>
              <a:off x="4900422" y="3106674"/>
              <a:ext cx="853440" cy="589915"/>
            </a:xfrm>
            <a:custGeom>
              <a:avLst/>
              <a:gdLst/>
              <a:ahLst/>
              <a:cxnLst/>
              <a:rect l="l" t="t" r="r" b="b"/>
              <a:pathLst>
                <a:path w="853439" h="589914">
                  <a:moveTo>
                    <a:pt x="794512" y="0"/>
                  </a:moveTo>
                  <a:lnTo>
                    <a:pt x="58927" y="0"/>
                  </a:lnTo>
                  <a:lnTo>
                    <a:pt x="36004" y="4635"/>
                  </a:lnTo>
                  <a:lnTo>
                    <a:pt x="17272" y="17271"/>
                  </a:lnTo>
                  <a:lnTo>
                    <a:pt x="4635" y="36004"/>
                  </a:lnTo>
                  <a:lnTo>
                    <a:pt x="0" y="58927"/>
                  </a:lnTo>
                  <a:lnTo>
                    <a:pt x="0" y="530859"/>
                  </a:lnTo>
                  <a:lnTo>
                    <a:pt x="4635" y="553783"/>
                  </a:lnTo>
                  <a:lnTo>
                    <a:pt x="17271" y="572515"/>
                  </a:lnTo>
                  <a:lnTo>
                    <a:pt x="36004" y="585152"/>
                  </a:lnTo>
                  <a:lnTo>
                    <a:pt x="58927" y="589788"/>
                  </a:lnTo>
                  <a:lnTo>
                    <a:pt x="794512" y="589788"/>
                  </a:lnTo>
                  <a:lnTo>
                    <a:pt x="817435" y="585152"/>
                  </a:lnTo>
                  <a:lnTo>
                    <a:pt x="836167" y="572515"/>
                  </a:lnTo>
                  <a:lnTo>
                    <a:pt x="848804" y="553783"/>
                  </a:lnTo>
                  <a:lnTo>
                    <a:pt x="853439" y="530859"/>
                  </a:lnTo>
                  <a:lnTo>
                    <a:pt x="853439" y="58927"/>
                  </a:lnTo>
                  <a:lnTo>
                    <a:pt x="848804" y="36004"/>
                  </a:lnTo>
                  <a:lnTo>
                    <a:pt x="836168" y="17272"/>
                  </a:lnTo>
                  <a:lnTo>
                    <a:pt x="817435" y="4635"/>
                  </a:lnTo>
                  <a:lnTo>
                    <a:pt x="794512" y="0"/>
                  </a:lnTo>
                  <a:close/>
                </a:path>
              </a:pathLst>
            </a:custGeom>
            <a:solidFill>
              <a:srgbClr val="C2CDE0"/>
            </a:solidFill>
          </p:spPr>
          <p:txBody>
            <a:bodyPr wrap="square" lIns="0" tIns="0" rIns="0" bIns="0" rtlCol="0"/>
            <a:lstStyle/>
            <a:p>
              <a:endParaRPr/>
            </a:p>
          </p:txBody>
        </p:sp>
        <p:sp>
          <p:nvSpPr>
            <p:cNvPr id="9" name="object 9"/>
            <p:cNvSpPr/>
            <p:nvPr/>
          </p:nvSpPr>
          <p:spPr>
            <a:xfrm>
              <a:off x="4900422" y="3106674"/>
              <a:ext cx="853440" cy="589915"/>
            </a:xfrm>
            <a:custGeom>
              <a:avLst/>
              <a:gdLst/>
              <a:ahLst/>
              <a:cxnLst/>
              <a:rect l="l" t="t" r="r" b="b"/>
              <a:pathLst>
                <a:path w="853439" h="589914">
                  <a:moveTo>
                    <a:pt x="0" y="58927"/>
                  </a:moveTo>
                  <a:lnTo>
                    <a:pt x="4635" y="36004"/>
                  </a:lnTo>
                  <a:lnTo>
                    <a:pt x="17272" y="17271"/>
                  </a:lnTo>
                  <a:lnTo>
                    <a:pt x="36004" y="4635"/>
                  </a:lnTo>
                  <a:lnTo>
                    <a:pt x="58927" y="0"/>
                  </a:lnTo>
                  <a:lnTo>
                    <a:pt x="794512" y="0"/>
                  </a:lnTo>
                  <a:lnTo>
                    <a:pt x="817435" y="4635"/>
                  </a:lnTo>
                  <a:lnTo>
                    <a:pt x="836168" y="17272"/>
                  </a:lnTo>
                  <a:lnTo>
                    <a:pt x="848804" y="36004"/>
                  </a:lnTo>
                  <a:lnTo>
                    <a:pt x="853439" y="58927"/>
                  </a:lnTo>
                  <a:lnTo>
                    <a:pt x="853439" y="530859"/>
                  </a:lnTo>
                  <a:lnTo>
                    <a:pt x="848804" y="553783"/>
                  </a:lnTo>
                  <a:lnTo>
                    <a:pt x="836167" y="572515"/>
                  </a:lnTo>
                  <a:lnTo>
                    <a:pt x="817435" y="585152"/>
                  </a:lnTo>
                  <a:lnTo>
                    <a:pt x="794512" y="589788"/>
                  </a:lnTo>
                  <a:lnTo>
                    <a:pt x="58927" y="589788"/>
                  </a:lnTo>
                  <a:lnTo>
                    <a:pt x="36004" y="585152"/>
                  </a:lnTo>
                  <a:lnTo>
                    <a:pt x="17271" y="572515"/>
                  </a:lnTo>
                  <a:lnTo>
                    <a:pt x="4635" y="553783"/>
                  </a:lnTo>
                  <a:lnTo>
                    <a:pt x="0" y="530859"/>
                  </a:lnTo>
                  <a:lnTo>
                    <a:pt x="0" y="58927"/>
                  </a:lnTo>
                  <a:close/>
                </a:path>
              </a:pathLst>
            </a:custGeom>
            <a:ln w="25907">
              <a:solidFill>
                <a:srgbClr val="FFFFFF"/>
              </a:solidFill>
            </a:ln>
          </p:spPr>
          <p:txBody>
            <a:bodyPr wrap="square" lIns="0" tIns="0" rIns="0" bIns="0" rtlCol="0"/>
            <a:lstStyle/>
            <a:p>
              <a:endParaRPr/>
            </a:p>
          </p:txBody>
        </p:sp>
        <p:sp>
          <p:nvSpPr>
            <p:cNvPr id="10" name="object 10"/>
            <p:cNvSpPr/>
            <p:nvPr/>
          </p:nvSpPr>
          <p:spPr>
            <a:xfrm>
              <a:off x="4697729" y="3885438"/>
              <a:ext cx="4152900" cy="822960"/>
            </a:xfrm>
            <a:custGeom>
              <a:avLst/>
              <a:gdLst/>
              <a:ahLst/>
              <a:cxnLst/>
              <a:rect l="l" t="t" r="r" b="b"/>
              <a:pathLst>
                <a:path w="4152900" h="822960">
                  <a:moveTo>
                    <a:pt x="4070604" y="0"/>
                  </a:moveTo>
                  <a:lnTo>
                    <a:pt x="82296" y="0"/>
                  </a:lnTo>
                  <a:lnTo>
                    <a:pt x="50256" y="6465"/>
                  </a:lnTo>
                  <a:lnTo>
                    <a:pt x="24098" y="24098"/>
                  </a:lnTo>
                  <a:lnTo>
                    <a:pt x="6465" y="50256"/>
                  </a:lnTo>
                  <a:lnTo>
                    <a:pt x="0" y="82295"/>
                  </a:lnTo>
                  <a:lnTo>
                    <a:pt x="0" y="740663"/>
                  </a:lnTo>
                  <a:lnTo>
                    <a:pt x="6465" y="772703"/>
                  </a:lnTo>
                  <a:lnTo>
                    <a:pt x="24098" y="798861"/>
                  </a:lnTo>
                  <a:lnTo>
                    <a:pt x="50256" y="816494"/>
                  </a:lnTo>
                  <a:lnTo>
                    <a:pt x="82296" y="822960"/>
                  </a:lnTo>
                  <a:lnTo>
                    <a:pt x="4070604" y="822960"/>
                  </a:lnTo>
                  <a:lnTo>
                    <a:pt x="4102643" y="816494"/>
                  </a:lnTo>
                  <a:lnTo>
                    <a:pt x="4128801" y="798861"/>
                  </a:lnTo>
                  <a:lnTo>
                    <a:pt x="4146434" y="772703"/>
                  </a:lnTo>
                  <a:lnTo>
                    <a:pt x="4152900" y="740663"/>
                  </a:lnTo>
                  <a:lnTo>
                    <a:pt x="4152900" y="82295"/>
                  </a:lnTo>
                  <a:lnTo>
                    <a:pt x="4146434" y="50256"/>
                  </a:lnTo>
                  <a:lnTo>
                    <a:pt x="4128801" y="24098"/>
                  </a:lnTo>
                  <a:lnTo>
                    <a:pt x="4102643" y="6465"/>
                  </a:lnTo>
                  <a:lnTo>
                    <a:pt x="4070604" y="0"/>
                  </a:lnTo>
                  <a:close/>
                </a:path>
              </a:pathLst>
            </a:custGeom>
            <a:solidFill>
              <a:srgbClr val="C5D9F0"/>
            </a:solidFill>
          </p:spPr>
          <p:txBody>
            <a:bodyPr wrap="square" lIns="0" tIns="0" rIns="0" bIns="0" rtlCol="0"/>
            <a:lstStyle/>
            <a:p>
              <a:endParaRPr/>
            </a:p>
          </p:txBody>
        </p:sp>
        <p:sp>
          <p:nvSpPr>
            <p:cNvPr id="11" name="object 11"/>
            <p:cNvSpPr/>
            <p:nvPr/>
          </p:nvSpPr>
          <p:spPr>
            <a:xfrm>
              <a:off x="4697729" y="3885438"/>
              <a:ext cx="4152900" cy="822960"/>
            </a:xfrm>
            <a:custGeom>
              <a:avLst/>
              <a:gdLst/>
              <a:ahLst/>
              <a:cxnLst/>
              <a:rect l="l" t="t" r="r" b="b"/>
              <a:pathLst>
                <a:path w="4152900" h="822960">
                  <a:moveTo>
                    <a:pt x="0" y="82295"/>
                  </a:moveTo>
                  <a:lnTo>
                    <a:pt x="6465" y="50256"/>
                  </a:lnTo>
                  <a:lnTo>
                    <a:pt x="24098" y="24098"/>
                  </a:lnTo>
                  <a:lnTo>
                    <a:pt x="50256" y="6465"/>
                  </a:lnTo>
                  <a:lnTo>
                    <a:pt x="82296" y="0"/>
                  </a:lnTo>
                  <a:lnTo>
                    <a:pt x="4070604" y="0"/>
                  </a:lnTo>
                  <a:lnTo>
                    <a:pt x="4102643" y="6465"/>
                  </a:lnTo>
                  <a:lnTo>
                    <a:pt x="4128801" y="24098"/>
                  </a:lnTo>
                  <a:lnTo>
                    <a:pt x="4146434" y="50256"/>
                  </a:lnTo>
                  <a:lnTo>
                    <a:pt x="4152900" y="82295"/>
                  </a:lnTo>
                  <a:lnTo>
                    <a:pt x="4152900" y="740663"/>
                  </a:lnTo>
                  <a:lnTo>
                    <a:pt x="4146434" y="772703"/>
                  </a:lnTo>
                  <a:lnTo>
                    <a:pt x="4128801" y="798861"/>
                  </a:lnTo>
                  <a:lnTo>
                    <a:pt x="4102643" y="816494"/>
                  </a:lnTo>
                  <a:lnTo>
                    <a:pt x="4070604" y="822960"/>
                  </a:lnTo>
                  <a:lnTo>
                    <a:pt x="82296" y="822960"/>
                  </a:lnTo>
                  <a:lnTo>
                    <a:pt x="50256" y="816494"/>
                  </a:lnTo>
                  <a:lnTo>
                    <a:pt x="24098" y="798861"/>
                  </a:lnTo>
                  <a:lnTo>
                    <a:pt x="6465" y="772703"/>
                  </a:lnTo>
                  <a:lnTo>
                    <a:pt x="0" y="740663"/>
                  </a:lnTo>
                  <a:lnTo>
                    <a:pt x="0" y="82295"/>
                  </a:lnTo>
                  <a:close/>
                </a:path>
              </a:pathLst>
            </a:custGeom>
            <a:ln w="25907">
              <a:solidFill>
                <a:srgbClr val="FFFFFF"/>
              </a:solidFill>
            </a:ln>
          </p:spPr>
          <p:txBody>
            <a:bodyPr wrap="square" lIns="0" tIns="0" rIns="0" bIns="0" rtlCol="0"/>
            <a:lstStyle/>
            <a:p>
              <a:endParaRPr/>
            </a:p>
          </p:txBody>
        </p:sp>
      </p:grpSp>
      <p:sp>
        <p:nvSpPr>
          <p:cNvPr id="12" name="object 12"/>
          <p:cNvSpPr txBox="1"/>
          <p:nvPr/>
        </p:nvSpPr>
        <p:spPr>
          <a:xfrm>
            <a:off x="8173773" y="4139183"/>
            <a:ext cx="2052320" cy="258404"/>
          </a:xfrm>
          <a:prstGeom prst="rect">
            <a:avLst/>
          </a:prstGeom>
        </p:spPr>
        <p:txBody>
          <a:bodyPr vert="horz" wrap="square" lIns="0" tIns="12065" rIns="0" bIns="0" rtlCol="0">
            <a:spAutoFit/>
          </a:bodyPr>
          <a:lstStyle/>
          <a:p>
            <a:pPr marL="12700">
              <a:spcBef>
                <a:spcPts val="95"/>
              </a:spcBef>
            </a:pPr>
            <a:r>
              <a:rPr sz="1600" b="1" spc="-25" dirty="0">
                <a:latin typeface="メイリオ"/>
                <a:cs typeface="メイリオ"/>
              </a:rPr>
              <a:t>イノベーションの促</a:t>
            </a:r>
            <a:r>
              <a:rPr sz="1600" b="1" spc="-50" dirty="0">
                <a:latin typeface="メイリオ"/>
                <a:cs typeface="メイリオ"/>
              </a:rPr>
              <a:t>進</a:t>
            </a:r>
            <a:endParaRPr sz="1600">
              <a:latin typeface="メイリオ"/>
              <a:cs typeface="メイリオ"/>
            </a:endParaRPr>
          </a:p>
        </p:txBody>
      </p:sp>
      <p:grpSp>
        <p:nvGrpSpPr>
          <p:cNvPr id="13" name="object 13"/>
          <p:cNvGrpSpPr/>
          <p:nvPr/>
        </p:nvGrpSpPr>
        <p:grpSpPr>
          <a:xfrm>
            <a:off x="7052365" y="3161284"/>
            <a:ext cx="878205" cy="1434465"/>
            <a:chOff x="4884420" y="3171444"/>
            <a:chExt cx="878205" cy="1434465"/>
          </a:xfrm>
        </p:grpSpPr>
        <p:sp>
          <p:nvSpPr>
            <p:cNvPr id="14" name="object 14"/>
            <p:cNvSpPr/>
            <p:nvPr/>
          </p:nvSpPr>
          <p:spPr>
            <a:xfrm>
              <a:off x="4897374" y="4001261"/>
              <a:ext cx="852169" cy="591820"/>
            </a:xfrm>
            <a:custGeom>
              <a:avLst/>
              <a:gdLst/>
              <a:ahLst/>
              <a:cxnLst/>
              <a:rect l="l" t="t" r="r" b="b"/>
              <a:pathLst>
                <a:path w="852170" h="591820">
                  <a:moveTo>
                    <a:pt x="792734" y="0"/>
                  </a:moveTo>
                  <a:lnTo>
                    <a:pt x="59181" y="0"/>
                  </a:lnTo>
                  <a:lnTo>
                    <a:pt x="36111" y="4639"/>
                  </a:lnTo>
                  <a:lnTo>
                    <a:pt x="17303" y="17303"/>
                  </a:lnTo>
                  <a:lnTo>
                    <a:pt x="4639" y="36111"/>
                  </a:lnTo>
                  <a:lnTo>
                    <a:pt x="0" y="59181"/>
                  </a:lnTo>
                  <a:lnTo>
                    <a:pt x="0" y="532130"/>
                  </a:lnTo>
                  <a:lnTo>
                    <a:pt x="4639" y="555200"/>
                  </a:lnTo>
                  <a:lnTo>
                    <a:pt x="17303" y="574008"/>
                  </a:lnTo>
                  <a:lnTo>
                    <a:pt x="36111" y="586672"/>
                  </a:lnTo>
                  <a:lnTo>
                    <a:pt x="59181" y="591312"/>
                  </a:lnTo>
                  <a:lnTo>
                    <a:pt x="792734" y="591312"/>
                  </a:lnTo>
                  <a:lnTo>
                    <a:pt x="815804" y="586672"/>
                  </a:lnTo>
                  <a:lnTo>
                    <a:pt x="834612" y="574008"/>
                  </a:lnTo>
                  <a:lnTo>
                    <a:pt x="847276" y="555200"/>
                  </a:lnTo>
                  <a:lnTo>
                    <a:pt x="851915" y="532130"/>
                  </a:lnTo>
                  <a:lnTo>
                    <a:pt x="851915" y="59181"/>
                  </a:lnTo>
                  <a:lnTo>
                    <a:pt x="847276" y="36111"/>
                  </a:lnTo>
                  <a:lnTo>
                    <a:pt x="834612" y="17303"/>
                  </a:lnTo>
                  <a:lnTo>
                    <a:pt x="815804" y="4639"/>
                  </a:lnTo>
                  <a:lnTo>
                    <a:pt x="792734" y="0"/>
                  </a:lnTo>
                  <a:close/>
                </a:path>
              </a:pathLst>
            </a:custGeom>
            <a:solidFill>
              <a:srgbClr val="C2CDE0"/>
            </a:solidFill>
          </p:spPr>
          <p:txBody>
            <a:bodyPr wrap="square" lIns="0" tIns="0" rIns="0" bIns="0" rtlCol="0"/>
            <a:lstStyle/>
            <a:p>
              <a:endParaRPr/>
            </a:p>
          </p:txBody>
        </p:sp>
        <p:sp>
          <p:nvSpPr>
            <p:cNvPr id="15" name="object 15"/>
            <p:cNvSpPr/>
            <p:nvPr/>
          </p:nvSpPr>
          <p:spPr>
            <a:xfrm>
              <a:off x="4897374" y="4001261"/>
              <a:ext cx="852169" cy="591820"/>
            </a:xfrm>
            <a:custGeom>
              <a:avLst/>
              <a:gdLst/>
              <a:ahLst/>
              <a:cxnLst/>
              <a:rect l="l" t="t" r="r" b="b"/>
              <a:pathLst>
                <a:path w="852170" h="591820">
                  <a:moveTo>
                    <a:pt x="0" y="59181"/>
                  </a:moveTo>
                  <a:lnTo>
                    <a:pt x="4639" y="36111"/>
                  </a:lnTo>
                  <a:lnTo>
                    <a:pt x="17303" y="17303"/>
                  </a:lnTo>
                  <a:lnTo>
                    <a:pt x="36111" y="4639"/>
                  </a:lnTo>
                  <a:lnTo>
                    <a:pt x="59181" y="0"/>
                  </a:lnTo>
                  <a:lnTo>
                    <a:pt x="792734" y="0"/>
                  </a:lnTo>
                  <a:lnTo>
                    <a:pt x="815804" y="4639"/>
                  </a:lnTo>
                  <a:lnTo>
                    <a:pt x="834612" y="17303"/>
                  </a:lnTo>
                  <a:lnTo>
                    <a:pt x="847276" y="36111"/>
                  </a:lnTo>
                  <a:lnTo>
                    <a:pt x="851915" y="59181"/>
                  </a:lnTo>
                  <a:lnTo>
                    <a:pt x="851915" y="532130"/>
                  </a:lnTo>
                  <a:lnTo>
                    <a:pt x="847276" y="555200"/>
                  </a:lnTo>
                  <a:lnTo>
                    <a:pt x="834612" y="574008"/>
                  </a:lnTo>
                  <a:lnTo>
                    <a:pt x="815804" y="586672"/>
                  </a:lnTo>
                  <a:lnTo>
                    <a:pt x="792734" y="591312"/>
                  </a:lnTo>
                  <a:lnTo>
                    <a:pt x="59181" y="591312"/>
                  </a:lnTo>
                  <a:lnTo>
                    <a:pt x="36111" y="586672"/>
                  </a:lnTo>
                  <a:lnTo>
                    <a:pt x="17303" y="574008"/>
                  </a:lnTo>
                  <a:lnTo>
                    <a:pt x="4639" y="555200"/>
                  </a:lnTo>
                  <a:lnTo>
                    <a:pt x="0" y="532130"/>
                  </a:lnTo>
                  <a:lnTo>
                    <a:pt x="0" y="59181"/>
                  </a:lnTo>
                  <a:close/>
                </a:path>
              </a:pathLst>
            </a:custGeom>
            <a:ln w="25908">
              <a:solidFill>
                <a:srgbClr val="FFFFFF"/>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023104" y="3171444"/>
              <a:ext cx="580644" cy="463296"/>
            </a:xfrm>
            <a:prstGeom prst="rect">
              <a:avLst/>
            </a:prstGeom>
          </p:spPr>
        </p:pic>
        <p:pic>
          <p:nvPicPr>
            <p:cNvPr id="17" name="object 17"/>
            <p:cNvPicPr/>
            <p:nvPr/>
          </p:nvPicPr>
          <p:blipFill>
            <a:blip r:embed="rId3" cstate="print"/>
            <a:stretch>
              <a:fillRect/>
            </a:stretch>
          </p:blipFill>
          <p:spPr>
            <a:xfrm>
              <a:off x="5021580" y="4081272"/>
              <a:ext cx="583691" cy="423671"/>
            </a:xfrm>
            <a:prstGeom prst="rect">
              <a:avLst/>
            </a:prstGeom>
          </p:spPr>
        </p:pic>
      </p:grpSp>
      <p:grpSp>
        <p:nvGrpSpPr>
          <p:cNvPr id="18" name="object 18"/>
          <p:cNvGrpSpPr/>
          <p:nvPr/>
        </p:nvGrpSpPr>
        <p:grpSpPr>
          <a:xfrm>
            <a:off x="6852657" y="4759896"/>
            <a:ext cx="4590222" cy="846455"/>
            <a:chOff x="4684712" y="4770056"/>
            <a:chExt cx="4178935" cy="846455"/>
          </a:xfrm>
        </p:grpSpPr>
        <p:sp>
          <p:nvSpPr>
            <p:cNvPr id="19" name="object 19"/>
            <p:cNvSpPr/>
            <p:nvPr/>
          </p:nvSpPr>
          <p:spPr>
            <a:xfrm>
              <a:off x="4697729" y="4783074"/>
              <a:ext cx="4152900" cy="820419"/>
            </a:xfrm>
            <a:custGeom>
              <a:avLst/>
              <a:gdLst/>
              <a:ahLst/>
              <a:cxnLst/>
              <a:rect l="l" t="t" r="r" b="b"/>
              <a:pathLst>
                <a:path w="4152900" h="820420">
                  <a:moveTo>
                    <a:pt x="4070858" y="0"/>
                  </a:moveTo>
                  <a:lnTo>
                    <a:pt x="82042" y="0"/>
                  </a:lnTo>
                  <a:lnTo>
                    <a:pt x="50095" y="6443"/>
                  </a:lnTo>
                  <a:lnTo>
                    <a:pt x="24018" y="24018"/>
                  </a:lnTo>
                  <a:lnTo>
                    <a:pt x="6443" y="50095"/>
                  </a:lnTo>
                  <a:lnTo>
                    <a:pt x="0" y="82042"/>
                  </a:lnTo>
                  <a:lnTo>
                    <a:pt x="0" y="737869"/>
                  </a:lnTo>
                  <a:lnTo>
                    <a:pt x="6443" y="769816"/>
                  </a:lnTo>
                  <a:lnTo>
                    <a:pt x="24018" y="795893"/>
                  </a:lnTo>
                  <a:lnTo>
                    <a:pt x="50095" y="813468"/>
                  </a:lnTo>
                  <a:lnTo>
                    <a:pt x="82042" y="819912"/>
                  </a:lnTo>
                  <a:lnTo>
                    <a:pt x="4070858" y="819912"/>
                  </a:lnTo>
                  <a:lnTo>
                    <a:pt x="4102804" y="813468"/>
                  </a:lnTo>
                  <a:lnTo>
                    <a:pt x="4128881" y="795893"/>
                  </a:lnTo>
                  <a:lnTo>
                    <a:pt x="4146456" y="769816"/>
                  </a:lnTo>
                  <a:lnTo>
                    <a:pt x="4152900" y="737869"/>
                  </a:lnTo>
                  <a:lnTo>
                    <a:pt x="4152900" y="82042"/>
                  </a:lnTo>
                  <a:lnTo>
                    <a:pt x="4146456" y="50095"/>
                  </a:lnTo>
                  <a:lnTo>
                    <a:pt x="4128881" y="24018"/>
                  </a:lnTo>
                  <a:lnTo>
                    <a:pt x="4102804" y="6443"/>
                  </a:lnTo>
                  <a:lnTo>
                    <a:pt x="4070858" y="0"/>
                  </a:lnTo>
                  <a:close/>
                </a:path>
              </a:pathLst>
            </a:custGeom>
            <a:solidFill>
              <a:srgbClr val="C5D9F0"/>
            </a:solidFill>
          </p:spPr>
          <p:txBody>
            <a:bodyPr wrap="square" lIns="0" tIns="0" rIns="0" bIns="0" rtlCol="0"/>
            <a:lstStyle/>
            <a:p>
              <a:endParaRPr/>
            </a:p>
          </p:txBody>
        </p:sp>
        <p:sp>
          <p:nvSpPr>
            <p:cNvPr id="20" name="object 20"/>
            <p:cNvSpPr/>
            <p:nvPr/>
          </p:nvSpPr>
          <p:spPr>
            <a:xfrm>
              <a:off x="4697729" y="4783074"/>
              <a:ext cx="4152900" cy="820419"/>
            </a:xfrm>
            <a:custGeom>
              <a:avLst/>
              <a:gdLst/>
              <a:ahLst/>
              <a:cxnLst/>
              <a:rect l="l" t="t" r="r" b="b"/>
              <a:pathLst>
                <a:path w="4152900" h="820420">
                  <a:moveTo>
                    <a:pt x="0" y="82042"/>
                  </a:moveTo>
                  <a:lnTo>
                    <a:pt x="6443" y="50095"/>
                  </a:lnTo>
                  <a:lnTo>
                    <a:pt x="24018" y="24018"/>
                  </a:lnTo>
                  <a:lnTo>
                    <a:pt x="50095" y="6443"/>
                  </a:lnTo>
                  <a:lnTo>
                    <a:pt x="82042" y="0"/>
                  </a:lnTo>
                  <a:lnTo>
                    <a:pt x="4070858" y="0"/>
                  </a:lnTo>
                  <a:lnTo>
                    <a:pt x="4102804" y="6443"/>
                  </a:lnTo>
                  <a:lnTo>
                    <a:pt x="4128881" y="24018"/>
                  </a:lnTo>
                  <a:lnTo>
                    <a:pt x="4146456" y="50095"/>
                  </a:lnTo>
                  <a:lnTo>
                    <a:pt x="4152900" y="82042"/>
                  </a:lnTo>
                  <a:lnTo>
                    <a:pt x="4152900" y="737869"/>
                  </a:lnTo>
                  <a:lnTo>
                    <a:pt x="4146456" y="769816"/>
                  </a:lnTo>
                  <a:lnTo>
                    <a:pt x="4128881" y="795893"/>
                  </a:lnTo>
                  <a:lnTo>
                    <a:pt x="4102804" y="813468"/>
                  </a:lnTo>
                  <a:lnTo>
                    <a:pt x="4070858" y="819912"/>
                  </a:lnTo>
                  <a:lnTo>
                    <a:pt x="82042" y="819912"/>
                  </a:lnTo>
                  <a:lnTo>
                    <a:pt x="50095" y="813468"/>
                  </a:lnTo>
                  <a:lnTo>
                    <a:pt x="24018" y="795893"/>
                  </a:lnTo>
                  <a:lnTo>
                    <a:pt x="6443" y="769816"/>
                  </a:lnTo>
                  <a:lnTo>
                    <a:pt x="0" y="737869"/>
                  </a:lnTo>
                  <a:lnTo>
                    <a:pt x="0" y="82042"/>
                  </a:lnTo>
                  <a:close/>
                </a:path>
              </a:pathLst>
            </a:custGeom>
            <a:ln w="25908">
              <a:solidFill>
                <a:srgbClr val="FFFFFF"/>
              </a:solidFill>
            </a:ln>
          </p:spPr>
          <p:txBody>
            <a:bodyPr wrap="square" lIns="0" tIns="0" rIns="0" bIns="0" rtlCol="0"/>
            <a:lstStyle/>
            <a:p>
              <a:endParaRPr/>
            </a:p>
          </p:txBody>
        </p:sp>
      </p:grpSp>
      <p:sp>
        <p:nvSpPr>
          <p:cNvPr id="21" name="object 21"/>
          <p:cNvSpPr txBox="1"/>
          <p:nvPr/>
        </p:nvSpPr>
        <p:spPr>
          <a:xfrm>
            <a:off x="8173774" y="4868823"/>
            <a:ext cx="2747645" cy="610870"/>
          </a:xfrm>
          <a:prstGeom prst="rect">
            <a:avLst/>
          </a:prstGeom>
        </p:spPr>
        <p:txBody>
          <a:bodyPr vert="horz" wrap="square" lIns="0" tIns="12700" rIns="0" bIns="0" rtlCol="0">
            <a:spAutoFit/>
          </a:bodyPr>
          <a:lstStyle/>
          <a:p>
            <a:pPr marL="12700" marR="5080">
              <a:lnSpc>
                <a:spcPct val="120000"/>
              </a:lnSpc>
              <a:spcBef>
                <a:spcPts val="100"/>
              </a:spcBef>
            </a:pPr>
            <a:r>
              <a:rPr sz="1600" b="1" dirty="0">
                <a:latin typeface="メイリオ"/>
                <a:cs typeface="メイリオ"/>
              </a:rPr>
              <a:t>プライバシーの確保と利用</a:t>
            </a:r>
            <a:r>
              <a:rPr sz="1600" b="1" spc="-50" dirty="0">
                <a:latin typeface="メイリオ"/>
                <a:cs typeface="メイリオ"/>
              </a:rPr>
              <a:t>者</a:t>
            </a:r>
            <a:r>
              <a:rPr sz="1600" b="1" spc="-25" dirty="0">
                <a:latin typeface="メイリオ"/>
                <a:cs typeface="メイリオ"/>
              </a:rPr>
              <a:t>情報の取扱</a:t>
            </a:r>
            <a:r>
              <a:rPr sz="1600" b="1" spc="-50" dirty="0">
                <a:latin typeface="メイリオ"/>
                <a:cs typeface="メイリオ"/>
              </a:rPr>
              <a:t>い</a:t>
            </a:r>
            <a:endParaRPr sz="1600">
              <a:latin typeface="メイリオ"/>
              <a:cs typeface="メイリオ"/>
            </a:endParaRPr>
          </a:p>
        </p:txBody>
      </p:sp>
      <p:grpSp>
        <p:nvGrpSpPr>
          <p:cNvPr id="22" name="object 22"/>
          <p:cNvGrpSpPr/>
          <p:nvPr/>
        </p:nvGrpSpPr>
        <p:grpSpPr>
          <a:xfrm>
            <a:off x="7066080" y="4874259"/>
            <a:ext cx="878205" cy="617220"/>
            <a:chOff x="4898135" y="4884420"/>
            <a:chExt cx="878205" cy="617220"/>
          </a:xfrm>
        </p:grpSpPr>
        <p:sp>
          <p:nvSpPr>
            <p:cNvPr id="23" name="object 23"/>
            <p:cNvSpPr/>
            <p:nvPr/>
          </p:nvSpPr>
          <p:spPr>
            <a:xfrm>
              <a:off x="4911089" y="4897374"/>
              <a:ext cx="852169" cy="591820"/>
            </a:xfrm>
            <a:custGeom>
              <a:avLst/>
              <a:gdLst/>
              <a:ahLst/>
              <a:cxnLst/>
              <a:rect l="l" t="t" r="r" b="b"/>
              <a:pathLst>
                <a:path w="852170" h="591820">
                  <a:moveTo>
                    <a:pt x="792734" y="0"/>
                  </a:moveTo>
                  <a:lnTo>
                    <a:pt x="59182" y="0"/>
                  </a:lnTo>
                  <a:lnTo>
                    <a:pt x="36111" y="4639"/>
                  </a:lnTo>
                  <a:lnTo>
                    <a:pt x="17303" y="17303"/>
                  </a:lnTo>
                  <a:lnTo>
                    <a:pt x="4639" y="36111"/>
                  </a:lnTo>
                  <a:lnTo>
                    <a:pt x="0" y="59181"/>
                  </a:lnTo>
                  <a:lnTo>
                    <a:pt x="0" y="532129"/>
                  </a:lnTo>
                  <a:lnTo>
                    <a:pt x="4639" y="555200"/>
                  </a:lnTo>
                  <a:lnTo>
                    <a:pt x="17303" y="574008"/>
                  </a:lnTo>
                  <a:lnTo>
                    <a:pt x="36111" y="586672"/>
                  </a:lnTo>
                  <a:lnTo>
                    <a:pt x="59182" y="591312"/>
                  </a:lnTo>
                  <a:lnTo>
                    <a:pt x="792734" y="591312"/>
                  </a:lnTo>
                  <a:lnTo>
                    <a:pt x="815804" y="586672"/>
                  </a:lnTo>
                  <a:lnTo>
                    <a:pt x="834612" y="574008"/>
                  </a:lnTo>
                  <a:lnTo>
                    <a:pt x="847276" y="555200"/>
                  </a:lnTo>
                  <a:lnTo>
                    <a:pt x="851915" y="532129"/>
                  </a:lnTo>
                  <a:lnTo>
                    <a:pt x="851915" y="59181"/>
                  </a:lnTo>
                  <a:lnTo>
                    <a:pt x="847276" y="36111"/>
                  </a:lnTo>
                  <a:lnTo>
                    <a:pt x="834612" y="17303"/>
                  </a:lnTo>
                  <a:lnTo>
                    <a:pt x="815804" y="4639"/>
                  </a:lnTo>
                  <a:lnTo>
                    <a:pt x="792734" y="0"/>
                  </a:lnTo>
                  <a:close/>
                </a:path>
              </a:pathLst>
            </a:custGeom>
            <a:solidFill>
              <a:srgbClr val="C2CDE0"/>
            </a:solidFill>
          </p:spPr>
          <p:txBody>
            <a:bodyPr wrap="square" lIns="0" tIns="0" rIns="0" bIns="0" rtlCol="0"/>
            <a:lstStyle/>
            <a:p>
              <a:endParaRPr/>
            </a:p>
          </p:txBody>
        </p:sp>
        <p:sp>
          <p:nvSpPr>
            <p:cNvPr id="24" name="object 24"/>
            <p:cNvSpPr/>
            <p:nvPr/>
          </p:nvSpPr>
          <p:spPr>
            <a:xfrm>
              <a:off x="4911089" y="4897374"/>
              <a:ext cx="852169" cy="591820"/>
            </a:xfrm>
            <a:custGeom>
              <a:avLst/>
              <a:gdLst/>
              <a:ahLst/>
              <a:cxnLst/>
              <a:rect l="l" t="t" r="r" b="b"/>
              <a:pathLst>
                <a:path w="852170" h="591820">
                  <a:moveTo>
                    <a:pt x="0" y="59181"/>
                  </a:moveTo>
                  <a:lnTo>
                    <a:pt x="4639" y="36111"/>
                  </a:lnTo>
                  <a:lnTo>
                    <a:pt x="17303" y="17303"/>
                  </a:lnTo>
                  <a:lnTo>
                    <a:pt x="36111" y="4639"/>
                  </a:lnTo>
                  <a:lnTo>
                    <a:pt x="59182" y="0"/>
                  </a:lnTo>
                  <a:lnTo>
                    <a:pt x="792734" y="0"/>
                  </a:lnTo>
                  <a:lnTo>
                    <a:pt x="815804" y="4639"/>
                  </a:lnTo>
                  <a:lnTo>
                    <a:pt x="834612" y="17303"/>
                  </a:lnTo>
                  <a:lnTo>
                    <a:pt x="847276" y="36111"/>
                  </a:lnTo>
                  <a:lnTo>
                    <a:pt x="851915" y="59181"/>
                  </a:lnTo>
                  <a:lnTo>
                    <a:pt x="851915" y="532129"/>
                  </a:lnTo>
                  <a:lnTo>
                    <a:pt x="847276" y="555200"/>
                  </a:lnTo>
                  <a:lnTo>
                    <a:pt x="834612" y="574008"/>
                  </a:lnTo>
                  <a:lnTo>
                    <a:pt x="815804" y="586672"/>
                  </a:lnTo>
                  <a:lnTo>
                    <a:pt x="792734" y="591312"/>
                  </a:lnTo>
                  <a:lnTo>
                    <a:pt x="59182" y="591312"/>
                  </a:lnTo>
                  <a:lnTo>
                    <a:pt x="36111" y="586672"/>
                  </a:lnTo>
                  <a:lnTo>
                    <a:pt x="17303" y="574008"/>
                  </a:lnTo>
                  <a:lnTo>
                    <a:pt x="4639" y="555200"/>
                  </a:lnTo>
                  <a:lnTo>
                    <a:pt x="0" y="532129"/>
                  </a:lnTo>
                  <a:lnTo>
                    <a:pt x="0" y="59181"/>
                  </a:lnTo>
                  <a:close/>
                </a:path>
              </a:pathLst>
            </a:custGeom>
            <a:ln w="25908">
              <a:solidFill>
                <a:srgbClr val="FFFFFF"/>
              </a:solidFill>
            </a:ln>
          </p:spPr>
          <p:txBody>
            <a:bodyPr wrap="square" lIns="0" tIns="0" rIns="0" bIns="0" rtlCol="0"/>
            <a:lstStyle/>
            <a:p>
              <a:endParaRPr/>
            </a:p>
          </p:txBody>
        </p:sp>
        <p:pic>
          <p:nvPicPr>
            <p:cNvPr id="25" name="object 25"/>
            <p:cNvPicPr/>
            <p:nvPr/>
          </p:nvPicPr>
          <p:blipFill>
            <a:blip r:embed="rId4" cstate="print"/>
            <a:stretch>
              <a:fillRect/>
            </a:stretch>
          </p:blipFill>
          <p:spPr>
            <a:xfrm>
              <a:off x="5000243" y="4962144"/>
              <a:ext cx="614172" cy="467868"/>
            </a:xfrm>
            <a:prstGeom prst="rect">
              <a:avLst/>
            </a:prstGeom>
          </p:spPr>
        </p:pic>
      </p:grpSp>
      <p:grpSp>
        <p:nvGrpSpPr>
          <p:cNvPr id="26" name="object 26"/>
          <p:cNvGrpSpPr/>
          <p:nvPr/>
        </p:nvGrpSpPr>
        <p:grpSpPr>
          <a:xfrm>
            <a:off x="6852657" y="5652960"/>
            <a:ext cx="4590222" cy="846455"/>
            <a:chOff x="4684712" y="5663120"/>
            <a:chExt cx="4178935" cy="846455"/>
          </a:xfrm>
        </p:grpSpPr>
        <p:sp>
          <p:nvSpPr>
            <p:cNvPr id="27" name="object 27"/>
            <p:cNvSpPr/>
            <p:nvPr/>
          </p:nvSpPr>
          <p:spPr>
            <a:xfrm>
              <a:off x="4697729" y="5676138"/>
              <a:ext cx="4152900" cy="820419"/>
            </a:xfrm>
            <a:custGeom>
              <a:avLst/>
              <a:gdLst/>
              <a:ahLst/>
              <a:cxnLst/>
              <a:rect l="l" t="t" r="r" b="b"/>
              <a:pathLst>
                <a:path w="4152900" h="820420">
                  <a:moveTo>
                    <a:pt x="4070858" y="0"/>
                  </a:moveTo>
                  <a:lnTo>
                    <a:pt x="82042" y="0"/>
                  </a:lnTo>
                  <a:lnTo>
                    <a:pt x="50095" y="6442"/>
                  </a:lnTo>
                  <a:lnTo>
                    <a:pt x="24018" y="24012"/>
                  </a:lnTo>
                  <a:lnTo>
                    <a:pt x="6443" y="50074"/>
                  </a:lnTo>
                  <a:lnTo>
                    <a:pt x="0" y="81991"/>
                  </a:lnTo>
                  <a:lnTo>
                    <a:pt x="0" y="737920"/>
                  </a:lnTo>
                  <a:lnTo>
                    <a:pt x="6443" y="769837"/>
                  </a:lnTo>
                  <a:lnTo>
                    <a:pt x="24018" y="795899"/>
                  </a:lnTo>
                  <a:lnTo>
                    <a:pt x="50095" y="813469"/>
                  </a:lnTo>
                  <a:lnTo>
                    <a:pt x="82042" y="819912"/>
                  </a:lnTo>
                  <a:lnTo>
                    <a:pt x="4070858" y="819912"/>
                  </a:lnTo>
                  <a:lnTo>
                    <a:pt x="4102804" y="813469"/>
                  </a:lnTo>
                  <a:lnTo>
                    <a:pt x="4128881" y="795899"/>
                  </a:lnTo>
                  <a:lnTo>
                    <a:pt x="4146456" y="769837"/>
                  </a:lnTo>
                  <a:lnTo>
                    <a:pt x="4152900" y="737920"/>
                  </a:lnTo>
                  <a:lnTo>
                    <a:pt x="4152900" y="81991"/>
                  </a:lnTo>
                  <a:lnTo>
                    <a:pt x="4146456" y="50074"/>
                  </a:lnTo>
                  <a:lnTo>
                    <a:pt x="4128881" y="24012"/>
                  </a:lnTo>
                  <a:lnTo>
                    <a:pt x="4102804" y="6442"/>
                  </a:lnTo>
                  <a:lnTo>
                    <a:pt x="4070858" y="0"/>
                  </a:lnTo>
                  <a:close/>
                </a:path>
              </a:pathLst>
            </a:custGeom>
            <a:solidFill>
              <a:srgbClr val="C5D9F0"/>
            </a:solidFill>
          </p:spPr>
          <p:txBody>
            <a:bodyPr wrap="square" lIns="0" tIns="0" rIns="0" bIns="0" rtlCol="0"/>
            <a:lstStyle/>
            <a:p>
              <a:endParaRPr/>
            </a:p>
          </p:txBody>
        </p:sp>
        <p:sp>
          <p:nvSpPr>
            <p:cNvPr id="28" name="object 28"/>
            <p:cNvSpPr/>
            <p:nvPr/>
          </p:nvSpPr>
          <p:spPr>
            <a:xfrm>
              <a:off x="4697729" y="5676138"/>
              <a:ext cx="4152900" cy="820419"/>
            </a:xfrm>
            <a:custGeom>
              <a:avLst/>
              <a:gdLst/>
              <a:ahLst/>
              <a:cxnLst/>
              <a:rect l="l" t="t" r="r" b="b"/>
              <a:pathLst>
                <a:path w="4152900" h="820420">
                  <a:moveTo>
                    <a:pt x="0" y="81991"/>
                  </a:moveTo>
                  <a:lnTo>
                    <a:pt x="6443" y="50074"/>
                  </a:lnTo>
                  <a:lnTo>
                    <a:pt x="24018" y="24012"/>
                  </a:lnTo>
                  <a:lnTo>
                    <a:pt x="50095" y="6442"/>
                  </a:lnTo>
                  <a:lnTo>
                    <a:pt x="82042" y="0"/>
                  </a:lnTo>
                  <a:lnTo>
                    <a:pt x="4070858" y="0"/>
                  </a:lnTo>
                  <a:lnTo>
                    <a:pt x="4102804" y="6442"/>
                  </a:lnTo>
                  <a:lnTo>
                    <a:pt x="4128881" y="24012"/>
                  </a:lnTo>
                  <a:lnTo>
                    <a:pt x="4146456" y="50074"/>
                  </a:lnTo>
                  <a:lnTo>
                    <a:pt x="4152900" y="81991"/>
                  </a:lnTo>
                  <a:lnTo>
                    <a:pt x="4152900" y="737920"/>
                  </a:lnTo>
                  <a:lnTo>
                    <a:pt x="4146456" y="769837"/>
                  </a:lnTo>
                  <a:lnTo>
                    <a:pt x="4128881" y="795899"/>
                  </a:lnTo>
                  <a:lnTo>
                    <a:pt x="4102804" y="813469"/>
                  </a:lnTo>
                  <a:lnTo>
                    <a:pt x="4070858" y="819912"/>
                  </a:lnTo>
                  <a:lnTo>
                    <a:pt x="82042" y="819912"/>
                  </a:lnTo>
                  <a:lnTo>
                    <a:pt x="50095" y="813469"/>
                  </a:lnTo>
                  <a:lnTo>
                    <a:pt x="24018" y="795899"/>
                  </a:lnTo>
                  <a:lnTo>
                    <a:pt x="6443" y="769837"/>
                  </a:lnTo>
                  <a:lnTo>
                    <a:pt x="0" y="737920"/>
                  </a:lnTo>
                  <a:lnTo>
                    <a:pt x="0" y="81991"/>
                  </a:lnTo>
                  <a:close/>
                </a:path>
              </a:pathLst>
            </a:custGeom>
            <a:ln w="25908">
              <a:solidFill>
                <a:srgbClr val="FFFFFF"/>
              </a:solidFill>
            </a:ln>
          </p:spPr>
          <p:txBody>
            <a:bodyPr wrap="square" lIns="0" tIns="0" rIns="0" bIns="0" rtlCol="0"/>
            <a:lstStyle/>
            <a:p>
              <a:endParaRPr/>
            </a:p>
          </p:txBody>
        </p:sp>
      </p:grpSp>
      <p:sp>
        <p:nvSpPr>
          <p:cNvPr id="29" name="object 29"/>
          <p:cNvSpPr txBox="1"/>
          <p:nvPr/>
        </p:nvSpPr>
        <p:spPr>
          <a:xfrm>
            <a:off x="8173773" y="5939941"/>
            <a:ext cx="2660650" cy="258404"/>
          </a:xfrm>
          <a:prstGeom prst="rect">
            <a:avLst/>
          </a:prstGeom>
        </p:spPr>
        <p:txBody>
          <a:bodyPr vert="horz" wrap="square" lIns="0" tIns="12065" rIns="0" bIns="0" rtlCol="0">
            <a:spAutoFit/>
          </a:bodyPr>
          <a:lstStyle/>
          <a:p>
            <a:pPr marL="12700">
              <a:spcBef>
                <a:spcPts val="95"/>
              </a:spcBef>
            </a:pPr>
            <a:r>
              <a:rPr sz="1600" b="1" spc="-25" dirty="0">
                <a:latin typeface="メイリオ"/>
                <a:cs typeface="メイリオ"/>
              </a:rPr>
              <a:t>クロスボーダー決済との関</a:t>
            </a:r>
            <a:r>
              <a:rPr sz="1600" b="1" spc="-50" dirty="0">
                <a:latin typeface="メイリオ"/>
                <a:cs typeface="メイリオ"/>
              </a:rPr>
              <a:t>係</a:t>
            </a:r>
            <a:endParaRPr sz="1600">
              <a:latin typeface="メイリオ"/>
              <a:cs typeface="メイリオ"/>
            </a:endParaRPr>
          </a:p>
        </p:txBody>
      </p:sp>
      <p:grpSp>
        <p:nvGrpSpPr>
          <p:cNvPr id="30" name="object 30"/>
          <p:cNvGrpSpPr/>
          <p:nvPr/>
        </p:nvGrpSpPr>
        <p:grpSpPr>
          <a:xfrm>
            <a:off x="7066080" y="5768847"/>
            <a:ext cx="878205" cy="617220"/>
            <a:chOff x="4898135" y="5779008"/>
            <a:chExt cx="878205" cy="617220"/>
          </a:xfrm>
        </p:grpSpPr>
        <p:sp>
          <p:nvSpPr>
            <p:cNvPr id="31" name="object 31"/>
            <p:cNvSpPr/>
            <p:nvPr/>
          </p:nvSpPr>
          <p:spPr>
            <a:xfrm>
              <a:off x="4911089" y="5791962"/>
              <a:ext cx="852169" cy="591820"/>
            </a:xfrm>
            <a:custGeom>
              <a:avLst/>
              <a:gdLst/>
              <a:ahLst/>
              <a:cxnLst/>
              <a:rect l="l" t="t" r="r" b="b"/>
              <a:pathLst>
                <a:path w="852170" h="591820">
                  <a:moveTo>
                    <a:pt x="792734" y="0"/>
                  </a:moveTo>
                  <a:lnTo>
                    <a:pt x="59182" y="0"/>
                  </a:lnTo>
                  <a:lnTo>
                    <a:pt x="36111" y="4647"/>
                  </a:lnTo>
                  <a:lnTo>
                    <a:pt x="17303" y="17321"/>
                  </a:lnTo>
                  <a:lnTo>
                    <a:pt x="4639" y="36117"/>
                  </a:lnTo>
                  <a:lnTo>
                    <a:pt x="0" y="59131"/>
                  </a:lnTo>
                  <a:lnTo>
                    <a:pt x="0" y="532180"/>
                  </a:lnTo>
                  <a:lnTo>
                    <a:pt x="4639" y="555194"/>
                  </a:lnTo>
                  <a:lnTo>
                    <a:pt x="17303" y="573990"/>
                  </a:lnTo>
                  <a:lnTo>
                    <a:pt x="36111" y="586664"/>
                  </a:lnTo>
                  <a:lnTo>
                    <a:pt x="59182" y="591311"/>
                  </a:lnTo>
                  <a:lnTo>
                    <a:pt x="792734" y="591311"/>
                  </a:lnTo>
                  <a:lnTo>
                    <a:pt x="815804" y="586664"/>
                  </a:lnTo>
                  <a:lnTo>
                    <a:pt x="834612" y="573990"/>
                  </a:lnTo>
                  <a:lnTo>
                    <a:pt x="847276" y="555194"/>
                  </a:lnTo>
                  <a:lnTo>
                    <a:pt x="851915" y="532180"/>
                  </a:lnTo>
                  <a:lnTo>
                    <a:pt x="851915" y="59131"/>
                  </a:lnTo>
                  <a:lnTo>
                    <a:pt x="847276" y="36117"/>
                  </a:lnTo>
                  <a:lnTo>
                    <a:pt x="834612" y="17321"/>
                  </a:lnTo>
                  <a:lnTo>
                    <a:pt x="815804" y="4647"/>
                  </a:lnTo>
                  <a:lnTo>
                    <a:pt x="792734" y="0"/>
                  </a:lnTo>
                  <a:close/>
                </a:path>
              </a:pathLst>
            </a:custGeom>
            <a:solidFill>
              <a:srgbClr val="C2CDE0"/>
            </a:solidFill>
          </p:spPr>
          <p:txBody>
            <a:bodyPr wrap="square" lIns="0" tIns="0" rIns="0" bIns="0" rtlCol="0"/>
            <a:lstStyle/>
            <a:p>
              <a:endParaRPr/>
            </a:p>
          </p:txBody>
        </p:sp>
        <p:sp>
          <p:nvSpPr>
            <p:cNvPr id="32" name="object 32"/>
            <p:cNvSpPr/>
            <p:nvPr/>
          </p:nvSpPr>
          <p:spPr>
            <a:xfrm>
              <a:off x="4911089" y="5791962"/>
              <a:ext cx="852169" cy="591820"/>
            </a:xfrm>
            <a:custGeom>
              <a:avLst/>
              <a:gdLst/>
              <a:ahLst/>
              <a:cxnLst/>
              <a:rect l="l" t="t" r="r" b="b"/>
              <a:pathLst>
                <a:path w="852170" h="591820">
                  <a:moveTo>
                    <a:pt x="0" y="59131"/>
                  </a:moveTo>
                  <a:lnTo>
                    <a:pt x="4639" y="36117"/>
                  </a:lnTo>
                  <a:lnTo>
                    <a:pt x="17303" y="17321"/>
                  </a:lnTo>
                  <a:lnTo>
                    <a:pt x="36111" y="4647"/>
                  </a:lnTo>
                  <a:lnTo>
                    <a:pt x="59182" y="0"/>
                  </a:lnTo>
                  <a:lnTo>
                    <a:pt x="792734" y="0"/>
                  </a:lnTo>
                  <a:lnTo>
                    <a:pt x="815804" y="4647"/>
                  </a:lnTo>
                  <a:lnTo>
                    <a:pt x="834612" y="17321"/>
                  </a:lnTo>
                  <a:lnTo>
                    <a:pt x="847276" y="36117"/>
                  </a:lnTo>
                  <a:lnTo>
                    <a:pt x="851915" y="59131"/>
                  </a:lnTo>
                  <a:lnTo>
                    <a:pt x="851915" y="532180"/>
                  </a:lnTo>
                  <a:lnTo>
                    <a:pt x="847276" y="555194"/>
                  </a:lnTo>
                  <a:lnTo>
                    <a:pt x="834612" y="573990"/>
                  </a:lnTo>
                  <a:lnTo>
                    <a:pt x="815804" y="586664"/>
                  </a:lnTo>
                  <a:lnTo>
                    <a:pt x="792734" y="591311"/>
                  </a:lnTo>
                  <a:lnTo>
                    <a:pt x="59182" y="591311"/>
                  </a:lnTo>
                  <a:lnTo>
                    <a:pt x="36111" y="586664"/>
                  </a:lnTo>
                  <a:lnTo>
                    <a:pt x="17303" y="573990"/>
                  </a:lnTo>
                  <a:lnTo>
                    <a:pt x="4639" y="555194"/>
                  </a:lnTo>
                  <a:lnTo>
                    <a:pt x="0" y="532180"/>
                  </a:lnTo>
                  <a:lnTo>
                    <a:pt x="0" y="59131"/>
                  </a:lnTo>
                  <a:close/>
                </a:path>
              </a:pathLst>
            </a:custGeom>
            <a:ln w="25908">
              <a:solidFill>
                <a:srgbClr val="FFFFFF"/>
              </a:solidFill>
            </a:ln>
          </p:spPr>
          <p:txBody>
            <a:bodyPr wrap="square" lIns="0" tIns="0" rIns="0" bIns="0" rtlCol="0"/>
            <a:lstStyle/>
            <a:p>
              <a:endParaRPr/>
            </a:p>
          </p:txBody>
        </p:sp>
        <p:pic>
          <p:nvPicPr>
            <p:cNvPr id="33" name="object 33"/>
            <p:cNvPicPr/>
            <p:nvPr/>
          </p:nvPicPr>
          <p:blipFill>
            <a:blip r:embed="rId5" cstate="print"/>
            <a:stretch>
              <a:fillRect/>
            </a:stretch>
          </p:blipFill>
          <p:spPr>
            <a:xfrm>
              <a:off x="5017007" y="5849112"/>
              <a:ext cx="595884" cy="475488"/>
            </a:xfrm>
            <a:prstGeom prst="rect">
              <a:avLst/>
            </a:prstGeom>
          </p:spPr>
        </p:pic>
      </p:grpSp>
      <p:sp>
        <p:nvSpPr>
          <p:cNvPr id="34" name="object 34"/>
          <p:cNvSpPr txBox="1">
            <a:spLocks noGrp="1"/>
          </p:cNvSpPr>
          <p:nvPr>
            <p:ph type="title"/>
          </p:nvPr>
        </p:nvSpPr>
        <p:spPr>
          <a:xfrm>
            <a:off x="4562177" y="139586"/>
            <a:ext cx="3176356" cy="443711"/>
          </a:xfrm>
          <a:prstGeom prst="rect">
            <a:avLst/>
          </a:prstGeom>
        </p:spPr>
        <p:txBody>
          <a:bodyPr vert="horz" wrap="square" lIns="0" tIns="12700" rIns="0" bIns="0" rtlCol="0" anchor="ctr">
            <a:spAutoFit/>
          </a:bodyPr>
          <a:lstStyle/>
          <a:p>
            <a:pPr marL="12700">
              <a:lnSpc>
                <a:spcPct val="100000"/>
              </a:lnSpc>
              <a:spcBef>
                <a:spcPts val="100"/>
              </a:spcBef>
            </a:pPr>
            <a:r>
              <a:rPr lang="ja-JP" altLang="en-US" sz="2800" spc="-20" dirty="0">
                <a:latin typeface="Yet R" panose="02030504000101010101" pitchFamily="18" charset="-127"/>
                <a:ea typeface="Yet R" panose="02030504000101010101" pitchFamily="18" charset="-127"/>
              </a:rPr>
              <a:t>日本銀行の</a:t>
            </a:r>
            <a:r>
              <a:rPr sz="2800" spc="-20" dirty="0" err="1">
                <a:latin typeface="Yet R" panose="02030504000101010101" pitchFamily="18" charset="-127"/>
                <a:ea typeface="Yet R" panose="02030504000101010101" pitchFamily="18" charset="-127"/>
              </a:rPr>
              <a:t>今後</a:t>
            </a:r>
            <a:endParaRPr sz="2800" spc="-20" dirty="0">
              <a:latin typeface="Yet R" panose="02030504000101010101" pitchFamily="18" charset="-127"/>
              <a:ea typeface="Yet R" panose="02030504000101010101" pitchFamily="18" charset="-127"/>
            </a:endParaRPr>
          </a:p>
        </p:txBody>
      </p:sp>
      <p:grpSp>
        <p:nvGrpSpPr>
          <p:cNvPr id="35" name="object 35"/>
          <p:cNvGrpSpPr/>
          <p:nvPr/>
        </p:nvGrpSpPr>
        <p:grpSpPr>
          <a:xfrm>
            <a:off x="809822" y="5225015"/>
            <a:ext cx="1243153" cy="1536700"/>
            <a:chOff x="172212" y="5236464"/>
            <a:chExt cx="1186180" cy="1536700"/>
          </a:xfrm>
        </p:grpSpPr>
        <p:sp>
          <p:nvSpPr>
            <p:cNvPr id="36" name="object 36"/>
            <p:cNvSpPr/>
            <p:nvPr/>
          </p:nvSpPr>
          <p:spPr>
            <a:xfrm>
              <a:off x="191262" y="5255514"/>
              <a:ext cx="1148080" cy="1498600"/>
            </a:xfrm>
            <a:custGeom>
              <a:avLst/>
              <a:gdLst/>
              <a:ahLst/>
              <a:cxnLst/>
              <a:rect l="l" t="t" r="r" b="b"/>
              <a:pathLst>
                <a:path w="1148080" h="1498600">
                  <a:moveTo>
                    <a:pt x="1147572" y="0"/>
                  </a:moveTo>
                  <a:lnTo>
                    <a:pt x="0" y="0"/>
                  </a:lnTo>
                  <a:lnTo>
                    <a:pt x="0" y="1195654"/>
                  </a:lnTo>
                  <a:lnTo>
                    <a:pt x="573786" y="1498092"/>
                  </a:lnTo>
                  <a:lnTo>
                    <a:pt x="1147572" y="1195654"/>
                  </a:lnTo>
                  <a:lnTo>
                    <a:pt x="1147572" y="0"/>
                  </a:lnTo>
                  <a:close/>
                </a:path>
              </a:pathLst>
            </a:custGeom>
            <a:solidFill>
              <a:srgbClr val="006FC0"/>
            </a:solidFill>
          </p:spPr>
          <p:txBody>
            <a:bodyPr wrap="square" lIns="0" tIns="0" rIns="0" bIns="0" rtlCol="0"/>
            <a:lstStyle/>
            <a:p>
              <a:endParaRPr/>
            </a:p>
          </p:txBody>
        </p:sp>
        <p:sp>
          <p:nvSpPr>
            <p:cNvPr id="37" name="object 37"/>
            <p:cNvSpPr/>
            <p:nvPr/>
          </p:nvSpPr>
          <p:spPr>
            <a:xfrm>
              <a:off x="191262" y="5255514"/>
              <a:ext cx="1148080" cy="1498600"/>
            </a:xfrm>
            <a:custGeom>
              <a:avLst/>
              <a:gdLst/>
              <a:ahLst/>
              <a:cxnLst/>
              <a:rect l="l" t="t" r="r" b="b"/>
              <a:pathLst>
                <a:path w="1148080" h="1498600">
                  <a:moveTo>
                    <a:pt x="1147572" y="0"/>
                  </a:moveTo>
                  <a:lnTo>
                    <a:pt x="1147572" y="1195654"/>
                  </a:lnTo>
                  <a:lnTo>
                    <a:pt x="573786" y="1498092"/>
                  </a:lnTo>
                  <a:lnTo>
                    <a:pt x="0" y="1195654"/>
                  </a:lnTo>
                  <a:lnTo>
                    <a:pt x="0" y="0"/>
                  </a:lnTo>
                  <a:lnTo>
                    <a:pt x="1147572" y="0"/>
                  </a:lnTo>
                  <a:close/>
                </a:path>
              </a:pathLst>
            </a:custGeom>
            <a:ln w="38100">
              <a:solidFill>
                <a:srgbClr val="FFFFFF"/>
              </a:solidFill>
            </a:ln>
          </p:spPr>
          <p:txBody>
            <a:bodyPr wrap="square" lIns="0" tIns="0" rIns="0" bIns="0" rtlCol="0"/>
            <a:lstStyle/>
            <a:p>
              <a:endParaRPr/>
            </a:p>
          </p:txBody>
        </p:sp>
      </p:grpSp>
      <p:sp>
        <p:nvSpPr>
          <p:cNvPr id="38" name="object 38"/>
          <p:cNvSpPr txBox="1"/>
          <p:nvPr/>
        </p:nvSpPr>
        <p:spPr>
          <a:xfrm>
            <a:off x="943426" y="5750897"/>
            <a:ext cx="960982" cy="516255"/>
          </a:xfrm>
          <a:prstGeom prst="rect">
            <a:avLst/>
          </a:prstGeom>
        </p:spPr>
        <p:txBody>
          <a:bodyPr vert="horz" wrap="square" lIns="0" tIns="12700" rIns="0" bIns="0" rtlCol="0">
            <a:spAutoFit/>
          </a:bodyPr>
          <a:lstStyle/>
          <a:p>
            <a:pPr marL="279400" marR="5080" indent="-267335">
              <a:lnSpc>
                <a:spcPct val="114999"/>
              </a:lnSpc>
              <a:spcBef>
                <a:spcPts val="100"/>
              </a:spcBef>
            </a:pPr>
            <a:r>
              <a:rPr sz="1400" b="1" spc="-10" dirty="0">
                <a:solidFill>
                  <a:srgbClr val="FFFFFF"/>
                </a:solidFill>
                <a:latin typeface="メイリオ"/>
                <a:cs typeface="メイリオ"/>
              </a:rPr>
              <a:t>パイロット</a:t>
            </a:r>
            <a:r>
              <a:rPr sz="1400" b="1" spc="-25" dirty="0">
                <a:solidFill>
                  <a:srgbClr val="FFFFFF"/>
                </a:solidFill>
                <a:latin typeface="メイリオ"/>
                <a:cs typeface="メイリオ"/>
              </a:rPr>
              <a:t>実験</a:t>
            </a:r>
            <a:endParaRPr sz="1400">
              <a:latin typeface="メイリオ"/>
              <a:cs typeface="メイリオ"/>
            </a:endParaRPr>
          </a:p>
        </p:txBody>
      </p:sp>
      <p:grpSp>
        <p:nvGrpSpPr>
          <p:cNvPr id="39" name="object 39"/>
          <p:cNvGrpSpPr/>
          <p:nvPr/>
        </p:nvGrpSpPr>
        <p:grpSpPr>
          <a:xfrm>
            <a:off x="809822" y="4051535"/>
            <a:ext cx="1243153" cy="1546860"/>
            <a:chOff x="172212" y="4062984"/>
            <a:chExt cx="1186180" cy="1546860"/>
          </a:xfrm>
        </p:grpSpPr>
        <p:sp>
          <p:nvSpPr>
            <p:cNvPr id="40" name="object 40"/>
            <p:cNvSpPr/>
            <p:nvPr/>
          </p:nvSpPr>
          <p:spPr>
            <a:xfrm>
              <a:off x="191262" y="4082034"/>
              <a:ext cx="1148080" cy="1508760"/>
            </a:xfrm>
            <a:custGeom>
              <a:avLst/>
              <a:gdLst/>
              <a:ahLst/>
              <a:cxnLst/>
              <a:rect l="l" t="t" r="r" b="b"/>
              <a:pathLst>
                <a:path w="1148080" h="1508760">
                  <a:moveTo>
                    <a:pt x="1147572" y="0"/>
                  </a:moveTo>
                  <a:lnTo>
                    <a:pt x="0" y="0"/>
                  </a:lnTo>
                  <a:lnTo>
                    <a:pt x="0" y="1147191"/>
                  </a:lnTo>
                  <a:lnTo>
                    <a:pt x="573786" y="1508760"/>
                  </a:lnTo>
                  <a:lnTo>
                    <a:pt x="1147572" y="1147191"/>
                  </a:lnTo>
                  <a:lnTo>
                    <a:pt x="1147572" y="0"/>
                  </a:lnTo>
                  <a:close/>
                </a:path>
              </a:pathLst>
            </a:custGeom>
            <a:solidFill>
              <a:srgbClr val="006FC0"/>
            </a:solidFill>
          </p:spPr>
          <p:txBody>
            <a:bodyPr wrap="square" lIns="0" tIns="0" rIns="0" bIns="0" rtlCol="0"/>
            <a:lstStyle/>
            <a:p>
              <a:endParaRPr/>
            </a:p>
          </p:txBody>
        </p:sp>
        <p:sp>
          <p:nvSpPr>
            <p:cNvPr id="41" name="object 41"/>
            <p:cNvSpPr/>
            <p:nvPr/>
          </p:nvSpPr>
          <p:spPr>
            <a:xfrm>
              <a:off x="191262" y="4082034"/>
              <a:ext cx="1148080" cy="1508760"/>
            </a:xfrm>
            <a:custGeom>
              <a:avLst/>
              <a:gdLst/>
              <a:ahLst/>
              <a:cxnLst/>
              <a:rect l="l" t="t" r="r" b="b"/>
              <a:pathLst>
                <a:path w="1148080" h="1508760">
                  <a:moveTo>
                    <a:pt x="1147572" y="0"/>
                  </a:moveTo>
                  <a:lnTo>
                    <a:pt x="1147572" y="1147191"/>
                  </a:lnTo>
                  <a:lnTo>
                    <a:pt x="573786" y="1508760"/>
                  </a:lnTo>
                  <a:lnTo>
                    <a:pt x="0" y="1147191"/>
                  </a:lnTo>
                  <a:lnTo>
                    <a:pt x="0" y="0"/>
                  </a:lnTo>
                  <a:lnTo>
                    <a:pt x="1147572" y="0"/>
                  </a:lnTo>
                  <a:close/>
                </a:path>
              </a:pathLst>
            </a:custGeom>
            <a:ln w="38100">
              <a:solidFill>
                <a:srgbClr val="FFFFFF"/>
              </a:solidFill>
            </a:ln>
          </p:spPr>
          <p:txBody>
            <a:bodyPr wrap="square" lIns="0" tIns="0" rIns="0" bIns="0" rtlCol="0"/>
            <a:lstStyle/>
            <a:p>
              <a:endParaRPr/>
            </a:p>
          </p:txBody>
        </p:sp>
      </p:grpSp>
      <p:sp>
        <p:nvSpPr>
          <p:cNvPr id="42" name="object 42"/>
          <p:cNvSpPr txBox="1"/>
          <p:nvPr/>
        </p:nvSpPr>
        <p:spPr>
          <a:xfrm>
            <a:off x="943426" y="4642086"/>
            <a:ext cx="960982" cy="452755"/>
          </a:xfrm>
          <a:prstGeom prst="rect">
            <a:avLst/>
          </a:prstGeom>
        </p:spPr>
        <p:txBody>
          <a:bodyPr vert="horz" wrap="square" lIns="0" tIns="12700" rIns="0" bIns="0" rtlCol="0">
            <a:spAutoFit/>
          </a:bodyPr>
          <a:lstStyle/>
          <a:p>
            <a:pPr marL="12700" marR="5080" indent="88265">
              <a:spcBef>
                <a:spcPts val="100"/>
              </a:spcBef>
            </a:pPr>
            <a:r>
              <a:rPr sz="1400" b="1" spc="-15" dirty="0">
                <a:solidFill>
                  <a:srgbClr val="FFFFFF"/>
                </a:solidFill>
                <a:latin typeface="メイリオ"/>
                <a:cs typeface="メイリオ"/>
              </a:rPr>
              <a:t>概念実証</a:t>
            </a:r>
            <a:r>
              <a:rPr sz="1400" b="1" spc="-10" dirty="0">
                <a:solidFill>
                  <a:srgbClr val="FFFFFF"/>
                </a:solidFill>
                <a:latin typeface="メイリオ"/>
                <a:cs typeface="メイリオ"/>
              </a:rPr>
              <a:t>フェーズ２</a:t>
            </a:r>
            <a:endParaRPr sz="1400">
              <a:latin typeface="メイリオ"/>
              <a:cs typeface="メイリオ"/>
            </a:endParaRPr>
          </a:p>
        </p:txBody>
      </p:sp>
      <p:grpSp>
        <p:nvGrpSpPr>
          <p:cNvPr id="43" name="object 43"/>
          <p:cNvGrpSpPr/>
          <p:nvPr/>
        </p:nvGrpSpPr>
        <p:grpSpPr>
          <a:xfrm>
            <a:off x="809823" y="3003024"/>
            <a:ext cx="1244484" cy="1519555"/>
            <a:chOff x="172212" y="3014472"/>
            <a:chExt cx="1187450" cy="1519555"/>
          </a:xfrm>
        </p:grpSpPr>
        <p:sp>
          <p:nvSpPr>
            <p:cNvPr id="44" name="object 44"/>
            <p:cNvSpPr/>
            <p:nvPr/>
          </p:nvSpPr>
          <p:spPr>
            <a:xfrm>
              <a:off x="191262" y="3033522"/>
              <a:ext cx="1149350" cy="1481455"/>
            </a:xfrm>
            <a:custGeom>
              <a:avLst/>
              <a:gdLst/>
              <a:ahLst/>
              <a:cxnLst/>
              <a:rect l="l" t="t" r="r" b="b"/>
              <a:pathLst>
                <a:path w="1149350" h="1481454">
                  <a:moveTo>
                    <a:pt x="1149096" y="0"/>
                  </a:moveTo>
                  <a:lnTo>
                    <a:pt x="0" y="0"/>
                  </a:lnTo>
                  <a:lnTo>
                    <a:pt x="0" y="1151889"/>
                  </a:lnTo>
                  <a:lnTo>
                    <a:pt x="574547" y="1481327"/>
                  </a:lnTo>
                  <a:lnTo>
                    <a:pt x="1149096" y="1151889"/>
                  </a:lnTo>
                  <a:lnTo>
                    <a:pt x="1149096" y="0"/>
                  </a:lnTo>
                  <a:close/>
                </a:path>
              </a:pathLst>
            </a:custGeom>
            <a:solidFill>
              <a:srgbClr val="006FC0"/>
            </a:solidFill>
          </p:spPr>
          <p:txBody>
            <a:bodyPr wrap="square" lIns="0" tIns="0" rIns="0" bIns="0" rtlCol="0"/>
            <a:lstStyle/>
            <a:p>
              <a:endParaRPr/>
            </a:p>
          </p:txBody>
        </p:sp>
        <p:sp>
          <p:nvSpPr>
            <p:cNvPr id="45" name="object 45"/>
            <p:cNvSpPr/>
            <p:nvPr/>
          </p:nvSpPr>
          <p:spPr>
            <a:xfrm>
              <a:off x="191262" y="3033522"/>
              <a:ext cx="1149350" cy="1481455"/>
            </a:xfrm>
            <a:custGeom>
              <a:avLst/>
              <a:gdLst/>
              <a:ahLst/>
              <a:cxnLst/>
              <a:rect l="l" t="t" r="r" b="b"/>
              <a:pathLst>
                <a:path w="1149350" h="1481454">
                  <a:moveTo>
                    <a:pt x="1149096" y="0"/>
                  </a:moveTo>
                  <a:lnTo>
                    <a:pt x="1149096" y="1151889"/>
                  </a:lnTo>
                  <a:lnTo>
                    <a:pt x="574547" y="1481327"/>
                  </a:lnTo>
                  <a:lnTo>
                    <a:pt x="0" y="1151889"/>
                  </a:lnTo>
                  <a:lnTo>
                    <a:pt x="0" y="0"/>
                  </a:lnTo>
                  <a:lnTo>
                    <a:pt x="1149096" y="0"/>
                  </a:lnTo>
                  <a:close/>
                </a:path>
              </a:pathLst>
            </a:custGeom>
            <a:ln w="38100">
              <a:solidFill>
                <a:srgbClr val="FFFFFF"/>
              </a:solidFill>
            </a:ln>
          </p:spPr>
          <p:txBody>
            <a:bodyPr wrap="square" lIns="0" tIns="0" rIns="0" bIns="0" rtlCol="0"/>
            <a:lstStyle/>
            <a:p>
              <a:endParaRPr/>
            </a:p>
          </p:txBody>
        </p:sp>
      </p:grpSp>
      <p:sp>
        <p:nvSpPr>
          <p:cNvPr id="46" name="object 46"/>
          <p:cNvSpPr txBox="1"/>
          <p:nvPr/>
        </p:nvSpPr>
        <p:spPr>
          <a:xfrm>
            <a:off x="944646" y="3427457"/>
            <a:ext cx="960982" cy="452755"/>
          </a:xfrm>
          <a:prstGeom prst="rect">
            <a:avLst/>
          </a:prstGeom>
        </p:spPr>
        <p:txBody>
          <a:bodyPr vert="horz" wrap="square" lIns="0" tIns="13335" rIns="0" bIns="0" rtlCol="0">
            <a:spAutoFit/>
          </a:bodyPr>
          <a:lstStyle/>
          <a:p>
            <a:pPr marL="12700" marR="5080" indent="88265">
              <a:spcBef>
                <a:spcPts val="105"/>
              </a:spcBef>
            </a:pPr>
            <a:r>
              <a:rPr sz="1400" b="1" spc="-15" dirty="0">
                <a:solidFill>
                  <a:srgbClr val="FFFFFF"/>
                </a:solidFill>
                <a:latin typeface="メイリオ"/>
                <a:cs typeface="メイリオ"/>
              </a:rPr>
              <a:t>概念実証</a:t>
            </a:r>
            <a:r>
              <a:rPr sz="1400" b="1" spc="-10" dirty="0">
                <a:solidFill>
                  <a:srgbClr val="FFFFFF"/>
                </a:solidFill>
                <a:latin typeface="メイリオ"/>
                <a:cs typeface="メイリオ"/>
              </a:rPr>
              <a:t>フェーズ１</a:t>
            </a:r>
            <a:endParaRPr sz="1400">
              <a:latin typeface="メイリオ"/>
              <a:cs typeface="メイリオ"/>
            </a:endParaRPr>
          </a:p>
        </p:txBody>
      </p:sp>
      <p:sp>
        <p:nvSpPr>
          <p:cNvPr id="47" name="object 47"/>
          <p:cNvSpPr txBox="1"/>
          <p:nvPr/>
        </p:nvSpPr>
        <p:spPr>
          <a:xfrm>
            <a:off x="2065289" y="3105084"/>
            <a:ext cx="4090811" cy="769441"/>
          </a:xfrm>
          <a:prstGeom prst="rect">
            <a:avLst/>
          </a:prstGeom>
          <a:ln w="12192">
            <a:solidFill>
              <a:srgbClr val="000000"/>
            </a:solidFill>
          </a:ln>
        </p:spPr>
        <p:txBody>
          <a:bodyPr vert="horz" wrap="square" lIns="0" tIns="45720" rIns="0" bIns="0" rtlCol="0">
            <a:spAutoFit/>
          </a:bodyPr>
          <a:lstStyle/>
          <a:p>
            <a:pPr marL="91440" marR="81280" algn="just">
              <a:spcBef>
                <a:spcPts val="360"/>
              </a:spcBef>
            </a:pPr>
            <a:r>
              <a:rPr sz="1400" spc="90" dirty="0" err="1">
                <a:latin typeface="メイリオ"/>
                <a:cs typeface="メイリオ"/>
              </a:rPr>
              <a:t>システム的な実験環境を構築し、</a:t>
            </a:r>
            <a:r>
              <a:rPr sz="1400" dirty="0" err="1">
                <a:latin typeface="メイリオ"/>
                <a:cs typeface="メイリオ"/>
              </a:rPr>
              <a:t>CBDCの基本機能（</a:t>
            </a:r>
            <a:r>
              <a:rPr sz="1400" spc="-5" dirty="0" err="1">
                <a:latin typeface="メイリオ"/>
                <a:cs typeface="メイリオ"/>
              </a:rPr>
              <a:t>発行、流通、還</a:t>
            </a:r>
            <a:r>
              <a:rPr sz="1400" dirty="0" err="1">
                <a:latin typeface="メイリオ"/>
                <a:cs typeface="メイリオ"/>
              </a:rPr>
              <a:t>収）</a:t>
            </a:r>
            <a:r>
              <a:rPr sz="1400" spc="-10" dirty="0" err="1">
                <a:latin typeface="メイリオ"/>
                <a:cs typeface="メイリオ"/>
              </a:rPr>
              <a:t>に関する検証を行う</a:t>
            </a:r>
            <a:r>
              <a:rPr sz="1400" spc="-10" dirty="0">
                <a:latin typeface="メイリオ"/>
                <a:cs typeface="メイリオ"/>
              </a:rPr>
              <a:t>。</a:t>
            </a:r>
            <a:endParaRPr sz="1400" dirty="0">
              <a:latin typeface="メイリオ"/>
              <a:cs typeface="メイリオ"/>
            </a:endParaRPr>
          </a:p>
          <a:p>
            <a:pPr marL="271145" marR="81915" indent="-180340" algn="just">
              <a:spcBef>
                <a:spcPts val="600"/>
              </a:spcBef>
            </a:pPr>
            <a:r>
              <a:rPr sz="1400" dirty="0">
                <a:latin typeface="メイリオ"/>
                <a:cs typeface="メイリオ"/>
              </a:rPr>
              <a:t>→</a:t>
            </a:r>
            <a:r>
              <a:rPr sz="1400" dirty="0">
                <a:solidFill>
                  <a:srgbClr val="006FC0"/>
                </a:solidFill>
                <a:latin typeface="メイリオ"/>
                <a:cs typeface="メイリオ"/>
              </a:rPr>
              <a:t>2021</a:t>
            </a:r>
            <a:r>
              <a:rPr sz="1400" spc="65" dirty="0">
                <a:solidFill>
                  <a:srgbClr val="006FC0"/>
                </a:solidFill>
                <a:latin typeface="メイリオ"/>
                <a:cs typeface="メイリオ"/>
              </a:rPr>
              <a:t>年度の早い時期</a:t>
            </a:r>
            <a:r>
              <a:rPr sz="1400" spc="35" dirty="0">
                <a:latin typeface="メイリオ"/>
                <a:cs typeface="メイリオ"/>
              </a:rPr>
              <a:t>の開始を目</a:t>
            </a:r>
            <a:r>
              <a:rPr sz="1400" spc="-20" dirty="0">
                <a:latin typeface="メイリオ"/>
                <a:cs typeface="メイリオ"/>
              </a:rPr>
              <a:t>指す。</a:t>
            </a:r>
            <a:endParaRPr sz="1400" dirty="0">
              <a:latin typeface="メイリオ"/>
              <a:cs typeface="メイリオ"/>
            </a:endParaRPr>
          </a:p>
        </p:txBody>
      </p:sp>
      <p:sp>
        <p:nvSpPr>
          <p:cNvPr id="48" name="object 48"/>
          <p:cNvSpPr txBox="1"/>
          <p:nvPr/>
        </p:nvSpPr>
        <p:spPr>
          <a:xfrm>
            <a:off x="2086171" y="4449177"/>
            <a:ext cx="4051356" cy="693138"/>
          </a:xfrm>
          <a:prstGeom prst="rect">
            <a:avLst/>
          </a:prstGeom>
          <a:ln w="12192">
            <a:solidFill>
              <a:srgbClr val="000000"/>
            </a:solidFill>
          </a:ln>
        </p:spPr>
        <p:txBody>
          <a:bodyPr vert="horz" wrap="square" lIns="0" tIns="46355" rIns="0" bIns="0" rtlCol="0">
            <a:spAutoFit/>
          </a:bodyPr>
          <a:lstStyle/>
          <a:p>
            <a:pPr marL="92075" marR="74930" algn="just">
              <a:spcBef>
                <a:spcPts val="365"/>
              </a:spcBef>
            </a:pPr>
            <a:r>
              <a:rPr sz="1400" spc="90" dirty="0">
                <a:latin typeface="メイリオ"/>
                <a:cs typeface="メイリオ"/>
              </a:rPr>
              <a:t>フェーズ１で構築した実験環境に</a:t>
            </a:r>
            <a:r>
              <a:rPr sz="1400" dirty="0">
                <a:latin typeface="メイリオ"/>
                <a:cs typeface="メイリオ"/>
              </a:rPr>
              <a:t>CBDC</a:t>
            </a:r>
            <a:r>
              <a:rPr sz="1400" spc="-5" dirty="0">
                <a:latin typeface="メイリオ"/>
                <a:cs typeface="メイリオ"/>
              </a:rPr>
              <a:t>の周辺機能を付加して、その</a:t>
            </a:r>
            <a:r>
              <a:rPr sz="1400" spc="-10" dirty="0">
                <a:latin typeface="メイリオ"/>
                <a:cs typeface="メイリオ"/>
              </a:rPr>
              <a:t>実現可能性などを検証する。</a:t>
            </a:r>
            <a:endParaRPr sz="1400" dirty="0">
              <a:latin typeface="メイリオ"/>
              <a:cs typeface="メイリオ"/>
            </a:endParaRPr>
          </a:p>
        </p:txBody>
      </p:sp>
      <p:sp>
        <p:nvSpPr>
          <p:cNvPr id="49" name="object 49"/>
          <p:cNvSpPr txBox="1"/>
          <p:nvPr/>
        </p:nvSpPr>
        <p:spPr>
          <a:xfrm>
            <a:off x="2102935" y="5465680"/>
            <a:ext cx="4024472" cy="692497"/>
          </a:xfrm>
          <a:prstGeom prst="rect">
            <a:avLst/>
          </a:prstGeom>
          <a:ln w="12192">
            <a:solidFill>
              <a:srgbClr val="000000"/>
            </a:solidFill>
          </a:ln>
        </p:spPr>
        <p:txBody>
          <a:bodyPr vert="horz" wrap="square" lIns="0" tIns="45720" rIns="0" bIns="0" rtlCol="0">
            <a:spAutoFit/>
          </a:bodyPr>
          <a:lstStyle/>
          <a:p>
            <a:pPr marL="92075" marR="81280" algn="just">
              <a:spcBef>
                <a:spcPts val="360"/>
              </a:spcBef>
            </a:pPr>
            <a:r>
              <a:rPr sz="1400" spc="-5" dirty="0">
                <a:latin typeface="メイリオ"/>
                <a:cs typeface="メイリオ"/>
              </a:rPr>
              <a:t>概念実証を経て、さらに必要と判断されれば、民間事業者や消費者が実地に参加する形でのパイロット実験</a:t>
            </a:r>
            <a:r>
              <a:rPr sz="1400" spc="-15" dirty="0">
                <a:latin typeface="メイリオ"/>
                <a:cs typeface="メイリオ"/>
              </a:rPr>
              <a:t>を行うことも視野に入れて検討。</a:t>
            </a:r>
            <a:endParaRPr sz="1400" dirty="0">
              <a:latin typeface="メイリオ"/>
              <a:cs typeface="メイリオ"/>
            </a:endParaRPr>
          </a:p>
        </p:txBody>
      </p:sp>
      <p:sp>
        <p:nvSpPr>
          <p:cNvPr id="50" name="object 50"/>
          <p:cNvSpPr txBox="1"/>
          <p:nvPr/>
        </p:nvSpPr>
        <p:spPr>
          <a:xfrm>
            <a:off x="2936577" y="2634932"/>
            <a:ext cx="1625600" cy="299720"/>
          </a:xfrm>
          <a:prstGeom prst="rect">
            <a:avLst/>
          </a:prstGeom>
        </p:spPr>
        <p:txBody>
          <a:bodyPr vert="horz" wrap="square" lIns="0" tIns="12700" rIns="0" bIns="0" rtlCol="0">
            <a:spAutoFit/>
          </a:bodyPr>
          <a:lstStyle/>
          <a:p>
            <a:pPr marL="12700">
              <a:spcBef>
                <a:spcPts val="100"/>
              </a:spcBef>
            </a:pPr>
            <a:r>
              <a:rPr spc="-10" dirty="0">
                <a:latin typeface="メイリオ"/>
                <a:cs typeface="メイリオ"/>
              </a:rPr>
              <a:t>実証実験の流れ</a:t>
            </a:r>
            <a:endParaRPr dirty="0">
              <a:latin typeface="メイリオ"/>
              <a:cs typeface="メイリオ"/>
            </a:endParaRPr>
          </a:p>
        </p:txBody>
      </p:sp>
      <p:sp>
        <p:nvSpPr>
          <p:cNvPr id="51" name="object 51"/>
          <p:cNvSpPr txBox="1"/>
          <p:nvPr/>
        </p:nvSpPr>
        <p:spPr>
          <a:xfrm>
            <a:off x="940158" y="784606"/>
            <a:ext cx="10657267" cy="1586075"/>
          </a:xfrm>
          <a:prstGeom prst="rect">
            <a:avLst/>
          </a:prstGeom>
        </p:spPr>
        <p:txBody>
          <a:bodyPr vert="horz" wrap="square" lIns="0" tIns="12700" rIns="0" bIns="0" rtlCol="0">
            <a:spAutoFit/>
          </a:bodyPr>
          <a:lstStyle/>
          <a:p>
            <a:pPr marL="355600" marR="227965" indent="-342900">
              <a:lnSpc>
                <a:spcPct val="115599"/>
              </a:lnSpc>
              <a:spcBef>
                <a:spcPts val="100"/>
              </a:spcBef>
              <a:buFont typeface="Wingdings"/>
              <a:buChar char=""/>
              <a:tabLst>
                <a:tab pos="354965" algn="l"/>
                <a:tab pos="355600" algn="l"/>
              </a:tabLst>
            </a:pPr>
            <a:r>
              <a:rPr sz="2000" dirty="0">
                <a:latin typeface="BIZ UDPゴシック" panose="020B0400000000000000" pitchFamily="50" charset="-128"/>
                <a:ea typeface="BIZ UDPゴシック" panose="020B0400000000000000" pitchFamily="50" charset="-128"/>
                <a:cs typeface="メイリオ"/>
              </a:rPr>
              <a:t>今後は、これまでのようなリサーチ中心の検討にとどまらず、</a:t>
            </a:r>
            <a:r>
              <a:rPr sz="2000" b="1" dirty="0">
                <a:solidFill>
                  <a:srgbClr val="006FC0"/>
                </a:solidFill>
                <a:latin typeface="BIZ UDPゴシック" panose="020B0400000000000000" pitchFamily="50" charset="-128"/>
                <a:ea typeface="BIZ UDPゴシック" panose="020B0400000000000000" pitchFamily="50" charset="-128"/>
                <a:cs typeface="メイリオ"/>
              </a:rPr>
              <a:t>実証実験</a:t>
            </a:r>
            <a:r>
              <a:rPr sz="2000" spc="-20" dirty="0">
                <a:latin typeface="BIZ UDPゴシック" panose="020B0400000000000000" pitchFamily="50" charset="-128"/>
                <a:ea typeface="BIZ UDPゴシック" panose="020B0400000000000000" pitchFamily="50" charset="-128"/>
                <a:cs typeface="メイリオ"/>
              </a:rPr>
              <a:t>の実施</a:t>
            </a:r>
            <a:r>
              <a:rPr sz="2000" spc="-5" dirty="0">
                <a:latin typeface="BIZ UDPゴシック" panose="020B0400000000000000" pitchFamily="50" charset="-128"/>
                <a:ea typeface="BIZ UDPゴシック" panose="020B0400000000000000" pitchFamily="50" charset="-128"/>
                <a:cs typeface="メイリオ"/>
              </a:rPr>
              <a:t>を通じて、より具体的・実務的な検討を行っていく。</a:t>
            </a:r>
            <a:endParaRPr sz="2000" dirty="0">
              <a:latin typeface="BIZ UDPゴシック" panose="020B0400000000000000" pitchFamily="50" charset="-128"/>
              <a:ea typeface="BIZ UDPゴシック" panose="020B0400000000000000" pitchFamily="50" charset="-128"/>
              <a:cs typeface="メイリオ"/>
            </a:endParaRPr>
          </a:p>
          <a:p>
            <a:pPr marL="355600" indent="-342900">
              <a:spcBef>
                <a:spcPts val="1535"/>
              </a:spcBef>
              <a:buFont typeface="Wingdings"/>
              <a:buChar char=""/>
              <a:tabLst>
                <a:tab pos="354965" algn="l"/>
                <a:tab pos="355600" algn="l"/>
              </a:tabLst>
            </a:pPr>
            <a:r>
              <a:rPr sz="2000" dirty="0">
                <a:latin typeface="BIZ UDPゴシック" panose="020B0400000000000000" pitchFamily="50" charset="-128"/>
                <a:ea typeface="BIZ UDPゴシック" panose="020B0400000000000000" pitchFamily="50" charset="-128"/>
                <a:cs typeface="メイリオ"/>
              </a:rPr>
              <a:t>実証実験と並行して、CBDC</a:t>
            </a:r>
            <a:r>
              <a:rPr sz="2000" spc="-5" dirty="0">
                <a:latin typeface="BIZ UDPゴシック" panose="020B0400000000000000" pitchFamily="50" charset="-128"/>
                <a:ea typeface="BIZ UDPゴシック" panose="020B0400000000000000" pitchFamily="50" charset="-128"/>
                <a:cs typeface="メイリオ"/>
              </a:rPr>
              <a:t>の発行に関して考慮すべきポイントなどを踏まえ、</a:t>
            </a:r>
            <a:endParaRPr sz="2000" dirty="0">
              <a:latin typeface="BIZ UDPゴシック" panose="020B0400000000000000" pitchFamily="50" charset="-128"/>
              <a:ea typeface="BIZ UDPゴシック" panose="020B0400000000000000" pitchFamily="50" charset="-128"/>
              <a:cs typeface="メイリオ"/>
            </a:endParaRPr>
          </a:p>
          <a:p>
            <a:pPr marL="355600">
              <a:spcBef>
                <a:spcPts val="350"/>
              </a:spcBef>
            </a:pPr>
            <a:r>
              <a:rPr sz="2000" b="1" dirty="0">
                <a:solidFill>
                  <a:srgbClr val="006FC0"/>
                </a:solidFill>
                <a:latin typeface="BIZ UDPゴシック" panose="020B0400000000000000" pitchFamily="50" charset="-128"/>
                <a:ea typeface="BIZ UDPゴシック" panose="020B0400000000000000" pitchFamily="50" charset="-128"/>
                <a:cs typeface="メイリオ"/>
              </a:rPr>
              <a:t>制度設計面の検討</a:t>
            </a:r>
            <a:r>
              <a:rPr sz="2000" spc="-5" dirty="0">
                <a:latin typeface="BIZ UDPゴシック" panose="020B0400000000000000" pitchFamily="50" charset="-128"/>
                <a:ea typeface="BIZ UDPゴシック" panose="020B0400000000000000" pitchFamily="50" charset="-128"/>
                <a:cs typeface="メイリオ"/>
              </a:rPr>
              <a:t>を深めていく。内外関係者との連携も重要。</a:t>
            </a:r>
            <a:endParaRPr sz="2000" dirty="0">
              <a:latin typeface="BIZ UDPゴシック" panose="020B0400000000000000" pitchFamily="50" charset="-128"/>
              <a:ea typeface="BIZ UDPゴシック" panose="020B0400000000000000" pitchFamily="50" charset="-128"/>
              <a:cs typeface="メイリオ"/>
            </a:endParaRPr>
          </a:p>
        </p:txBody>
      </p:sp>
      <p:sp>
        <p:nvSpPr>
          <p:cNvPr id="52" name="object 52"/>
          <p:cNvSpPr/>
          <p:nvPr/>
        </p:nvSpPr>
        <p:spPr>
          <a:xfrm>
            <a:off x="837127" y="755142"/>
            <a:ext cx="10715222" cy="1701672"/>
          </a:xfrm>
          <a:custGeom>
            <a:avLst/>
            <a:gdLst/>
            <a:ahLst/>
            <a:cxnLst/>
            <a:rect l="l" t="t" r="r" b="b"/>
            <a:pathLst>
              <a:path w="8618220" h="1571625">
                <a:moveTo>
                  <a:pt x="0" y="88900"/>
                </a:moveTo>
                <a:lnTo>
                  <a:pt x="6981" y="54274"/>
                </a:lnTo>
                <a:lnTo>
                  <a:pt x="26020" y="26019"/>
                </a:lnTo>
                <a:lnTo>
                  <a:pt x="54258" y="6979"/>
                </a:lnTo>
                <a:lnTo>
                  <a:pt x="88836" y="0"/>
                </a:lnTo>
                <a:lnTo>
                  <a:pt x="8529320" y="0"/>
                </a:lnTo>
                <a:lnTo>
                  <a:pt x="8563945" y="6979"/>
                </a:lnTo>
                <a:lnTo>
                  <a:pt x="8592200" y="26019"/>
                </a:lnTo>
                <a:lnTo>
                  <a:pt x="8611240" y="54274"/>
                </a:lnTo>
                <a:lnTo>
                  <a:pt x="8618220" y="88900"/>
                </a:lnTo>
                <a:lnTo>
                  <a:pt x="8618220" y="1482344"/>
                </a:lnTo>
                <a:lnTo>
                  <a:pt x="8611240" y="1516969"/>
                </a:lnTo>
                <a:lnTo>
                  <a:pt x="8592200" y="1545224"/>
                </a:lnTo>
                <a:lnTo>
                  <a:pt x="8563945" y="1564264"/>
                </a:lnTo>
                <a:lnTo>
                  <a:pt x="8529320" y="1571244"/>
                </a:lnTo>
                <a:lnTo>
                  <a:pt x="88836" y="1571244"/>
                </a:lnTo>
                <a:lnTo>
                  <a:pt x="54258" y="1564264"/>
                </a:lnTo>
                <a:lnTo>
                  <a:pt x="26020" y="1545224"/>
                </a:lnTo>
                <a:lnTo>
                  <a:pt x="6981" y="1516969"/>
                </a:lnTo>
                <a:lnTo>
                  <a:pt x="0" y="1482344"/>
                </a:lnTo>
                <a:lnTo>
                  <a:pt x="0" y="88900"/>
                </a:lnTo>
                <a:close/>
              </a:path>
            </a:pathLst>
          </a:custGeom>
          <a:ln w="25908">
            <a:solidFill>
              <a:srgbClr val="385D89"/>
            </a:solidFill>
          </a:ln>
        </p:spPr>
        <p:txBody>
          <a:bodyPr wrap="square" lIns="0" tIns="0" rIns="0" bIns="0" rtlCol="0"/>
          <a:lstStyle/>
          <a:p>
            <a:endParaRPr/>
          </a:p>
        </p:txBody>
      </p:sp>
      <p:sp>
        <p:nvSpPr>
          <p:cNvPr id="53" name="テキスト ボックス 52">
            <a:extLst>
              <a:ext uri="{FF2B5EF4-FFF2-40B4-BE49-F238E27FC236}">
                <a16:creationId xmlns:a16="http://schemas.microsoft.com/office/drawing/2014/main" id="{49EC33B4-F5DE-4D5A-95A6-0350E506F9E5}"/>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54" name="スライド番号プレースホルダー 1">
            <a:extLst>
              <a:ext uri="{FF2B5EF4-FFF2-40B4-BE49-F238E27FC236}">
                <a16:creationId xmlns:a16="http://schemas.microsoft.com/office/drawing/2014/main" id="{A09E4A6F-1974-46E1-95F9-FBC082592C22}"/>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15</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1537695192"/>
              </p:ext>
            </p:extLst>
          </p:nvPr>
        </p:nvGraphicFramePr>
        <p:xfrm>
          <a:off x="1398954" y="928498"/>
          <a:ext cx="9644183" cy="5497195"/>
        </p:xfrm>
        <a:graphic>
          <a:graphicData uri="http://schemas.openxmlformats.org/drawingml/2006/table">
            <a:tbl>
              <a:tblPr firstRow="1" bandRow="1">
                <a:tableStyleId>{2D5ABB26-0587-4C30-8999-92F81FD0307C}</a:tableStyleId>
              </a:tblPr>
              <a:tblGrid>
                <a:gridCol w="824587">
                  <a:extLst>
                    <a:ext uri="{9D8B030D-6E8A-4147-A177-3AD203B41FA5}">
                      <a16:colId xmlns:a16="http://schemas.microsoft.com/office/drawing/2014/main" val="20000"/>
                    </a:ext>
                  </a:extLst>
                </a:gridCol>
                <a:gridCol w="8819596">
                  <a:extLst>
                    <a:ext uri="{9D8B030D-6E8A-4147-A177-3AD203B41FA5}">
                      <a16:colId xmlns:a16="http://schemas.microsoft.com/office/drawing/2014/main" val="20001"/>
                    </a:ext>
                  </a:extLst>
                </a:gridCol>
              </a:tblGrid>
              <a:tr h="1413510">
                <a:tc>
                  <a:txBody>
                    <a:bodyPr/>
                    <a:lstStyle/>
                    <a:p>
                      <a:pPr marL="58419" algn="ctr">
                        <a:lnSpc>
                          <a:spcPct val="100000"/>
                        </a:lnSpc>
                        <a:spcBef>
                          <a:spcPts val="675"/>
                        </a:spcBef>
                      </a:pPr>
                      <a:r>
                        <a:rPr sz="1500" spc="-25" dirty="0">
                          <a:latin typeface="メイリオ"/>
                          <a:cs typeface="メイリオ"/>
                        </a:rPr>
                        <a:t>ユーロ</a:t>
                      </a:r>
                      <a:endParaRPr sz="1500" dirty="0">
                        <a:latin typeface="メイリオ"/>
                        <a:cs typeface="メイリオ"/>
                      </a:endParaRPr>
                    </a:p>
                  </a:txBody>
                  <a:tcPr marL="0" marR="0" marT="8572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344805" marR="634365" indent="-287020">
                        <a:lnSpc>
                          <a:spcPct val="100000"/>
                        </a:lnSpc>
                        <a:spcBef>
                          <a:spcPts val="1185"/>
                        </a:spcBef>
                        <a:buFont typeface="Wingdings"/>
                        <a:buChar char=""/>
                        <a:tabLst>
                          <a:tab pos="344805" algn="l"/>
                          <a:tab pos="345440" algn="l"/>
                        </a:tabLst>
                      </a:pPr>
                      <a:r>
                        <a:rPr sz="1600" spc="-10" dirty="0">
                          <a:latin typeface="メイリオ"/>
                          <a:cs typeface="メイリオ"/>
                        </a:rPr>
                        <a:t>2021</a:t>
                      </a:r>
                      <a:r>
                        <a:rPr sz="1600" spc="-25" dirty="0">
                          <a:latin typeface="メイリオ"/>
                          <a:cs typeface="メイリオ"/>
                        </a:rPr>
                        <a:t>年</a:t>
                      </a:r>
                      <a:r>
                        <a:rPr sz="1600" spc="-10" dirty="0">
                          <a:latin typeface="メイリオ"/>
                          <a:cs typeface="メイリオ"/>
                        </a:rPr>
                        <a:t>7</a:t>
                      </a:r>
                      <a:r>
                        <a:rPr sz="1600" spc="-25" dirty="0">
                          <a:latin typeface="メイリオ"/>
                          <a:cs typeface="メイリオ"/>
                        </a:rPr>
                        <a:t>月、ECB政策理</a:t>
                      </a:r>
                      <a:r>
                        <a:rPr sz="1600" spc="-10" dirty="0">
                          <a:latin typeface="メイリオ"/>
                          <a:cs typeface="メイリオ"/>
                        </a:rPr>
                        <a:t>事</a:t>
                      </a:r>
                      <a:r>
                        <a:rPr sz="1600" spc="-25" dirty="0">
                          <a:latin typeface="メイリオ"/>
                          <a:cs typeface="メイリオ"/>
                        </a:rPr>
                        <a:t>会は</a:t>
                      </a:r>
                      <a:r>
                        <a:rPr sz="1600" spc="-10" dirty="0">
                          <a:latin typeface="メイリオ"/>
                          <a:cs typeface="メイリオ"/>
                        </a:rPr>
                        <a:t>、</a:t>
                      </a:r>
                      <a:r>
                        <a:rPr sz="1600" spc="-25" dirty="0">
                          <a:latin typeface="メイリオ"/>
                          <a:cs typeface="メイリオ"/>
                        </a:rPr>
                        <a:t>デジ</a:t>
                      </a:r>
                      <a:r>
                        <a:rPr sz="1600" spc="-10" dirty="0">
                          <a:latin typeface="メイリオ"/>
                          <a:cs typeface="メイリオ"/>
                        </a:rPr>
                        <a:t>タ</a:t>
                      </a:r>
                      <a:r>
                        <a:rPr sz="1600" spc="-25" dirty="0">
                          <a:latin typeface="メイリオ"/>
                          <a:cs typeface="メイリオ"/>
                        </a:rPr>
                        <a:t>ルユ</a:t>
                      </a:r>
                      <a:r>
                        <a:rPr sz="1600" spc="-10" dirty="0">
                          <a:latin typeface="メイリオ"/>
                          <a:cs typeface="メイリオ"/>
                        </a:rPr>
                        <a:t>ー</a:t>
                      </a:r>
                      <a:r>
                        <a:rPr sz="1600" spc="-25" dirty="0">
                          <a:latin typeface="メイリオ"/>
                          <a:cs typeface="メイリオ"/>
                        </a:rPr>
                        <a:t>ロ・</a:t>
                      </a:r>
                      <a:r>
                        <a:rPr sz="1600" spc="-10" dirty="0">
                          <a:latin typeface="メイリオ"/>
                          <a:cs typeface="メイリオ"/>
                        </a:rPr>
                        <a:t>プ</a:t>
                      </a:r>
                      <a:r>
                        <a:rPr sz="1600" spc="-25" dirty="0">
                          <a:latin typeface="メイリオ"/>
                          <a:cs typeface="メイリオ"/>
                        </a:rPr>
                        <a:t>ロジ</a:t>
                      </a:r>
                      <a:r>
                        <a:rPr sz="1600" spc="-10" dirty="0">
                          <a:latin typeface="メイリオ"/>
                          <a:cs typeface="メイリオ"/>
                        </a:rPr>
                        <a:t>ェ</a:t>
                      </a:r>
                      <a:r>
                        <a:rPr sz="1600" spc="-25" dirty="0">
                          <a:latin typeface="メイリオ"/>
                          <a:cs typeface="メイリオ"/>
                        </a:rPr>
                        <a:t>クト</a:t>
                      </a:r>
                      <a:r>
                        <a:rPr sz="1600" spc="-10" dirty="0">
                          <a:latin typeface="メイリオ"/>
                          <a:cs typeface="メイリオ"/>
                        </a:rPr>
                        <a:t>の</a:t>
                      </a:r>
                      <a:r>
                        <a:rPr sz="1600" spc="-25" dirty="0">
                          <a:latin typeface="メイリオ"/>
                          <a:cs typeface="メイリオ"/>
                        </a:rPr>
                        <a:t>「調</a:t>
                      </a:r>
                      <a:r>
                        <a:rPr sz="1600" spc="-50" dirty="0">
                          <a:latin typeface="メイリオ"/>
                          <a:cs typeface="メイリオ"/>
                        </a:rPr>
                        <a:t>査</a:t>
                      </a:r>
                      <a:r>
                        <a:rPr sz="1600" spc="-25" dirty="0">
                          <a:latin typeface="メイリオ"/>
                          <a:cs typeface="メイリオ"/>
                        </a:rPr>
                        <a:t>フェーズ」の開始を決定</a:t>
                      </a:r>
                      <a:r>
                        <a:rPr sz="1600" spc="-20" dirty="0">
                          <a:latin typeface="メイリオ"/>
                          <a:cs typeface="メイリオ"/>
                        </a:rPr>
                        <a:t>。</a:t>
                      </a:r>
                      <a:r>
                        <a:rPr sz="1600" b="1" spc="-25" dirty="0">
                          <a:solidFill>
                            <a:srgbClr val="006FC0"/>
                          </a:solidFill>
                          <a:latin typeface="メイリオ"/>
                          <a:cs typeface="メイリオ"/>
                        </a:rPr>
                        <a:t>調査フ</a:t>
                      </a:r>
                      <a:r>
                        <a:rPr sz="1600" b="1" spc="-10" dirty="0">
                          <a:solidFill>
                            <a:srgbClr val="006FC0"/>
                          </a:solidFill>
                          <a:latin typeface="メイリオ"/>
                          <a:cs typeface="メイリオ"/>
                        </a:rPr>
                        <a:t>ェ</a:t>
                      </a:r>
                      <a:r>
                        <a:rPr sz="1600" b="1" spc="-25" dirty="0">
                          <a:solidFill>
                            <a:srgbClr val="006FC0"/>
                          </a:solidFill>
                          <a:latin typeface="メイリオ"/>
                          <a:cs typeface="メイリオ"/>
                        </a:rPr>
                        <a:t>ーズ</a:t>
                      </a:r>
                      <a:r>
                        <a:rPr sz="1600" b="1" spc="-10" dirty="0">
                          <a:solidFill>
                            <a:srgbClr val="006FC0"/>
                          </a:solidFill>
                          <a:latin typeface="メイリオ"/>
                          <a:cs typeface="メイリオ"/>
                        </a:rPr>
                        <a:t>は2023年10</a:t>
                      </a:r>
                      <a:r>
                        <a:rPr sz="1600" b="1" spc="-25" dirty="0">
                          <a:solidFill>
                            <a:srgbClr val="006FC0"/>
                          </a:solidFill>
                          <a:latin typeface="メイリオ"/>
                          <a:cs typeface="メイリオ"/>
                        </a:rPr>
                        <a:t>月</a:t>
                      </a:r>
                      <a:r>
                        <a:rPr sz="1600" spc="-20" dirty="0">
                          <a:latin typeface="メイリオ"/>
                          <a:cs typeface="メイリオ"/>
                        </a:rPr>
                        <a:t>まで</a:t>
                      </a:r>
                      <a:r>
                        <a:rPr sz="1600" spc="-25" dirty="0">
                          <a:latin typeface="メイリオ"/>
                          <a:cs typeface="メイリオ"/>
                        </a:rPr>
                        <a:t>実施</a:t>
                      </a:r>
                      <a:r>
                        <a:rPr sz="1600" spc="-50" dirty="0">
                          <a:latin typeface="メイリオ"/>
                          <a:cs typeface="メイリオ"/>
                        </a:rPr>
                        <a:t>。</a:t>
                      </a:r>
                      <a:endParaRPr sz="1600" dirty="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30" dirty="0">
                          <a:latin typeface="メイリオ"/>
                          <a:cs typeface="メイリオ"/>
                        </a:rPr>
                        <a:t>「２年間の調査フェーズの終了時</a:t>
                      </a:r>
                      <a:r>
                        <a:rPr sz="1600" spc="-25" dirty="0">
                          <a:latin typeface="メイリオ"/>
                          <a:cs typeface="メイリオ"/>
                        </a:rPr>
                        <a:t>点で、</a:t>
                      </a:r>
                      <a:r>
                        <a:rPr sz="1600" b="1" spc="-20" dirty="0">
                          <a:solidFill>
                            <a:srgbClr val="006FC0"/>
                          </a:solidFill>
                          <a:latin typeface="メイリオ"/>
                          <a:cs typeface="メイリオ"/>
                        </a:rPr>
                        <a:t>CBDC</a:t>
                      </a:r>
                      <a:r>
                        <a:rPr sz="1600" b="1" spc="-30" dirty="0">
                          <a:solidFill>
                            <a:srgbClr val="006FC0"/>
                          </a:solidFill>
                          <a:latin typeface="メイリオ"/>
                          <a:cs typeface="メイリオ"/>
                        </a:rPr>
                        <a:t>の実現について判断</a:t>
                      </a:r>
                      <a:r>
                        <a:rPr sz="1600" spc="-30" dirty="0">
                          <a:latin typeface="メイリオ"/>
                          <a:cs typeface="メイリオ"/>
                        </a:rPr>
                        <a:t>」</a:t>
                      </a:r>
                      <a:r>
                        <a:rPr sz="1600" spc="-20" dirty="0">
                          <a:latin typeface="メイリオ"/>
                          <a:cs typeface="メイリオ"/>
                        </a:rPr>
                        <a:t>（</a:t>
                      </a:r>
                      <a:r>
                        <a:rPr sz="1600" spc="-20" dirty="0" err="1">
                          <a:latin typeface="メイリオ"/>
                          <a:cs typeface="メイリオ"/>
                        </a:rPr>
                        <a:t>ECB</a:t>
                      </a:r>
                      <a:r>
                        <a:rPr sz="1600" spc="-30" dirty="0" err="1">
                          <a:latin typeface="メイリオ"/>
                          <a:cs typeface="メイリオ"/>
                        </a:rPr>
                        <a:t>ラ</a:t>
                      </a:r>
                      <a:r>
                        <a:rPr sz="1600" spc="-50" dirty="0" err="1">
                          <a:latin typeface="メイリオ"/>
                          <a:cs typeface="メイリオ"/>
                        </a:rPr>
                        <a:t>ガ</a:t>
                      </a:r>
                      <a:r>
                        <a:rPr sz="1600" spc="-25" dirty="0" err="1">
                          <a:latin typeface="メイリオ"/>
                          <a:cs typeface="メイリオ"/>
                        </a:rPr>
                        <a:t>ルド総裁</a:t>
                      </a:r>
                      <a:r>
                        <a:rPr sz="1600" spc="-25" dirty="0">
                          <a:latin typeface="メイリオ"/>
                          <a:cs typeface="メイリオ"/>
                        </a:rPr>
                        <a:t>）</a:t>
                      </a:r>
                      <a:r>
                        <a:rPr sz="1600" spc="-50" dirty="0">
                          <a:latin typeface="メイリオ"/>
                          <a:cs typeface="メイリオ"/>
                        </a:rPr>
                        <a:t>。</a:t>
                      </a:r>
                      <a:endParaRPr lang="en-US" sz="1600" spc="-50" dirty="0">
                        <a:latin typeface="メイリオ"/>
                        <a:cs typeface="メイリオ"/>
                      </a:endParaRPr>
                    </a:p>
                    <a:p>
                      <a:pPr marL="344805" indent="-287020">
                        <a:lnSpc>
                          <a:spcPct val="100000"/>
                        </a:lnSpc>
                        <a:spcBef>
                          <a:spcPts val="600"/>
                        </a:spcBef>
                        <a:buFont typeface="Wingdings"/>
                        <a:buChar char=""/>
                        <a:tabLst>
                          <a:tab pos="344805" algn="l"/>
                          <a:tab pos="345440" algn="l"/>
                        </a:tabLst>
                      </a:pPr>
                      <a:r>
                        <a:rPr lang="ja-JP" altLang="en-US" sz="1600" dirty="0">
                          <a:latin typeface="BIZ UDPゴシック" panose="020B0400000000000000" pitchFamily="50" charset="-128"/>
                          <a:ea typeface="BIZ UDPゴシック" panose="020B0400000000000000" pitchFamily="50" charset="-128"/>
                          <a:cs typeface="メイリオ"/>
                        </a:rPr>
                        <a:t>日銀は</a:t>
                      </a:r>
                      <a:r>
                        <a:rPr lang="en-US" altLang="ja-JP" sz="1600" dirty="0">
                          <a:latin typeface="BIZ UDPゴシック" panose="020B0400000000000000" pitchFamily="50" charset="-128"/>
                          <a:ea typeface="BIZ UDPゴシック" panose="020B0400000000000000" pitchFamily="50" charset="-128"/>
                          <a:cs typeface="メイリオ"/>
                        </a:rPr>
                        <a:t>ECB</a:t>
                      </a:r>
                      <a:r>
                        <a:rPr lang="ja-JP" altLang="en-US" sz="1600" dirty="0">
                          <a:latin typeface="BIZ UDPゴシック" panose="020B0400000000000000" pitchFamily="50" charset="-128"/>
                          <a:ea typeface="BIZ UDPゴシック" panose="020B0400000000000000" pitchFamily="50" charset="-128"/>
                          <a:cs typeface="メイリオ"/>
                        </a:rPr>
                        <a:t>と実証検証プロジェクトを推進。</a:t>
                      </a:r>
                      <a:endParaRPr sz="1600" dirty="0">
                        <a:latin typeface="BIZ UDPゴシック" panose="020B0400000000000000" pitchFamily="50" charset="-128"/>
                        <a:ea typeface="BIZ UDPゴシック" panose="020B0400000000000000" pitchFamily="50" charset="-128"/>
                        <a:cs typeface="メイリオ"/>
                      </a:endParaRPr>
                    </a:p>
                  </a:txBody>
                  <a:tcPr marL="0" marR="0" marT="15049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2174875">
                <a:tc>
                  <a:txBody>
                    <a:bodyPr/>
                    <a:lstStyle/>
                    <a:p>
                      <a:pPr marL="58419" algn="ctr">
                        <a:lnSpc>
                          <a:spcPct val="100000"/>
                        </a:lnSpc>
                        <a:spcBef>
                          <a:spcPts val="1005"/>
                        </a:spcBef>
                        <a:tabLst>
                          <a:tab pos="439420" algn="l"/>
                        </a:tabLst>
                      </a:pPr>
                      <a:r>
                        <a:rPr sz="1500" spc="-50" dirty="0">
                          <a:latin typeface="メイリオ"/>
                          <a:cs typeface="メイリオ"/>
                        </a:rPr>
                        <a:t>米</a:t>
                      </a:r>
                      <a:r>
                        <a:rPr sz="1500" dirty="0">
                          <a:latin typeface="メイリオ"/>
                          <a:cs typeface="メイリオ"/>
                        </a:rPr>
                        <a:t>	</a:t>
                      </a:r>
                      <a:r>
                        <a:rPr sz="1500" spc="-50" dirty="0">
                          <a:latin typeface="メイリオ"/>
                          <a:cs typeface="メイリオ"/>
                        </a:rPr>
                        <a:t>国</a:t>
                      </a:r>
                      <a:endParaRPr sz="1500" dirty="0">
                        <a:latin typeface="メイリオ"/>
                        <a:cs typeface="メイリオ"/>
                      </a:endParaRPr>
                    </a:p>
                  </a:txBody>
                  <a:tcPr marL="0" marR="0" marT="12763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344805" marR="205740" indent="-287020">
                        <a:lnSpc>
                          <a:spcPct val="100000"/>
                        </a:lnSpc>
                        <a:spcBef>
                          <a:spcPts val="705"/>
                        </a:spcBef>
                        <a:buFont typeface="Wingdings"/>
                        <a:buChar char=""/>
                        <a:tabLst>
                          <a:tab pos="344805" algn="l"/>
                          <a:tab pos="345440" algn="l"/>
                        </a:tabLst>
                      </a:pPr>
                      <a:r>
                        <a:rPr sz="1600" spc="-25" dirty="0">
                          <a:latin typeface="メイリオ"/>
                          <a:cs typeface="メイリオ"/>
                        </a:rPr>
                        <a:t>FRBは、</a:t>
                      </a:r>
                      <a:r>
                        <a:rPr sz="1600" spc="-10" dirty="0">
                          <a:latin typeface="メイリオ"/>
                          <a:cs typeface="メイリオ"/>
                        </a:rPr>
                        <a:t>2022</a:t>
                      </a:r>
                      <a:r>
                        <a:rPr sz="1600" spc="-25" dirty="0">
                          <a:latin typeface="メイリオ"/>
                          <a:cs typeface="メイリオ"/>
                        </a:rPr>
                        <a:t>年１月、</a:t>
                      </a:r>
                      <a:r>
                        <a:rPr sz="1600" spc="-20" dirty="0">
                          <a:latin typeface="メイリオ"/>
                          <a:cs typeface="メイリオ"/>
                        </a:rPr>
                        <a:t>CBDC</a:t>
                      </a:r>
                      <a:r>
                        <a:rPr sz="1600" spc="-25" dirty="0">
                          <a:latin typeface="メイリオ"/>
                          <a:cs typeface="メイリオ"/>
                        </a:rPr>
                        <a:t>の便</a:t>
                      </a:r>
                      <a:r>
                        <a:rPr sz="1600" spc="-10" dirty="0">
                          <a:latin typeface="メイリオ"/>
                          <a:cs typeface="メイリオ"/>
                        </a:rPr>
                        <a:t>益</a:t>
                      </a:r>
                      <a:r>
                        <a:rPr sz="1600" spc="-25" dirty="0">
                          <a:latin typeface="メイリオ"/>
                          <a:cs typeface="メイリオ"/>
                        </a:rPr>
                        <a:t>、リ</a:t>
                      </a:r>
                      <a:r>
                        <a:rPr sz="1600" spc="-10" dirty="0">
                          <a:latin typeface="メイリオ"/>
                          <a:cs typeface="メイリオ"/>
                        </a:rPr>
                        <a:t>ス</a:t>
                      </a:r>
                      <a:r>
                        <a:rPr sz="1600" spc="-25" dirty="0">
                          <a:latin typeface="メイリオ"/>
                          <a:cs typeface="メイリオ"/>
                        </a:rPr>
                        <a:t>ク、</a:t>
                      </a:r>
                      <a:r>
                        <a:rPr sz="1600" spc="-10" dirty="0">
                          <a:latin typeface="メイリオ"/>
                          <a:cs typeface="メイリオ"/>
                        </a:rPr>
                        <a:t>政</a:t>
                      </a:r>
                      <a:r>
                        <a:rPr sz="1600" spc="-25" dirty="0">
                          <a:latin typeface="メイリオ"/>
                          <a:cs typeface="メイリオ"/>
                        </a:rPr>
                        <a:t>策上</a:t>
                      </a:r>
                      <a:r>
                        <a:rPr sz="1600" spc="-10" dirty="0">
                          <a:latin typeface="メイリオ"/>
                          <a:cs typeface="メイリオ"/>
                        </a:rPr>
                        <a:t>の</a:t>
                      </a:r>
                      <a:r>
                        <a:rPr sz="1600" spc="-25" dirty="0">
                          <a:latin typeface="メイリオ"/>
                          <a:cs typeface="メイリオ"/>
                        </a:rPr>
                        <a:t>検討</a:t>
                      </a:r>
                      <a:r>
                        <a:rPr sz="1600" spc="-10" dirty="0">
                          <a:latin typeface="メイリオ"/>
                          <a:cs typeface="メイリオ"/>
                        </a:rPr>
                        <a:t>事</a:t>
                      </a:r>
                      <a:r>
                        <a:rPr sz="1600" spc="-25" dirty="0">
                          <a:latin typeface="メイリオ"/>
                          <a:cs typeface="メイリオ"/>
                        </a:rPr>
                        <a:t>項な</a:t>
                      </a:r>
                      <a:r>
                        <a:rPr sz="1600" spc="-10" dirty="0">
                          <a:latin typeface="メイリオ"/>
                          <a:cs typeface="メイリオ"/>
                        </a:rPr>
                        <a:t>ど</a:t>
                      </a:r>
                      <a:r>
                        <a:rPr sz="1600" spc="-25" dirty="0">
                          <a:latin typeface="メイリオ"/>
                          <a:cs typeface="メイリオ"/>
                        </a:rPr>
                        <a:t>を整</a:t>
                      </a:r>
                      <a:r>
                        <a:rPr sz="1600" spc="-30" dirty="0">
                          <a:latin typeface="メイリオ"/>
                          <a:cs typeface="メイリオ"/>
                        </a:rPr>
                        <a:t>理し</a:t>
                      </a:r>
                      <a:r>
                        <a:rPr sz="1600" spc="-25" dirty="0">
                          <a:latin typeface="メイリオ"/>
                          <a:cs typeface="メイリオ"/>
                        </a:rPr>
                        <a:t>た</a:t>
                      </a:r>
                      <a:r>
                        <a:rPr sz="1600" b="1" spc="-25" dirty="0">
                          <a:solidFill>
                            <a:srgbClr val="006FC0"/>
                          </a:solidFill>
                          <a:latin typeface="メイリオ"/>
                          <a:cs typeface="メイリオ"/>
                        </a:rPr>
                        <a:t>ディスカッション・ペーパ</a:t>
                      </a:r>
                      <a:r>
                        <a:rPr sz="1600" b="1" spc="-20" dirty="0">
                          <a:solidFill>
                            <a:srgbClr val="006FC0"/>
                          </a:solidFill>
                          <a:latin typeface="メイリオ"/>
                          <a:cs typeface="メイリオ"/>
                        </a:rPr>
                        <a:t>ー</a:t>
                      </a:r>
                      <a:r>
                        <a:rPr sz="1600" spc="-20" dirty="0">
                          <a:latin typeface="メイリオ"/>
                          <a:cs typeface="メイリオ"/>
                        </a:rPr>
                        <a:t>を公</a:t>
                      </a:r>
                      <a:r>
                        <a:rPr sz="1600" spc="-25" dirty="0">
                          <a:latin typeface="メイリオ"/>
                          <a:cs typeface="メイリオ"/>
                        </a:rPr>
                        <a:t>表</a:t>
                      </a:r>
                      <a:r>
                        <a:rPr sz="1600" spc="-50" dirty="0">
                          <a:latin typeface="メイリオ"/>
                          <a:cs typeface="メイリオ"/>
                        </a:rPr>
                        <a:t>。</a:t>
                      </a:r>
                      <a:endParaRPr sz="1600" dirty="0">
                        <a:latin typeface="メイリオ"/>
                        <a:cs typeface="メイリオ"/>
                      </a:endParaRPr>
                    </a:p>
                    <a:p>
                      <a:pPr marL="344805" marR="104139" indent="-287020">
                        <a:lnSpc>
                          <a:spcPct val="100000"/>
                        </a:lnSpc>
                        <a:spcBef>
                          <a:spcPts val="600"/>
                        </a:spcBef>
                        <a:buFont typeface="Wingdings"/>
                        <a:buChar char=""/>
                        <a:tabLst>
                          <a:tab pos="344805" algn="l"/>
                          <a:tab pos="345440" algn="l"/>
                        </a:tabLst>
                      </a:pPr>
                      <a:r>
                        <a:rPr sz="1600" spc="-25" dirty="0">
                          <a:latin typeface="メイリオ"/>
                          <a:cs typeface="メイリオ"/>
                        </a:rPr>
                        <a:t>上記ペーパーについて、</a:t>
                      </a:r>
                      <a:r>
                        <a:rPr sz="1600" spc="-20" dirty="0">
                          <a:latin typeface="メイリオ"/>
                          <a:cs typeface="メイリオ"/>
                        </a:rPr>
                        <a:t>FRB</a:t>
                      </a:r>
                      <a:r>
                        <a:rPr sz="1600" spc="-25" dirty="0">
                          <a:latin typeface="メイリオ"/>
                          <a:cs typeface="メイリオ"/>
                        </a:rPr>
                        <a:t>は、</a:t>
                      </a:r>
                      <a:r>
                        <a:rPr sz="1600" spc="-10" dirty="0">
                          <a:latin typeface="メイリオ"/>
                          <a:cs typeface="メイリオ"/>
                        </a:rPr>
                        <a:t>「</a:t>
                      </a:r>
                      <a:r>
                        <a:rPr sz="1600" spc="-20" dirty="0">
                          <a:latin typeface="メイリオ"/>
                          <a:cs typeface="メイリオ"/>
                        </a:rPr>
                        <a:t>CBDC発行</a:t>
                      </a:r>
                      <a:r>
                        <a:rPr sz="1600" spc="-25" dirty="0">
                          <a:latin typeface="メイリオ"/>
                          <a:cs typeface="メイリオ"/>
                        </a:rPr>
                        <a:t>の妥</a:t>
                      </a:r>
                      <a:r>
                        <a:rPr sz="1600" spc="-10" dirty="0">
                          <a:latin typeface="メイリオ"/>
                          <a:cs typeface="メイリオ"/>
                        </a:rPr>
                        <a:t>当</a:t>
                      </a:r>
                      <a:r>
                        <a:rPr sz="1600" spc="-25" dirty="0">
                          <a:latin typeface="メイリオ"/>
                          <a:cs typeface="メイリオ"/>
                        </a:rPr>
                        <a:t>性を</a:t>
                      </a:r>
                      <a:r>
                        <a:rPr sz="1600" b="1" spc="-10" dirty="0">
                          <a:solidFill>
                            <a:srgbClr val="006FC0"/>
                          </a:solidFill>
                          <a:latin typeface="メイリオ"/>
                          <a:cs typeface="メイリオ"/>
                        </a:rPr>
                        <a:t>直</a:t>
                      </a:r>
                      <a:r>
                        <a:rPr sz="1600" b="1" spc="-25" dirty="0">
                          <a:solidFill>
                            <a:srgbClr val="006FC0"/>
                          </a:solidFill>
                          <a:latin typeface="メイリオ"/>
                          <a:cs typeface="メイリオ"/>
                        </a:rPr>
                        <a:t>ぐに</a:t>
                      </a:r>
                      <a:r>
                        <a:rPr sz="1600" b="1" spc="-10" dirty="0">
                          <a:solidFill>
                            <a:srgbClr val="006FC0"/>
                          </a:solidFill>
                          <a:latin typeface="メイリオ"/>
                          <a:cs typeface="メイリオ"/>
                        </a:rPr>
                        <a:t>判</a:t>
                      </a:r>
                      <a:r>
                        <a:rPr sz="1600" b="1" spc="-25" dirty="0">
                          <a:solidFill>
                            <a:srgbClr val="006FC0"/>
                          </a:solidFill>
                          <a:latin typeface="メイリオ"/>
                          <a:cs typeface="メイリオ"/>
                        </a:rPr>
                        <a:t>断す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こと</a:t>
                      </a:r>
                      <a:r>
                        <a:rPr sz="1600" b="1" spc="-50" dirty="0">
                          <a:solidFill>
                            <a:srgbClr val="006FC0"/>
                          </a:solidFill>
                          <a:latin typeface="メイリオ"/>
                          <a:cs typeface="メイリオ"/>
                        </a:rPr>
                        <a:t>を</a:t>
                      </a:r>
                      <a:r>
                        <a:rPr sz="1600" b="1" spc="-25" dirty="0">
                          <a:solidFill>
                            <a:srgbClr val="006FC0"/>
                          </a:solidFill>
                          <a:latin typeface="メイリオ"/>
                          <a:cs typeface="メイリオ"/>
                        </a:rPr>
                        <a:t>示唆するものではない</a:t>
                      </a:r>
                      <a:r>
                        <a:rPr sz="1600" spc="-25" dirty="0">
                          <a:latin typeface="メイリオ"/>
                          <a:cs typeface="メイリオ"/>
                        </a:rPr>
                        <a:t>」としてい</a:t>
                      </a:r>
                      <a:r>
                        <a:rPr sz="1600" spc="-30" dirty="0">
                          <a:latin typeface="メイリオ"/>
                          <a:cs typeface="メイリオ"/>
                        </a:rPr>
                        <a:t>る。</a:t>
                      </a:r>
                      <a:endParaRPr sz="1600" dirty="0">
                        <a:latin typeface="メイリオ"/>
                        <a:cs typeface="メイリオ"/>
                      </a:endParaRPr>
                    </a:p>
                    <a:p>
                      <a:pPr marL="344805" indent="-287020">
                        <a:lnSpc>
                          <a:spcPct val="100000"/>
                        </a:lnSpc>
                        <a:spcBef>
                          <a:spcPts val="600"/>
                        </a:spcBef>
                        <a:buFont typeface="Wingdings"/>
                        <a:buChar char=""/>
                        <a:tabLst>
                          <a:tab pos="344805" algn="l"/>
                          <a:tab pos="345440" algn="l"/>
                        </a:tabLst>
                      </a:pPr>
                      <a:r>
                        <a:rPr sz="1600" spc="-25" dirty="0">
                          <a:latin typeface="メイリオ"/>
                          <a:cs typeface="メイリオ"/>
                        </a:rPr>
                        <a:t>ボストン連銀は、</a:t>
                      </a:r>
                      <a:r>
                        <a:rPr sz="1600" spc="-10" dirty="0">
                          <a:latin typeface="メイリオ"/>
                          <a:cs typeface="メイリオ"/>
                        </a:rPr>
                        <a:t>2020</a:t>
                      </a:r>
                      <a:r>
                        <a:rPr sz="1600" spc="-25" dirty="0">
                          <a:latin typeface="メイリオ"/>
                          <a:cs typeface="メイリオ"/>
                        </a:rPr>
                        <a:t>年以降</a:t>
                      </a:r>
                      <a:r>
                        <a:rPr sz="1600" spc="-10" dirty="0">
                          <a:latin typeface="メイリオ"/>
                          <a:cs typeface="メイリオ"/>
                        </a:rPr>
                        <a:t>、</a:t>
                      </a:r>
                      <a:r>
                        <a:rPr sz="1600" spc="-25" dirty="0">
                          <a:latin typeface="メイリオ"/>
                          <a:cs typeface="メイリオ"/>
                        </a:rPr>
                        <a:t>基盤</a:t>
                      </a:r>
                      <a:r>
                        <a:rPr sz="1600" spc="-10" dirty="0">
                          <a:latin typeface="メイリオ"/>
                          <a:cs typeface="メイリオ"/>
                        </a:rPr>
                        <a:t>技</a:t>
                      </a:r>
                      <a:r>
                        <a:rPr sz="1600" spc="-25" dirty="0">
                          <a:latin typeface="メイリオ"/>
                          <a:cs typeface="メイリオ"/>
                        </a:rPr>
                        <a:t>術に</a:t>
                      </a:r>
                      <a:r>
                        <a:rPr sz="1600" spc="-20" dirty="0">
                          <a:latin typeface="メイリオ"/>
                          <a:cs typeface="メイリオ"/>
                        </a:rPr>
                        <a:t>関する</a:t>
                      </a:r>
                      <a:r>
                        <a:rPr sz="1600" b="1" spc="-20" dirty="0">
                          <a:solidFill>
                            <a:srgbClr val="006FC0"/>
                          </a:solidFill>
                          <a:latin typeface="メイリオ"/>
                          <a:cs typeface="メイリオ"/>
                        </a:rPr>
                        <a:t>MIT</a:t>
                      </a:r>
                      <a:r>
                        <a:rPr sz="1600" b="1" spc="-10" dirty="0">
                          <a:solidFill>
                            <a:srgbClr val="006FC0"/>
                          </a:solidFill>
                          <a:latin typeface="メイリオ"/>
                          <a:cs typeface="メイリオ"/>
                        </a:rPr>
                        <a:t>と</a:t>
                      </a:r>
                      <a:r>
                        <a:rPr sz="1600" b="1" spc="-25" dirty="0">
                          <a:solidFill>
                            <a:srgbClr val="006FC0"/>
                          </a:solidFill>
                          <a:latin typeface="メイリオ"/>
                          <a:cs typeface="メイリオ"/>
                        </a:rPr>
                        <a:t>の共</a:t>
                      </a:r>
                      <a:r>
                        <a:rPr sz="1600" b="1" spc="-10" dirty="0">
                          <a:solidFill>
                            <a:srgbClr val="006FC0"/>
                          </a:solidFill>
                          <a:latin typeface="メイリオ"/>
                          <a:cs typeface="メイリオ"/>
                        </a:rPr>
                        <a:t>同</a:t>
                      </a:r>
                      <a:r>
                        <a:rPr sz="1600" b="1" spc="-25" dirty="0">
                          <a:solidFill>
                            <a:srgbClr val="006FC0"/>
                          </a:solidFill>
                          <a:latin typeface="メイリオ"/>
                          <a:cs typeface="メイリオ"/>
                        </a:rPr>
                        <a:t>研究</a:t>
                      </a:r>
                      <a:r>
                        <a:rPr sz="1600" spc="-10" dirty="0">
                          <a:latin typeface="メイリオ"/>
                          <a:cs typeface="メイリオ"/>
                        </a:rPr>
                        <a:t>を</a:t>
                      </a:r>
                      <a:r>
                        <a:rPr sz="1600" spc="-25" dirty="0">
                          <a:latin typeface="メイリオ"/>
                          <a:cs typeface="メイリオ"/>
                        </a:rPr>
                        <a:t>実施</a:t>
                      </a:r>
                      <a:r>
                        <a:rPr sz="1600" spc="-50" dirty="0">
                          <a:latin typeface="メイリオ"/>
                          <a:cs typeface="メイリオ"/>
                        </a:rPr>
                        <a:t>。</a:t>
                      </a:r>
                      <a:endParaRPr sz="1600" dirty="0">
                        <a:latin typeface="メイリオ"/>
                        <a:cs typeface="メイリオ"/>
                      </a:endParaRPr>
                    </a:p>
                    <a:p>
                      <a:pPr marL="344805" marR="163195" indent="-287020">
                        <a:lnSpc>
                          <a:spcPct val="100000"/>
                        </a:lnSpc>
                        <a:spcBef>
                          <a:spcPts val="600"/>
                        </a:spcBef>
                        <a:buFont typeface="Wingdings"/>
                        <a:buChar char=""/>
                        <a:tabLst>
                          <a:tab pos="344805" algn="l"/>
                          <a:tab pos="345440" algn="l"/>
                        </a:tabLst>
                      </a:pPr>
                      <a:r>
                        <a:rPr sz="1600" spc="-10" dirty="0">
                          <a:latin typeface="メイリオ"/>
                          <a:cs typeface="メイリオ"/>
                        </a:rPr>
                        <a:t>3</a:t>
                      </a:r>
                      <a:r>
                        <a:rPr sz="1600" spc="-25" dirty="0">
                          <a:latin typeface="メイリオ"/>
                          <a:cs typeface="メイリオ"/>
                        </a:rPr>
                        <a:t>月に発出された「</a:t>
                      </a:r>
                      <a:r>
                        <a:rPr sz="1600" b="1" spc="-25" dirty="0">
                          <a:solidFill>
                            <a:srgbClr val="006FC0"/>
                          </a:solidFill>
                          <a:latin typeface="メイリオ"/>
                          <a:cs typeface="メイリオ"/>
                        </a:rPr>
                        <a:t>デジタル資産</a:t>
                      </a:r>
                      <a:r>
                        <a:rPr sz="1600" b="1" spc="-10" dirty="0">
                          <a:solidFill>
                            <a:srgbClr val="006FC0"/>
                          </a:solidFill>
                          <a:latin typeface="メイリオ"/>
                          <a:cs typeface="メイリオ"/>
                        </a:rPr>
                        <a:t>に</a:t>
                      </a:r>
                      <a:r>
                        <a:rPr sz="1600" b="1" spc="-25" dirty="0">
                          <a:solidFill>
                            <a:srgbClr val="006FC0"/>
                          </a:solidFill>
                          <a:latin typeface="メイリオ"/>
                          <a:cs typeface="メイリオ"/>
                        </a:rPr>
                        <a:t>関す</a:t>
                      </a:r>
                      <a:r>
                        <a:rPr sz="1600" b="1" spc="-10" dirty="0">
                          <a:solidFill>
                            <a:srgbClr val="006FC0"/>
                          </a:solidFill>
                          <a:latin typeface="メイリオ"/>
                          <a:cs typeface="メイリオ"/>
                        </a:rPr>
                        <a:t>る</a:t>
                      </a:r>
                      <a:r>
                        <a:rPr sz="1600" b="1" spc="-25" dirty="0">
                          <a:solidFill>
                            <a:srgbClr val="006FC0"/>
                          </a:solidFill>
                          <a:latin typeface="メイリオ"/>
                          <a:cs typeface="メイリオ"/>
                        </a:rPr>
                        <a:t>大統</a:t>
                      </a:r>
                      <a:r>
                        <a:rPr sz="1600" b="1" spc="-20" dirty="0">
                          <a:solidFill>
                            <a:srgbClr val="006FC0"/>
                          </a:solidFill>
                          <a:latin typeface="メイリオ"/>
                          <a:cs typeface="メイリオ"/>
                        </a:rPr>
                        <a:t>領令</a:t>
                      </a:r>
                      <a:r>
                        <a:rPr sz="1600" spc="-25" dirty="0">
                          <a:latin typeface="メイリオ"/>
                          <a:cs typeface="メイリオ"/>
                        </a:rPr>
                        <a:t>」では、</a:t>
                      </a:r>
                      <a:r>
                        <a:rPr sz="1600" spc="-20" dirty="0">
                          <a:latin typeface="メイリオ"/>
                          <a:cs typeface="メイリオ"/>
                        </a:rPr>
                        <a:t>CBDC</a:t>
                      </a:r>
                      <a:r>
                        <a:rPr sz="1600" spc="-25" dirty="0">
                          <a:latin typeface="メイリオ"/>
                          <a:cs typeface="メイリオ"/>
                        </a:rPr>
                        <a:t>の</a:t>
                      </a:r>
                      <a:r>
                        <a:rPr sz="1600" spc="-10" dirty="0">
                          <a:latin typeface="メイリオ"/>
                          <a:cs typeface="メイリオ"/>
                        </a:rPr>
                        <a:t>研</a:t>
                      </a:r>
                      <a:r>
                        <a:rPr sz="1600" spc="-25" dirty="0">
                          <a:latin typeface="メイリオ"/>
                          <a:cs typeface="メイリオ"/>
                        </a:rPr>
                        <a:t>究・</a:t>
                      </a:r>
                      <a:r>
                        <a:rPr sz="1600" spc="-30" dirty="0">
                          <a:latin typeface="メイリオ"/>
                          <a:cs typeface="メイリオ"/>
                        </a:rPr>
                        <a:t>開発</a:t>
                      </a:r>
                      <a:r>
                        <a:rPr sz="1600" spc="-25" dirty="0">
                          <a:latin typeface="メイリオ"/>
                          <a:cs typeface="メイリオ"/>
                        </a:rPr>
                        <a:t>は政権の最優先課題との位置付け</a:t>
                      </a:r>
                      <a:r>
                        <a:rPr sz="1600" spc="-50" dirty="0">
                          <a:latin typeface="メイリオ"/>
                          <a:cs typeface="メイリオ"/>
                        </a:rPr>
                        <a:t>。</a:t>
                      </a:r>
                      <a:endParaRPr sz="1600" dirty="0">
                        <a:latin typeface="メイリオ"/>
                        <a:cs typeface="メイリオ"/>
                      </a:endParaRPr>
                    </a:p>
                  </a:txBody>
                  <a:tcPr marL="0" marR="0" marT="895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1908810">
                <a:tc>
                  <a:txBody>
                    <a:bodyPr/>
                    <a:lstStyle/>
                    <a:p>
                      <a:pPr marL="58419" algn="ctr">
                        <a:lnSpc>
                          <a:spcPct val="100000"/>
                        </a:lnSpc>
                        <a:spcBef>
                          <a:spcPts val="685"/>
                        </a:spcBef>
                        <a:tabLst>
                          <a:tab pos="439420" algn="l"/>
                        </a:tabLst>
                      </a:pPr>
                      <a:r>
                        <a:rPr sz="1500" spc="-50" dirty="0">
                          <a:latin typeface="メイリオ"/>
                          <a:cs typeface="メイリオ"/>
                        </a:rPr>
                        <a:t>中</a:t>
                      </a:r>
                      <a:r>
                        <a:rPr sz="1500" dirty="0">
                          <a:latin typeface="メイリオ"/>
                          <a:cs typeface="メイリオ"/>
                        </a:rPr>
                        <a:t>	</a:t>
                      </a:r>
                      <a:r>
                        <a:rPr sz="1500" spc="-50" dirty="0">
                          <a:latin typeface="メイリオ"/>
                          <a:cs typeface="メイリオ"/>
                        </a:rPr>
                        <a:t>国</a:t>
                      </a:r>
                      <a:endParaRPr sz="1500" dirty="0">
                        <a:latin typeface="メイリオ"/>
                        <a:cs typeface="メイリオ"/>
                      </a:endParaRPr>
                    </a:p>
                  </a:txBody>
                  <a:tcPr marL="0" marR="0" marT="8699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tc>
                  <a:txBody>
                    <a:bodyPr/>
                    <a:lstStyle/>
                    <a:p>
                      <a:pPr marL="344805" indent="-287020" algn="just">
                        <a:lnSpc>
                          <a:spcPct val="100000"/>
                        </a:lnSpc>
                        <a:spcBef>
                          <a:spcPts val="620"/>
                        </a:spcBef>
                        <a:buFont typeface="Wingdings"/>
                        <a:buChar char=""/>
                        <a:tabLst>
                          <a:tab pos="345440" algn="l"/>
                        </a:tabLst>
                      </a:pPr>
                      <a:r>
                        <a:rPr sz="1600" spc="-10" dirty="0">
                          <a:latin typeface="メイリオ"/>
                          <a:cs typeface="メイリオ"/>
                        </a:rPr>
                        <a:t>2014</a:t>
                      </a:r>
                      <a:r>
                        <a:rPr sz="1600" spc="-30" dirty="0">
                          <a:latin typeface="メイリオ"/>
                          <a:cs typeface="メイリオ"/>
                        </a:rPr>
                        <a:t>年より、一般利用</a:t>
                      </a:r>
                      <a:r>
                        <a:rPr sz="1600" spc="-25" dirty="0">
                          <a:latin typeface="メイリオ"/>
                          <a:cs typeface="メイリオ"/>
                        </a:rPr>
                        <a:t>型</a:t>
                      </a:r>
                      <a:r>
                        <a:rPr sz="1600" spc="-20" dirty="0">
                          <a:latin typeface="メイリオ"/>
                          <a:cs typeface="メイリオ"/>
                        </a:rPr>
                        <a:t>CBDC（</a:t>
                      </a:r>
                      <a:r>
                        <a:rPr sz="1600" spc="-30" dirty="0">
                          <a:latin typeface="メイリオ"/>
                          <a:cs typeface="メイリオ"/>
                        </a:rPr>
                        <a:t>デジタル人民元:</a:t>
                      </a:r>
                      <a:r>
                        <a:rPr sz="1600" spc="-10" dirty="0">
                          <a:latin typeface="メイリオ"/>
                          <a:cs typeface="メイリオ"/>
                        </a:rPr>
                        <a:t>e-</a:t>
                      </a:r>
                      <a:r>
                        <a:rPr sz="1600" spc="-20" dirty="0">
                          <a:latin typeface="メイリオ"/>
                          <a:cs typeface="メイリオ"/>
                        </a:rPr>
                        <a:t>CNY）</a:t>
                      </a:r>
                      <a:r>
                        <a:rPr sz="1600" spc="-30" dirty="0">
                          <a:latin typeface="メイリオ"/>
                          <a:cs typeface="メイリオ"/>
                        </a:rPr>
                        <a:t>の研究を開</a:t>
                      </a:r>
                      <a:r>
                        <a:rPr sz="1600" spc="-25" dirty="0">
                          <a:latin typeface="メイリオ"/>
                          <a:cs typeface="メイリオ"/>
                        </a:rPr>
                        <a:t>始</a:t>
                      </a:r>
                      <a:r>
                        <a:rPr sz="1600" spc="-50" dirty="0">
                          <a:latin typeface="メイリオ"/>
                          <a:cs typeface="メイリオ"/>
                        </a:rPr>
                        <a:t>。</a:t>
                      </a:r>
                      <a:endParaRPr sz="1600" dirty="0">
                        <a:latin typeface="メイリオ"/>
                        <a:cs typeface="メイリオ"/>
                      </a:endParaRPr>
                    </a:p>
                    <a:p>
                      <a:pPr marL="344805" indent="-287020" algn="just">
                        <a:lnSpc>
                          <a:spcPct val="100000"/>
                        </a:lnSpc>
                        <a:spcBef>
                          <a:spcPts val="600"/>
                        </a:spcBef>
                        <a:buFont typeface="Wingdings"/>
                        <a:buChar char=""/>
                        <a:tabLst>
                          <a:tab pos="345440" algn="l"/>
                        </a:tabLst>
                      </a:pPr>
                      <a:r>
                        <a:rPr sz="1600" spc="-10" dirty="0">
                          <a:latin typeface="メイリオ"/>
                          <a:cs typeface="メイリオ"/>
                        </a:rPr>
                        <a:t>2019</a:t>
                      </a:r>
                      <a:r>
                        <a:rPr sz="1600" spc="-25" dirty="0">
                          <a:latin typeface="メイリオ"/>
                          <a:cs typeface="メイリオ"/>
                        </a:rPr>
                        <a:t>年末より、</a:t>
                      </a:r>
                      <a:r>
                        <a:rPr sz="1600" b="1" spc="-25" dirty="0">
                          <a:solidFill>
                            <a:srgbClr val="006FC0"/>
                          </a:solidFill>
                          <a:latin typeface="メイリオ"/>
                          <a:cs typeface="メイリオ"/>
                        </a:rPr>
                        <a:t>対象地域を順</a:t>
                      </a:r>
                      <a:r>
                        <a:rPr sz="1600" b="1" spc="-10" dirty="0">
                          <a:solidFill>
                            <a:srgbClr val="006FC0"/>
                          </a:solidFill>
                          <a:latin typeface="メイリオ"/>
                          <a:cs typeface="メイリオ"/>
                        </a:rPr>
                        <a:t>次</a:t>
                      </a:r>
                      <a:r>
                        <a:rPr sz="1600" b="1" spc="-25" dirty="0">
                          <a:solidFill>
                            <a:srgbClr val="006FC0"/>
                          </a:solidFill>
                          <a:latin typeface="メイリオ"/>
                          <a:cs typeface="メイリオ"/>
                        </a:rPr>
                        <a:t>拡大</a:t>
                      </a:r>
                      <a:r>
                        <a:rPr sz="1600" b="1" spc="-10" dirty="0">
                          <a:solidFill>
                            <a:srgbClr val="006FC0"/>
                          </a:solidFill>
                          <a:latin typeface="メイリオ"/>
                          <a:cs typeface="メイリオ"/>
                        </a:rPr>
                        <a:t>し</a:t>
                      </a:r>
                      <a:r>
                        <a:rPr sz="1600" b="1" spc="-25" dirty="0">
                          <a:solidFill>
                            <a:srgbClr val="006FC0"/>
                          </a:solidFill>
                          <a:latin typeface="メイリオ"/>
                          <a:cs typeface="メイリオ"/>
                        </a:rPr>
                        <a:t>ながら、パイロッ</a:t>
                      </a:r>
                      <a:r>
                        <a:rPr sz="1600" b="1" spc="-10" dirty="0">
                          <a:solidFill>
                            <a:srgbClr val="006FC0"/>
                          </a:solidFill>
                          <a:latin typeface="メイリオ"/>
                          <a:cs typeface="メイリオ"/>
                        </a:rPr>
                        <a:t>ト</a:t>
                      </a:r>
                      <a:r>
                        <a:rPr sz="1600" b="1" spc="-25" dirty="0">
                          <a:solidFill>
                            <a:srgbClr val="006FC0"/>
                          </a:solidFill>
                          <a:latin typeface="メイリオ"/>
                          <a:cs typeface="メイリオ"/>
                        </a:rPr>
                        <a:t>実験</a:t>
                      </a:r>
                      <a:r>
                        <a:rPr sz="1600" b="1" spc="-10" dirty="0">
                          <a:solidFill>
                            <a:srgbClr val="006FC0"/>
                          </a:solidFill>
                          <a:latin typeface="メイリオ"/>
                          <a:cs typeface="メイリオ"/>
                        </a:rPr>
                        <a:t>を</a:t>
                      </a:r>
                      <a:r>
                        <a:rPr sz="1600" b="1" spc="-25" dirty="0">
                          <a:solidFill>
                            <a:srgbClr val="006FC0"/>
                          </a:solidFill>
                          <a:latin typeface="メイリオ"/>
                          <a:cs typeface="メイリオ"/>
                        </a:rPr>
                        <a:t>実施</a:t>
                      </a:r>
                      <a:r>
                        <a:rPr sz="1600" spc="-50" dirty="0">
                          <a:latin typeface="メイリオ"/>
                          <a:cs typeface="メイリオ"/>
                        </a:rPr>
                        <a:t>。</a:t>
                      </a:r>
                      <a:endParaRPr sz="1600" dirty="0">
                        <a:latin typeface="メイリオ"/>
                        <a:cs typeface="メイリオ"/>
                      </a:endParaRPr>
                    </a:p>
                    <a:p>
                      <a:pPr marL="329565" algn="just">
                        <a:lnSpc>
                          <a:spcPct val="100000"/>
                        </a:lnSpc>
                        <a:spcBef>
                          <a:spcPts val="800"/>
                        </a:spcBef>
                      </a:pPr>
                      <a:r>
                        <a:rPr sz="1400" spc="-15" dirty="0">
                          <a:latin typeface="メイリオ"/>
                          <a:cs typeface="メイリオ"/>
                        </a:rPr>
                        <a:t>─ ウォレット開設数は、個人が</a:t>
                      </a:r>
                      <a:r>
                        <a:rPr sz="1400" spc="-10" dirty="0">
                          <a:latin typeface="メイリオ"/>
                          <a:cs typeface="メイリオ"/>
                        </a:rPr>
                        <a:t>2</a:t>
                      </a:r>
                      <a:r>
                        <a:rPr sz="1400" dirty="0">
                          <a:latin typeface="メイリオ"/>
                          <a:cs typeface="メイリオ"/>
                        </a:rPr>
                        <a:t>億6千万</a:t>
                      </a:r>
                      <a:r>
                        <a:rPr sz="1400" spc="-10" dirty="0">
                          <a:latin typeface="メイリオ"/>
                          <a:cs typeface="メイリオ"/>
                        </a:rPr>
                        <a:t>（2021</a:t>
                      </a:r>
                      <a:r>
                        <a:rPr sz="1400" dirty="0">
                          <a:latin typeface="メイリオ"/>
                          <a:cs typeface="メイリオ"/>
                        </a:rPr>
                        <a:t>年</a:t>
                      </a:r>
                      <a:r>
                        <a:rPr sz="1400" spc="-10" dirty="0">
                          <a:latin typeface="メイリオ"/>
                          <a:cs typeface="メイリオ"/>
                        </a:rPr>
                        <a:t>12</a:t>
                      </a:r>
                      <a:r>
                        <a:rPr sz="1400" dirty="0">
                          <a:latin typeface="メイリオ"/>
                          <a:cs typeface="メイリオ"/>
                        </a:rPr>
                        <a:t>月末）</a:t>
                      </a:r>
                      <a:r>
                        <a:rPr sz="1400" spc="-15" dirty="0">
                          <a:latin typeface="メイリオ"/>
                          <a:cs typeface="メイリオ"/>
                        </a:rPr>
                        <a:t>、企業が</a:t>
                      </a:r>
                      <a:r>
                        <a:rPr sz="1400" spc="-10" dirty="0">
                          <a:latin typeface="メイリオ"/>
                          <a:cs typeface="メイリオ"/>
                        </a:rPr>
                        <a:t>1</a:t>
                      </a:r>
                      <a:r>
                        <a:rPr sz="1400" dirty="0">
                          <a:latin typeface="メイリオ"/>
                          <a:cs typeface="メイリオ"/>
                        </a:rPr>
                        <a:t>千万（同</a:t>
                      </a:r>
                      <a:r>
                        <a:rPr sz="1400" spc="-10" dirty="0">
                          <a:latin typeface="メイリオ"/>
                          <a:cs typeface="メイリオ"/>
                        </a:rPr>
                        <a:t>10月末</a:t>
                      </a:r>
                      <a:r>
                        <a:rPr sz="1400" spc="-15" dirty="0">
                          <a:latin typeface="メイリオ"/>
                          <a:cs typeface="メイリオ"/>
                        </a:rPr>
                        <a:t>）</a:t>
                      </a:r>
                      <a:r>
                        <a:rPr sz="1400" spc="-50" dirty="0">
                          <a:latin typeface="メイリオ"/>
                          <a:cs typeface="メイリオ"/>
                        </a:rPr>
                        <a:t>。</a:t>
                      </a:r>
                      <a:endParaRPr sz="1400" dirty="0">
                        <a:latin typeface="メイリオ"/>
                        <a:cs typeface="メイリオ"/>
                      </a:endParaRPr>
                    </a:p>
                    <a:p>
                      <a:pPr marL="344805" marR="227965" indent="-287020" algn="just">
                        <a:lnSpc>
                          <a:spcPct val="100000"/>
                        </a:lnSpc>
                        <a:spcBef>
                          <a:spcPts val="640"/>
                        </a:spcBef>
                        <a:buFont typeface="Wingdings"/>
                        <a:buChar char=""/>
                        <a:tabLst>
                          <a:tab pos="345440" algn="l"/>
                        </a:tabLst>
                      </a:pPr>
                      <a:r>
                        <a:rPr sz="1600" spc="-25" dirty="0">
                          <a:latin typeface="メイリオ"/>
                          <a:cs typeface="メイリオ"/>
                        </a:rPr>
                        <a:t>中国人民銀行は、「</a:t>
                      </a:r>
                      <a:r>
                        <a:rPr sz="1600" spc="-20" dirty="0">
                          <a:latin typeface="メイリオ"/>
                          <a:cs typeface="メイリオ"/>
                        </a:rPr>
                        <a:t>e-CNY</a:t>
                      </a:r>
                      <a:r>
                        <a:rPr sz="1600" spc="-25" dirty="0">
                          <a:latin typeface="メイリオ"/>
                          <a:cs typeface="メイリオ"/>
                        </a:rPr>
                        <a:t>の導</a:t>
                      </a:r>
                      <a:r>
                        <a:rPr sz="1600" spc="-10" dirty="0">
                          <a:latin typeface="メイリオ"/>
                          <a:cs typeface="メイリオ"/>
                        </a:rPr>
                        <a:t>入</a:t>
                      </a:r>
                      <a:r>
                        <a:rPr sz="1600" spc="-25" dirty="0">
                          <a:latin typeface="メイリオ"/>
                          <a:cs typeface="メイリオ"/>
                        </a:rPr>
                        <a:t>に向</a:t>
                      </a:r>
                      <a:r>
                        <a:rPr sz="1600" spc="-20" dirty="0">
                          <a:latin typeface="メイリオ"/>
                          <a:cs typeface="メイリオ"/>
                        </a:rPr>
                        <a:t>けて</a:t>
                      </a:r>
                      <a:r>
                        <a:rPr sz="1600" b="1" spc="-20" dirty="0">
                          <a:solidFill>
                            <a:srgbClr val="006FC0"/>
                          </a:solidFill>
                          <a:latin typeface="メイリオ"/>
                          <a:cs typeface="メイリオ"/>
                        </a:rPr>
                        <a:t>事前</a:t>
                      </a:r>
                      <a:r>
                        <a:rPr sz="1600" b="1" spc="-25" dirty="0">
                          <a:solidFill>
                            <a:srgbClr val="006FC0"/>
                          </a:solidFill>
                          <a:latin typeface="メイリオ"/>
                          <a:cs typeface="メイリオ"/>
                        </a:rPr>
                        <a:t>に定</a:t>
                      </a:r>
                      <a:r>
                        <a:rPr sz="1600" b="1" spc="-10" dirty="0">
                          <a:solidFill>
                            <a:srgbClr val="006FC0"/>
                          </a:solidFill>
                          <a:latin typeface="メイリオ"/>
                          <a:cs typeface="メイリオ"/>
                        </a:rPr>
                        <a:t>め</a:t>
                      </a:r>
                      <a:r>
                        <a:rPr sz="1600" b="1" spc="-25" dirty="0">
                          <a:solidFill>
                            <a:srgbClr val="006FC0"/>
                          </a:solidFill>
                          <a:latin typeface="メイリオ"/>
                          <a:cs typeface="メイリオ"/>
                        </a:rPr>
                        <a:t>られ</a:t>
                      </a:r>
                      <a:r>
                        <a:rPr sz="1600" b="1" spc="-10" dirty="0">
                          <a:solidFill>
                            <a:srgbClr val="006FC0"/>
                          </a:solidFill>
                          <a:latin typeface="メイリオ"/>
                          <a:cs typeface="メイリオ"/>
                        </a:rPr>
                        <a:t>た</a:t>
                      </a:r>
                      <a:r>
                        <a:rPr sz="1600" b="1" spc="-25" dirty="0">
                          <a:solidFill>
                            <a:srgbClr val="006FC0"/>
                          </a:solidFill>
                          <a:latin typeface="メイリオ"/>
                          <a:cs typeface="メイリオ"/>
                        </a:rPr>
                        <a:t>スケ</a:t>
                      </a:r>
                      <a:r>
                        <a:rPr sz="1600" b="1" spc="-10" dirty="0">
                          <a:solidFill>
                            <a:srgbClr val="006FC0"/>
                          </a:solidFill>
                          <a:latin typeface="メイリオ"/>
                          <a:cs typeface="メイリオ"/>
                        </a:rPr>
                        <a:t>ジ</a:t>
                      </a:r>
                      <a:r>
                        <a:rPr sz="1600" b="1" spc="-25" dirty="0">
                          <a:solidFill>
                            <a:srgbClr val="006FC0"/>
                          </a:solidFill>
                          <a:latin typeface="メイリオ"/>
                          <a:cs typeface="メイリオ"/>
                        </a:rPr>
                        <a:t>ュー</a:t>
                      </a:r>
                      <a:r>
                        <a:rPr sz="1600" b="1" spc="-10" dirty="0">
                          <a:solidFill>
                            <a:srgbClr val="006FC0"/>
                          </a:solidFill>
                          <a:latin typeface="メイリオ"/>
                          <a:cs typeface="メイリオ"/>
                        </a:rPr>
                        <a:t>ル</a:t>
                      </a:r>
                      <a:r>
                        <a:rPr sz="1600" b="1" spc="-25" dirty="0">
                          <a:solidFill>
                            <a:srgbClr val="006FC0"/>
                          </a:solidFill>
                          <a:latin typeface="メイリオ"/>
                          <a:cs typeface="メイリオ"/>
                        </a:rPr>
                        <a:t>は</a:t>
                      </a:r>
                      <a:r>
                        <a:rPr sz="1600" b="1" spc="-50" dirty="0">
                          <a:solidFill>
                            <a:srgbClr val="006FC0"/>
                          </a:solidFill>
                          <a:latin typeface="メイリオ"/>
                          <a:cs typeface="メイリオ"/>
                        </a:rPr>
                        <a:t>な</a:t>
                      </a:r>
                      <a:r>
                        <a:rPr sz="1600" b="1" spc="-25" dirty="0">
                          <a:solidFill>
                            <a:srgbClr val="006FC0"/>
                          </a:solidFill>
                          <a:latin typeface="メイリオ"/>
                          <a:cs typeface="メイリオ"/>
                        </a:rPr>
                        <a:t>い</a:t>
                      </a:r>
                      <a:r>
                        <a:rPr sz="1600" spc="-25" dirty="0">
                          <a:latin typeface="メイリオ"/>
                          <a:cs typeface="メイリオ"/>
                        </a:rPr>
                        <a:t>」としつつ、今後は、①パイロ</a:t>
                      </a:r>
                      <a:r>
                        <a:rPr sz="1600" spc="-10" dirty="0">
                          <a:latin typeface="メイリオ"/>
                          <a:cs typeface="メイリオ"/>
                        </a:rPr>
                        <a:t>ッ</a:t>
                      </a:r>
                      <a:r>
                        <a:rPr sz="1600" spc="-25" dirty="0">
                          <a:latin typeface="メイリオ"/>
                          <a:cs typeface="メイリオ"/>
                        </a:rPr>
                        <a:t>ト実</a:t>
                      </a:r>
                      <a:r>
                        <a:rPr sz="1600" spc="-10" dirty="0">
                          <a:latin typeface="メイリオ"/>
                          <a:cs typeface="メイリオ"/>
                        </a:rPr>
                        <a:t>験</a:t>
                      </a:r>
                      <a:r>
                        <a:rPr sz="1600" spc="-25" dirty="0">
                          <a:latin typeface="メイリオ"/>
                          <a:cs typeface="メイリオ"/>
                        </a:rPr>
                        <a:t>の継</a:t>
                      </a:r>
                      <a:r>
                        <a:rPr sz="1600" spc="-10" dirty="0">
                          <a:latin typeface="メイリオ"/>
                          <a:cs typeface="メイリオ"/>
                        </a:rPr>
                        <a:t>続</a:t>
                      </a:r>
                      <a:r>
                        <a:rPr sz="1600" spc="-25" dirty="0">
                          <a:latin typeface="メイリオ"/>
                          <a:cs typeface="メイリオ"/>
                        </a:rPr>
                        <a:t>、</a:t>
                      </a:r>
                      <a:r>
                        <a:rPr sz="1600" spc="-20" dirty="0">
                          <a:latin typeface="メイリオ"/>
                          <a:cs typeface="メイリオ"/>
                        </a:rPr>
                        <a:t>②法</a:t>
                      </a:r>
                      <a:r>
                        <a:rPr sz="1600" spc="-25" dirty="0">
                          <a:latin typeface="メイリオ"/>
                          <a:cs typeface="メイリオ"/>
                        </a:rPr>
                        <a:t>制度</a:t>
                      </a:r>
                      <a:r>
                        <a:rPr sz="1600" spc="-10" dirty="0">
                          <a:latin typeface="メイリオ"/>
                          <a:cs typeface="メイリオ"/>
                        </a:rPr>
                        <a:t>の</a:t>
                      </a:r>
                      <a:r>
                        <a:rPr sz="1600" spc="-25" dirty="0">
                          <a:latin typeface="メイリオ"/>
                          <a:cs typeface="メイリオ"/>
                        </a:rPr>
                        <a:t>改正</a:t>
                      </a:r>
                      <a:r>
                        <a:rPr sz="1600" spc="-20" dirty="0">
                          <a:latin typeface="メイリオ"/>
                          <a:cs typeface="メイリオ"/>
                        </a:rPr>
                        <a:t>、③</a:t>
                      </a:r>
                      <a:r>
                        <a:rPr sz="1600" spc="-25" dirty="0">
                          <a:latin typeface="メイリオ"/>
                          <a:cs typeface="メイリオ"/>
                        </a:rPr>
                        <a:t>金</a:t>
                      </a:r>
                      <a:r>
                        <a:rPr sz="1600" spc="-30" dirty="0">
                          <a:latin typeface="メイリオ"/>
                          <a:cs typeface="メイリオ"/>
                        </a:rPr>
                        <a:t>融シ</a:t>
                      </a:r>
                      <a:r>
                        <a:rPr sz="1600" spc="-25" dirty="0">
                          <a:latin typeface="メイリオ"/>
                          <a:cs typeface="メイリオ"/>
                        </a:rPr>
                        <a:t>ステム等への影響の分析や国際的</a:t>
                      </a:r>
                      <a:r>
                        <a:rPr sz="1600" spc="-10" dirty="0">
                          <a:latin typeface="メイリオ"/>
                          <a:cs typeface="メイリオ"/>
                        </a:rPr>
                        <a:t>な</a:t>
                      </a:r>
                      <a:r>
                        <a:rPr sz="1600" spc="-25" dirty="0">
                          <a:latin typeface="メイリオ"/>
                          <a:cs typeface="メイリオ"/>
                        </a:rPr>
                        <a:t>議論</a:t>
                      </a:r>
                      <a:r>
                        <a:rPr sz="1600" spc="-10" dirty="0">
                          <a:latin typeface="メイリオ"/>
                          <a:cs typeface="メイリオ"/>
                        </a:rPr>
                        <a:t>へ</a:t>
                      </a:r>
                      <a:r>
                        <a:rPr sz="1600" spc="-25" dirty="0">
                          <a:latin typeface="メイリオ"/>
                          <a:cs typeface="メイリオ"/>
                        </a:rPr>
                        <a:t>の参</a:t>
                      </a:r>
                      <a:r>
                        <a:rPr sz="1600" spc="-10" dirty="0">
                          <a:latin typeface="メイリオ"/>
                          <a:cs typeface="メイリオ"/>
                        </a:rPr>
                        <a:t>画</a:t>
                      </a:r>
                      <a:r>
                        <a:rPr sz="1600" spc="-25" dirty="0">
                          <a:latin typeface="メイリオ"/>
                          <a:cs typeface="メイリオ"/>
                        </a:rPr>
                        <a:t>、に</a:t>
                      </a:r>
                      <a:r>
                        <a:rPr sz="1600" spc="-10" dirty="0">
                          <a:latin typeface="メイリオ"/>
                          <a:cs typeface="メイリオ"/>
                        </a:rPr>
                        <a:t>取</a:t>
                      </a:r>
                      <a:r>
                        <a:rPr sz="1600" spc="-25" dirty="0">
                          <a:latin typeface="メイリオ"/>
                          <a:cs typeface="メイリオ"/>
                        </a:rPr>
                        <a:t>り組</a:t>
                      </a:r>
                      <a:r>
                        <a:rPr sz="1600" spc="-10" dirty="0">
                          <a:latin typeface="メイリオ"/>
                          <a:cs typeface="メイリオ"/>
                        </a:rPr>
                        <a:t>む</a:t>
                      </a:r>
                      <a:r>
                        <a:rPr sz="1600" spc="-25" dirty="0">
                          <a:latin typeface="メイリオ"/>
                          <a:cs typeface="メイリオ"/>
                        </a:rPr>
                        <a:t>方針</a:t>
                      </a:r>
                      <a:r>
                        <a:rPr sz="1600" spc="-50" dirty="0">
                          <a:latin typeface="メイリオ"/>
                          <a:cs typeface="メイリオ"/>
                        </a:rPr>
                        <a:t>。</a:t>
                      </a:r>
                      <a:endParaRPr sz="1600" dirty="0">
                        <a:latin typeface="メイリオ"/>
                        <a:cs typeface="メイリオ"/>
                      </a:endParaRPr>
                    </a:p>
                  </a:txBody>
                  <a:tcPr marL="0" marR="0" marT="7874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2"/>
                  </a:ext>
                </a:extLst>
              </a:tr>
            </a:tbl>
          </a:graphicData>
        </a:graphic>
      </p:graphicFrame>
      <p:sp>
        <p:nvSpPr>
          <p:cNvPr id="7" name="object 2">
            <a:extLst>
              <a:ext uri="{FF2B5EF4-FFF2-40B4-BE49-F238E27FC236}">
                <a16:creationId xmlns:a16="http://schemas.microsoft.com/office/drawing/2014/main" id="{F3478110-2F04-45F2-B31B-9B46BC7B758C}"/>
              </a:ext>
            </a:extLst>
          </p:cNvPr>
          <p:cNvSpPr txBox="1">
            <a:spLocks noGrp="1"/>
          </p:cNvSpPr>
          <p:nvPr>
            <p:ph type="title"/>
          </p:nvPr>
        </p:nvSpPr>
        <p:spPr>
          <a:xfrm>
            <a:off x="0" y="205331"/>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800" dirty="0">
                <a:latin typeface="Yet R" panose="02030504000101010101" pitchFamily="18" charset="-127"/>
                <a:ea typeface="Yet R" panose="02030504000101010101" pitchFamily="18" charset="-127"/>
              </a:rPr>
              <a:t>ユーロ　</a:t>
            </a:r>
            <a:r>
              <a:rPr sz="2800" dirty="0" err="1">
                <a:latin typeface="Yet R" panose="02030504000101010101" pitchFamily="18" charset="-127"/>
                <a:ea typeface="Yet R" panose="02030504000101010101" pitchFamily="18" charset="-127"/>
              </a:rPr>
              <a:t>米国</a:t>
            </a:r>
            <a:r>
              <a:rPr lang="ja-JP" altLang="en-US" sz="2800" dirty="0">
                <a:latin typeface="Yet R" panose="02030504000101010101" pitchFamily="18" charset="-127"/>
                <a:ea typeface="Yet R" panose="02030504000101010101" pitchFamily="18" charset="-127"/>
              </a:rPr>
              <a:t>　中国の動き</a:t>
            </a:r>
            <a:endParaRPr sz="2800" spc="-5" dirty="0">
              <a:latin typeface="Yet R" panose="02030504000101010101" pitchFamily="18" charset="-127"/>
              <a:ea typeface="Yet R" panose="02030504000101010101" pitchFamily="18" charset="-127"/>
            </a:endParaRPr>
          </a:p>
        </p:txBody>
      </p:sp>
      <p:sp>
        <p:nvSpPr>
          <p:cNvPr id="4" name="テキスト ボックス 3">
            <a:extLst>
              <a:ext uri="{FF2B5EF4-FFF2-40B4-BE49-F238E27FC236}">
                <a16:creationId xmlns:a16="http://schemas.microsoft.com/office/drawing/2014/main" id="{0CA8E858-859A-4ED2-9A1F-647E35444A91}"/>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5" name="スライド番号プレースホルダー 1">
            <a:extLst>
              <a:ext uri="{FF2B5EF4-FFF2-40B4-BE49-F238E27FC236}">
                <a16:creationId xmlns:a16="http://schemas.microsoft.com/office/drawing/2014/main" id="{39039CB0-3D5F-40F8-88DB-084E7FF61C7C}"/>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16</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62696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05331"/>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dirty="0" err="1">
                <a:latin typeface="Yet R" panose="02030504000101010101" pitchFamily="18" charset="-127"/>
                <a:ea typeface="Yet R" panose="02030504000101010101" pitchFamily="18" charset="-127"/>
              </a:rPr>
              <a:t>米国</a:t>
            </a:r>
            <a:r>
              <a:rPr sz="2800" spc="-10" dirty="0" err="1">
                <a:latin typeface="Yet R" panose="02030504000101010101" pitchFamily="18" charset="-127"/>
                <a:ea typeface="Yet R" panose="02030504000101010101" pitchFamily="18" charset="-127"/>
              </a:rPr>
              <a:t>FRB</a:t>
            </a:r>
            <a:r>
              <a:rPr sz="2800" spc="-5" dirty="0" err="1">
                <a:latin typeface="Yet R" panose="02030504000101010101" pitchFamily="18" charset="-127"/>
                <a:ea typeface="Yet R" panose="02030504000101010101" pitchFamily="18" charset="-127"/>
              </a:rPr>
              <a:t>のディスカッション・ペーパ</a:t>
            </a:r>
            <a:r>
              <a:rPr sz="2800" spc="-5" dirty="0">
                <a:latin typeface="Yet R" panose="02030504000101010101" pitchFamily="18" charset="-127"/>
                <a:ea typeface="Yet R" panose="02030504000101010101" pitchFamily="18" charset="-127"/>
              </a:rPr>
              <a:t>ー</a:t>
            </a:r>
          </a:p>
        </p:txBody>
      </p:sp>
      <p:graphicFrame>
        <p:nvGraphicFramePr>
          <p:cNvPr id="3" name="object 3"/>
          <p:cNvGraphicFramePr>
            <a:graphicFrameLocks noGrp="1"/>
          </p:cNvGraphicFramePr>
          <p:nvPr>
            <p:extLst>
              <p:ext uri="{D42A27DB-BD31-4B8C-83A1-F6EECF244321}">
                <p14:modId xmlns:p14="http://schemas.microsoft.com/office/powerpoint/2010/main" val="367145244"/>
              </p:ext>
            </p:extLst>
          </p:nvPr>
        </p:nvGraphicFramePr>
        <p:xfrm>
          <a:off x="1305169" y="3883786"/>
          <a:ext cx="10238154" cy="2037080"/>
        </p:xfrm>
        <a:graphic>
          <a:graphicData uri="http://schemas.openxmlformats.org/drawingml/2006/table">
            <a:tbl>
              <a:tblPr firstRow="1" bandRow="1">
                <a:tableStyleId>{2D5ABB26-0587-4C30-8999-92F81FD0307C}</a:tableStyleId>
              </a:tblPr>
              <a:tblGrid>
                <a:gridCol w="5119077">
                  <a:extLst>
                    <a:ext uri="{9D8B030D-6E8A-4147-A177-3AD203B41FA5}">
                      <a16:colId xmlns:a16="http://schemas.microsoft.com/office/drawing/2014/main" val="20000"/>
                    </a:ext>
                  </a:extLst>
                </a:gridCol>
                <a:gridCol w="5119077">
                  <a:extLst>
                    <a:ext uri="{9D8B030D-6E8A-4147-A177-3AD203B41FA5}">
                      <a16:colId xmlns:a16="http://schemas.microsoft.com/office/drawing/2014/main" val="20001"/>
                    </a:ext>
                  </a:extLst>
                </a:gridCol>
              </a:tblGrid>
              <a:tr h="304800">
                <a:tc>
                  <a:txBody>
                    <a:bodyPr/>
                    <a:lstStyle/>
                    <a:p>
                      <a:pPr algn="ctr">
                        <a:lnSpc>
                          <a:spcPct val="100000"/>
                        </a:lnSpc>
                        <a:spcBef>
                          <a:spcPts val="300"/>
                        </a:spcBef>
                      </a:pPr>
                      <a:r>
                        <a:rPr sz="1400" spc="-10" dirty="0">
                          <a:solidFill>
                            <a:srgbClr val="FFFFFF"/>
                          </a:solidFill>
                          <a:latin typeface="ＭＳ Ｐゴシック"/>
                          <a:cs typeface="ＭＳ Ｐゴシック"/>
                        </a:rPr>
                        <a:t>潜在的な利点</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 algn="ctr">
                        <a:lnSpc>
                          <a:spcPct val="100000"/>
                        </a:lnSpc>
                        <a:spcBef>
                          <a:spcPts val="300"/>
                        </a:spcBef>
                      </a:pPr>
                      <a:r>
                        <a:rPr sz="1400" spc="-20" dirty="0">
                          <a:solidFill>
                            <a:srgbClr val="FFFFFF"/>
                          </a:solidFill>
                          <a:latin typeface="ＭＳ Ｐゴシック"/>
                          <a:cs typeface="ＭＳ Ｐゴシック"/>
                        </a:rPr>
                        <a:t>潜在的なリスク</a:t>
                      </a:r>
                      <a:endParaRPr sz="1400">
                        <a:latin typeface="ＭＳ Ｐゴシック"/>
                        <a:cs typeface="ＭＳ Ｐゴシック"/>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732280">
                <a:tc>
                  <a:txBody>
                    <a:bodyPr/>
                    <a:lstStyle/>
                    <a:p>
                      <a:pPr marL="267970" marR="224790" indent="-177165">
                        <a:lnSpc>
                          <a:spcPct val="100000"/>
                        </a:lnSpc>
                        <a:spcBef>
                          <a:spcPts val="660"/>
                        </a:spcBef>
                        <a:buFont typeface="Arial"/>
                        <a:buChar char="•"/>
                        <a:tabLst>
                          <a:tab pos="268605" algn="l"/>
                        </a:tabLst>
                      </a:pPr>
                      <a:r>
                        <a:rPr sz="1300" spc="-20" dirty="0">
                          <a:latin typeface="メイリオ"/>
                          <a:cs typeface="メイリオ"/>
                        </a:rPr>
                        <a:t>決済サービスへの将来的なニーズ</a:t>
                      </a:r>
                      <a:r>
                        <a:rPr sz="1300" spc="-10" dirty="0">
                          <a:latin typeface="メイリオ"/>
                          <a:cs typeface="メイリオ"/>
                        </a:rPr>
                        <a:t>・</a:t>
                      </a:r>
                      <a:r>
                        <a:rPr sz="1300" spc="-20" dirty="0">
                          <a:latin typeface="メイリオ"/>
                          <a:cs typeface="メイリオ"/>
                        </a:rPr>
                        <a:t>需要</a:t>
                      </a:r>
                      <a:r>
                        <a:rPr sz="1300" spc="-10" dirty="0">
                          <a:latin typeface="メイリオ"/>
                          <a:cs typeface="メイリオ"/>
                        </a:rPr>
                        <a:t>を</a:t>
                      </a:r>
                      <a:r>
                        <a:rPr sz="1300" spc="-20" dirty="0">
                          <a:latin typeface="メイリオ"/>
                          <a:cs typeface="メイリオ"/>
                        </a:rPr>
                        <a:t>安</a:t>
                      </a:r>
                      <a:r>
                        <a:rPr sz="1300" spc="-50" dirty="0">
                          <a:latin typeface="メイリオ"/>
                          <a:cs typeface="メイリオ"/>
                        </a:rPr>
                        <a:t>全</a:t>
                      </a:r>
                      <a:r>
                        <a:rPr sz="1300" spc="-20" dirty="0">
                          <a:latin typeface="メイリオ"/>
                          <a:cs typeface="メイリオ"/>
                        </a:rPr>
                        <a:t>に満たすこ</a:t>
                      </a:r>
                      <a:r>
                        <a:rPr sz="1300" spc="-50" dirty="0">
                          <a:latin typeface="メイリオ"/>
                          <a:cs typeface="メイリオ"/>
                        </a:rPr>
                        <a:t>と</a:t>
                      </a:r>
                      <a:endParaRPr sz="1300" dirty="0">
                        <a:latin typeface="メイリオ"/>
                        <a:cs typeface="メイリオ"/>
                      </a:endParaRPr>
                    </a:p>
                    <a:p>
                      <a:pPr marL="267970" indent="-177165">
                        <a:lnSpc>
                          <a:spcPct val="100000"/>
                        </a:lnSpc>
                        <a:spcBef>
                          <a:spcPts val="600"/>
                        </a:spcBef>
                        <a:buFont typeface="Arial"/>
                        <a:buChar char="•"/>
                        <a:tabLst>
                          <a:tab pos="268605" algn="l"/>
                        </a:tabLst>
                      </a:pPr>
                      <a:r>
                        <a:rPr sz="1300" spc="-20" dirty="0">
                          <a:latin typeface="メイリオ"/>
                          <a:cs typeface="メイリオ"/>
                        </a:rPr>
                        <a:t>クロスボーダー決済の利便性向</a:t>
                      </a:r>
                      <a:r>
                        <a:rPr sz="1300" spc="-50" dirty="0">
                          <a:latin typeface="メイリオ"/>
                          <a:cs typeface="メイリオ"/>
                        </a:rPr>
                        <a:t>上</a:t>
                      </a:r>
                      <a:endParaRPr sz="1300" dirty="0">
                        <a:latin typeface="メイリオ"/>
                        <a:cs typeface="メイリオ"/>
                      </a:endParaRPr>
                    </a:p>
                    <a:p>
                      <a:pPr marL="267970" indent="-177165">
                        <a:lnSpc>
                          <a:spcPct val="100000"/>
                        </a:lnSpc>
                        <a:spcBef>
                          <a:spcPts val="600"/>
                        </a:spcBef>
                        <a:buFont typeface="Arial"/>
                        <a:buChar char="•"/>
                        <a:tabLst>
                          <a:tab pos="268605" algn="l"/>
                        </a:tabLst>
                      </a:pPr>
                      <a:r>
                        <a:rPr sz="1300" spc="-25" dirty="0">
                          <a:latin typeface="メイリオ"/>
                          <a:cs typeface="メイリオ"/>
                        </a:rPr>
                        <a:t>ドルの国際的な役割のサポー</a:t>
                      </a:r>
                      <a:r>
                        <a:rPr sz="1300" spc="-50" dirty="0">
                          <a:latin typeface="メイリオ"/>
                          <a:cs typeface="メイリオ"/>
                        </a:rPr>
                        <a:t>ト</a:t>
                      </a:r>
                      <a:endParaRPr sz="1300" dirty="0">
                        <a:latin typeface="メイリオ"/>
                        <a:cs typeface="メイリオ"/>
                      </a:endParaRPr>
                    </a:p>
                    <a:p>
                      <a:pPr marL="267970" indent="-177165">
                        <a:lnSpc>
                          <a:spcPct val="100000"/>
                        </a:lnSpc>
                        <a:spcBef>
                          <a:spcPts val="605"/>
                        </a:spcBef>
                        <a:buFont typeface="Arial"/>
                        <a:buChar char="•"/>
                        <a:tabLst>
                          <a:tab pos="268605" algn="l"/>
                        </a:tabLst>
                      </a:pPr>
                      <a:r>
                        <a:rPr sz="1300" spc="-20" dirty="0">
                          <a:latin typeface="メイリオ"/>
                          <a:cs typeface="メイリオ"/>
                        </a:rPr>
                        <a:t>金融包</a:t>
                      </a:r>
                      <a:r>
                        <a:rPr sz="1300" spc="-50" dirty="0">
                          <a:latin typeface="メイリオ"/>
                          <a:cs typeface="メイリオ"/>
                        </a:rPr>
                        <a:t>摂</a:t>
                      </a:r>
                      <a:endParaRPr sz="1300" dirty="0">
                        <a:latin typeface="メイリオ"/>
                        <a:cs typeface="メイリオ"/>
                      </a:endParaRPr>
                    </a:p>
                    <a:p>
                      <a:pPr marL="267970" indent="-177165">
                        <a:lnSpc>
                          <a:spcPct val="100000"/>
                        </a:lnSpc>
                        <a:spcBef>
                          <a:spcPts val="635"/>
                        </a:spcBef>
                        <a:buFont typeface="Arial"/>
                        <a:buChar char="•"/>
                        <a:tabLst>
                          <a:tab pos="268605" algn="l"/>
                        </a:tabLst>
                      </a:pPr>
                      <a:r>
                        <a:rPr sz="1300" spc="-20" dirty="0">
                          <a:latin typeface="メイリオ"/>
                          <a:cs typeface="メイリオ"/>
                        </a:rPr>
                        <a:t>安全な中銀マネーへのアクセス拡</a:t>
                      </a:r>
                      <a:r>
                        <a:rPr sz="1300" spc="-50" dirty="0">
                          <a:latin typeface="メイリオ"/>
                          <a:cs typeface="メイリオ"/>
                        </a:rPr>
                        <a:t>大</a:t>
                      </a:r>
                      <a:endParaRPr sz="1300" dirty="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269240" indent="-177165">
                        <a:lnSpc>
                          <a:spcPct val="100000"/>
                        </a:lnSpc>
                        <a:spcBef>
                          <a:spcPts val="660"/>
                        </a:spcBef>
                        <a:buFont typeface="Arial"/>
                        <a:buChar char="•"/>
                        <a:tabLst>
                          <a:tab pos="269240" algn="l"/>
                        </a:tabLst>
                      </a:pPr>
                      <a:r>
                        <a:rPr sz="1300" spc="-20" dirty="0">
                          <a:latin typeface="メイリオ"/>
                          <a:cs typeface="メイリオ"/>
                        </a:rPr>
                        <a:t>金融部門の市場構造変</a:t>
                      </a:r>
                      <a:r>
                        <a:rPr sz="1300" spc="-50" dirty="0">
                          <a:latin typeface="メイリオ"/>
                          <a:cs typeface="メイリオ"/>
                        </a:rPr>
                        <a:t>化</a:t>
                      </a:r>
                      <a:endParaRPr sz="1300" dirty="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金融システムの安全性および安定</a:t>
                      </a:r>
                      <a:r>
                        <a:rPr sz="1300" spc="-50" dirty="0">
                          <a:latin typeface="メイリオ"/>
                          <a:cs typeface="メイリオ"/>
                        </a:rPr>
                        <a:t>性</a:t>
                      </a:r>
                      <a:endParaRPr sz="1300" dirty="0">
                        <a:latin typeface="メイリオ"/>
                        <a:cs typeface="メイリオ"/>
                      </a:endParaRPr>
                    </a:p>
                    <a:p>
                      <a:pPr marL="269240" indent="-177165">
                        <a:lnSpc>
                          <a:spcPct val="100000"/>
                        </a:lnSpc>
                        <a:spcBef>
                          <a:spcPts val="600"/>
                        </a:spcBef>
                        <a:buFont typeface="Arial"/>
                        <a:buChar char="•"/>
                        <a:tabLst>
                          <a:tab pos="269240" algn="l"/>
                        </a:tabLst>
                      </a:pPr>
                      <a:r>
                        <a:rPr sz="1300" spc="-20" dirty="0">
                          <a:latin typeface="メイリオ"/>
                          <a:cs typeface="メイリオ"/>
                        </a:rPr>
                        <a:t>金融政策の有効</a:t>
                      </a:r>
                      <a:r>
                        <a:rPr sz="1300" spc="-50" dirty="0">
                          <a:latin typeface="メイリオ"/>
                          <a:cs typeface="メイリオ"/>
                        </a:rPr>
                        <a:t>性</a:t>
                      </a:r>
                      <a:endParaRPr sz="1300" dirty="0">
                        <a:latin typeface="メイリオ"/>
                        <a:cs typeface="メイリオ"/>
                      </a:endParaRPr>
                    </a:p>
                    <a:p>
                      <a:pPr marL="268605" marR="223520" indent="-177165">
                        <a:lnSpc>
                          <a:spcPct val="100000"/>
                        </a:lnSpc>
                        <a:spcBef>
                          <a:spcPts val="605"/>
                        </a:spcBef>
                        <a:buFont typeface="Arial"/>
                        <a:buChar char="•"/>
                        <a:tabLst>
                          <a:tab pos="269240" algn="l"/>
                        </a:tabLst>
                      </a:pPr>
                      <a:r>
                        <a:rPr sz="1300" spc="-20" dirty="0">
                          <a:latin typeface="メイリオ"/>
                          <a:cs typeface="メイリオ"/>
                        </a:rPr>
                        <a:t>プライバシーおよびデータ保護、</a:t>
                      </a:r>
                      <a:r>
                        <a:rPr sz="1300" spc="-10" dirty="0">
                          <a:latin typeface="メイリオ"/>
                          <a:cs typeface="メイリオ"/>
                        </a:rPr>
                        <a:t>金</a:t>
                      </a:r>
                      <a:r>
                        <a:rPr sz="1300" spc="-20" dirty="0">
                          <a:latin typeface="メイリオ"/>
                          <a:cs typeface="メイリオ"/>
                        </a:rPr>
                        <a:t>融犯</a:t>
                      </a:r>
                      <a:r>
                        <a:rPr sz="1300" spc="-10" dirty="0">
                          <a:latin typeface="メイリオ"/>
                          <a:cs typeface="メイリオ"/>
                        </a:rPr>
                        <a:t>罪</a:t>
                      </a:r>
                      <a:r>
                        <a:rPr sz="1300" spc="-20" dirty="0">
                          <a:latin typeface="メイリオ"/>
                          <a:cs typeface="メイリオ"/>
                        </a:rPr>
                        <a:t>の</a:t>
                      </a:r>
                      <a:r>
                        <a:rPr sz="1300" spc="-50" dirty="0">
                          <a:latin typeface="メイリオ"/>
                          <a:cs typeface="メイリオ"/>
                        </a:rPr>
                        <a:t>防止</a:t>
                      </a:r>
                      <a:endParaRPr sz="1300" dirty="0">
                        <a:latin typeface="メイリオ"/>
                        <a:cs typeface="メイリオ"/>
                      </a:endParaRPr>
                    </a:p>
                    <a:p>
                      <a:pPr marL="269240" indent="-177165">
                        <a:lnSpc>
                          <a:spcPct val="100000"/>
                        </a:lnSpc>
                        <a:spcBef>
                          <a:spcPts val="635"/>
                        </a:spcBef>
                        <a:buFont typeface="Arial"/>
                        <a:buChar char="•"/>
                        <a:tabLst>
                          <a:tab pos="269240" algn="l"/>
                        </a:tabLst>
                      </a:pPr>
                      <a:r>
                        <a:rPr sz="1300" spc="-20" dirty="0">
                          <a:latin typeface="メイリオ"/>
                          <a:cs typeface="メイリオ"/>
                        </a:rPr>
                        <a:t>業務面の頑健性およびサイバーセ</a:t>
                      </a:r>
                      <a:r>
                        <a:rPr sz="1300" spc="-10" dirty="0">
                          <a:latin typeface="メイリオ"/>
                          <a:cs typeface="メイリオ"/>
                        </a:rPr>
                        <a:t>キ</a:t>
                      </a:r>
                      <a:r>
                        <a:rPr sz="1300" spc="-20" dirty="0">
                          <a:latin typeface="メイリオ"/>
                          <a:cs typeface="メイリオ"/>
                        </a:rPr>
                        <a:t>ュリ</a:t>
                      </a:r>
                      <a:r>
                        <a:rPr sz="1300" spc="-35" dirty="0">
                          <a:latin typeface="メイリオ"/>
                          <a:cs typeface="メイリオ"/>
                        </a:rPr>
                        <a:t>ティ</a:t>
                      </a:r>
                      <a:endParaRPr sz="1300" dirty="0">
                        <a:latin typeface="メイリオ"/>
                        <a:cs typeface="メイリオ"/>
                      </a:endParaRPr>
                    </a:p>
                  </a:txBody>
                  <a:tcPr marL="0" marR="0" marT="838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bl>
          </a:graphicData>
        </a:graphic>
      </p:graphicFrame>
      <p:sp>
        <p:nvSpPr>
          <p:cNvPr id="5" name="object 5"/>
          <p:cNvSpPr txBox="1"/>
          <p:nvPr/>
        </p:nvSpPr>
        <p:spPr>
          <a:xfrm>
            <a:off x="253628" y="852486"/>
            <a:ext cx="11600199" cy="2954655"/>
          </a:xfrm>
          <a:prstGeom prst="rect">
            <a:avLst/>
          </a:prstGeom>
        </p:spPr>
        <p:txBody>
          <a:bodyPr vert="horz" wrap="square" lIns="0" tIns="12700" rIns="0" bIns="0" rtlCol="0">
            <a:spAutoFit/>
          </a:bodyPr>
          <a:lstStyle/>
          <a:p>
            <a:pPr marL="469900" indent="-457834">
              <a:spcBef>
                <a:spcPts val="100"/>
              </a:spcBef>
              <a:buChar char="●"/>
              <a:tabLst>
                <a:tab pos="469900" algn="l"/>
                <a:tab pos="470534" algn="l"/>
              </a:tabLst>
            </a:pPr>
            <a:r>
              <a:rPr sz="2000" spc="-10" dirty="0">
                <a:latin typeface="UD Digi Kyokasho NK-B" panose="02020700000000000000" pitchFamily="18" charset="-128"/>
                <a:ea typeface="UD Digi Kyokasho NK-B" panose="02020700000000000000" pitchFamily="18" charset="-128"/>
                <a:cs typeface="メイリオ"/>
              </a:rPr>
              <a:t>FRB</a:t>
            </a:r>
            <a:r>
              <a:rPr sz="2000" dirty="0">
                <a:latin typeface="UD Digi Kyokasho NK-B" panose="02020700000000000000" pitchFamily="18" charset="-128"/>
                <a:ea typeface="UD Digi Kyokasho NK-B" panose="02020700000000000000" pitchFamily="18" charset="-128"/>
                <a:cs typeface="メイリオ"/>
              </a:rPr>
              <a:t>は、</a:t>
            </a:r>
            <a:r>
              <a:rPr sz="2000" spc="-10" dirty="0">
                <a:latin typeface="UD Digi Kyokasho NK-B" panose="02020700000000000000" pitchFamily="18" charset="-128"/>
                <a:ea typeface="UD Digi Kyokasho NK-B" panose="02020700000000000000" pitchFamily="18" charset="-128"/>
                <a:cs typeface="メイリオ"/>
              </a:rPr>
              <a:t>1</a:t>
            </a:r>
            <a:r>
              <a:rPr sz="2000" dirty="0">
                <a:latin typeface="UD Digi Kyokasho NK-B" panose="02020700000000000000" pitchFamily="18" charset="-128"/>
                <a:ea typeface="UD Digi Kyokasho NK-B" panose="02020700000000000000" pitchFamily="18" charset="-128"/>
                <a:cs typeface="メイリオ"/>
              </a:rPr>
              <a:t>月</a:t>
            </a:r>
            <a:r>
              <a:rPr sz="2000" spc="-10" dirty="0">
                <a:latin typeface="UD Digi Kyokasho NK-B" panose="02020700000000000000" pitchFamily="18" charset="-128"/>
                <a:ea typeface="UD Digi Kyokasho NK-B" panose="02020700000000000000" pitchFamily="18" charset="-128"/>
                <a:cs typeface="メイリオ"/>
              </a:rPr>
              <a:t>20</a:t>
            </a:r>
            <a:r>
              <a:rPr sz="2000" spc="-5" dirty="0">
                <a:latin typeface="UD Digi Kyokasho NK-B" panose="02020700000000000000" pitchFamily="18" charset="-128"/>
                <a:ea typeface="UD Digi Kyokasho NK-B" panose="02020700000000000000" pitchFamily="18" charset="-128"/>
                <a:cs typeface="メイリオ"/>
              </a:rPr>
              <a:t>日、</a:t>
            </a:r>
            <a:r>
              <a:rPr sz="2000" spc="-10" dirty="0">
                <a:latin typeface="UD Digi Kyokasho NK-B" panose="02020700000000000000" pitchFamily="18" charset="-128"/>
                <a:ea typeface="UD Digi Kyokasho NK-B" panose="02020700000000000000" pitchFamily="18" charset="-128"/>
                <a:cs typeface="メイリオ"/>
              </a:rPr>
              <a:t>CBDC</a:t>
            </a:r>
            <a:r>
              <a:rPr sz="2000" spc="-5" dirty="0">
                <a:latin typeface="UD Digi Kyokasho NK-B" panose="02020700000000000000" pitchFamily="18" charset="-128"/>
                <a:ea typeface="UD Digi Kyokasho NK-B" panose="02020700000000000000" pitchFamily="18" charset="-128"/>
                <a:cs typeface="メイリオ"/>
              </a:rPr>
              <a:t>に関するディスカッション・ペーパーを公表。</a:t>
            </a:r>
            <a:endParaRPr sz="2000" dirty="0">
              <a:latin typeface="UD Digi Kyokasho NK-B" panose="02020700000000000000" pitchFamily="18" charset="-128"/>
              <a:ea typeface="UD Digi Kyokasho NK-B" panose="02020700000000000000" pitchFamily="18" charset="-128"/>
              <a:cs typeface="メイリオ"/>
            </a:endParaRPr>
          </a:p>
          <a:p>
            <a:pPr>
              <a:spcBef>
                <a:spcPts val="50"/>
              </a:spcBef>
              <a:buFont typeface=""/>
              <a:buChar char="●"/>
            </a:pPr>
            <a:endParaRPr sz="1400" dirty="0">
              <a:latin typeface="UD Digi Kyokasho NK-B" panose="02020700000000000000" pitchFamily="18" charset="-128"/>
              <a:ea typeface="UD Digi Kyokasho NK-B" panose="02020700000000000000" pitchFamily="18" charset="-128"/>
              <a:cs typeface="メイリオ"/>
            </a:endParaRPr>
          </a:p>
          <a:p>
            <a:pPr marL="98425"/>
            <a:r>
              <a:rPr sz="1600" dirty="0">
                <a:latin typeface="UD Digi Kyokasho NK-B" panose="02020700000000000000" pitchFamily="18" charset="-128"/>
                <a:ea typeface="UD Digi Kyokasho NK-B" panose="02020700000000000000" pitchFamily="18" charset="-128"/>
                <a:cs typeface="メイリオ"/>
              </a:rPr>
              <a:t>（CBDC</a:t>
            </a:r>
            <a:r>
              <a:rPr sz="1600" spc="-15" dirty="0">
                <a:latin typeface="UD Digi Kyokasho NK-B" panose="02020700000000000000" pitchFamily="18" charset="-128"/>
                <a:ea typeface="UD Digi Kyokasho NK-B" panose="02020700000000000000" pitchFamily="18" charset="-128"/>
                <a:cs typeface="メイリオ"/>
              </a:rPr>
              <a:t>に関する主な記述</a:t>
            </a:r>
            <a:r>
              <a:rPr sz="1600" spc="-50" dirty="0">
                <a:latin typeface="UD Digi Kyokasho NK-B" panose="02020700000000000000" pitchFamily="18" charset="-128"/>
                <a:ea typeface="UD Digi Kyokasho NK-B" panose="02020700000000000000" pitchFamily="18" charset="-128"/>
                <a:cs typeface="メイリオ"/>
              </a:rPr>
              <a:t>）</a:t>
            </a:r>
            <a:endParaRPr sz="1600" dirty="0">
              <a:latin typeface="UD Digi Kyokasho NK-B" panose="02020700000000000000" pitchFamily="18" charset="-128"/>
              <a:ea typeface="UD Digi Kyokasho NK-B" panose="02020700000000000000" pitchFamily="18" charset="-128"/>
              <a:cs typeface="メイリオ"/>
            </a:endParaRPr>
          </a:p>
          <a:p>
            <a:pPr marL="654685" marR="266700" lvl="1" indent="-288290">
              <a:spcBef>
                <a:spcPts val="975"/>
              </a:spcBef>
              <a:buFont typeface="Wingdings"/>
              <a:buChar char=""/>
              <a:tabLst>
                <a:tab pos="654685" algn="l"/>
                <a:tab pos="655320" algn="l"/>
              </a:tabLst>
            </a:pPr>
            <a:r>
              <a:rPr sz="1600" spc="-15" dirty="0">
                <a:latin typeface="UD Digi Kyokasho NK-B" panose="02020700000000000000" pitchFamily="18" charset="-128"/>
                <a:ea typeface="UD Digi Kyokasho NK-B" panose="02020700000000000000" pitchFamily="18" charset="-128"/>
                <a:cs typeface="メイリオ"/>
              </a:rPr>
              <a:t>本ペーパーは、特定の政策を促進することを意図しておらず、</a:t>
            </a:r>
            <a:r>
              <a:rPr sz="1600" spc="-10" dirty="0">
                <a:latin typeface="UD Digi Kyokasho NK-B" panose="02020700000000000000" pitchFamily="18" charset="-128"/>
                <a:ea typeface="UD Digi Kyokasho NK-B" panose="02020700000000000000" pitchFamily="18" charset="-128"/>
                <a:cs typeface="メイリオ"/>
              </a:rPr>
              <a:t>CBDC</a:t>
            </a:r>
            <a:r>
              <a:rPr sz="1600" spc="-20" dirty="0">
                <a:latin typeface="UD Digi Kyokasho NK-B" panose="02020700000000000000" pitchFamily="18" charset="-128"/>
                <a:ea typeface="UD Digi Kyokasho NK-B" panose="02020700000000000000" pitchFamily="18" charset="-128"/>
                <a:cs typeface="メイリオ"/>
              </a:rPr>
              <a:t>発行の妥当性を直ぐに判</a:t>
            </a:r>
            <a:r>
              <a:rPr sz="1600" spc="-15" dirty="0">
                <a:latin typeface="UD Digi Kyokasho NK-B" panose="02020700000000000000" pitchFamily="18" charset="-128"/>
                <a:ea typeface="UD Digi Kyokasho NK-B" panose="02020700000000000000" pitchFamily="18" charset="-128"/>
                <a:cs typeface="メイリオ"/>
              </a:rPr>
              <a:t>断することを示唆するものではない。</a:t>
            </a:r>
            <a:endParaRPr sz="1600" dirty="0">
              <a:latin typeface="UD Digi Kyokasho NK-B" panose="02020700000000000000" pitchFamily="18" charset="-128"/>
              <a:ea typeface="UD Digi Kyokasho NK-B" panose="02020700000000000000" pitchFamily="18" charset="-128"/>
              <a:cs typeface="メイリオ"/>
            </a:endParaRPr>
          </a:p>
          <a:p>
            <a:pPr marL="654685" marR="5080" lvl="1" indent="-288290">
              <a:spcBef>
                <a:spcPts val="600"/>
              </a:spcBef>
              <a:buFont typeface="Wingdings"/>
              <a:buChar char=""/>
              <a:tabLst>
                <a:tab pos="654685" algn="l"/>
                <a:tab pos="655320" algn="l"/>
              </a:tabLst>
            </a:pPr>
            <a:r>
              <a:rPr sz="1600" dirty="0">
                <a:latin typeface="UD Digi Kyokasho NK-B" panose="02020700000000000000" pitchFamily="18" charset="-128"/>
                <a:ea typeface="UD Digi Kyokasho NK-B" panose="02020700000000000000" pitchFamily="18" charset="-128"/>
                <a:cs typeface="メイリオ"/>
              </a:rPr>
              <a:t>これまでの分析は、①</a:t>
            </a:r>
            <a:r>
              <a:rPr sz="1600" b="1" spc="-15" dirty="0">
                <a:solidFill>
                  <a:srgbClr val="006FC0"/>
                </a:solidFill>
                <a:latin typeface="UD Digi Kyokasho NK-B" panose="02020700000000000000" pitchFamily="18" charset="-128"/>
                <a:ea typeface="UD Digi Kyokasho NK-B" panose="02020700000000000000" pitchFamily="18" charset="-128"/>
                <a:cs typeface="メイリオ"/>
              </a:rPr>
              <a:t>プライバシー保護</a:t>
            </a:r>
            <a:r>
              <a:rPr sz="1600" spc="-10" dirty="0">
                <a:latin typeface="UD Digi Kyokasho NK-B" panose="02020700000000000000" pitchFamily="18" charset="-128"/>
                <a:ea typeface="UD Digi Kyokasho NK-B" panose="02020700000000000000" pitchFamily="18" charset="-128"/>
                <a:cs typeface="メイリオ"/>
              </a:rPr>
              <a:t>、②</a:t>
            </a:r>
            <a:r>
              <a:rPr sz="1600" b="1" spc="-15" dirty="0">
                <a:solidFill>
                  <a:srgbClr val="006FC0"/>
                </a:solidFill>
                <a:latin typeface="UD Digi Kyokasho NK-B" panose="02020700000000000000" pitchFamily="18" charset="-128"/>
                <a:ea typeface="UD Digi Kyokasho NK-B" panose="02020700000000000000" pitchFamily="18" charset="-128"/>
                <a:cs typeface="メイリオ"/>
              </a:rPr>
              <a:t>仲介機関を経由した発行形態</a:t>
            </a:r>
            <a:r>
              <a:rPr sz="1600" spc="-20" dirty="0">
                <a:latin typeface="UD Digi Kyokasho NK-B" panose="02020700000000000000" pitchFamily="18" charset="-128"/>
                <a:ea typeface="UD Digi Kyokasho NK-B" panose="02020700000000000000" pitchFamily="18" charset="-128"/>
                <a:cs typeface="メイリオ"/>
              </a:rPr>
              <a:t>、③</a:t>
            </a:r>
            <a:r>
              <a:rPr sz="1600" spc="-20" dirty="0" err="1">
                <a:latin typeface="UD Digi Kyokasho NK-B" panose="02020700000000000000" pitchFamily="18" charset="-128"/>
                <a:ea typeface="UD Digi Kyokasho NK-B" panose="02020700000000000000" pitchFamily="18" charset="-128"/>
                <a:cs typeface="メイリオ"/>
              </a:rPr>
              <a:t>異なる仲介機関</a:t>
            </a:r>
            <a:r>
              <a:rPr sz="1600" spc="-5" dirty="0" err="1">
                <a:latin typeface="UD Digi Kyokasho NK-B" panose="02020700000000000000" pitchFamily="18" charset="-128"/>
                <a:ea typeface="UD Digi Kyokasho NK-B" panose="02020700000000000000" pitchFamily="18" charset="-128"/>
                <a:cs typeface="メイリオ"/>
              </a:rPr>
              <a:t>の顧客の間の</a:t>
            </a:r>
            <a:r>
              <a:rPr sz="1600" b="1" spc="-10" dirty="0" err="1">
                <a:solidFill>
                  <a:srgbClr val="006FC0"/>
                </a:solidFill>
                <a:latin typeface="UD Digi Kyokasho NK-B" panose="02020700000000000000" pitchFamily="18" charset="-128"/>
                <a:ea typeface="UD Digi Kyokasho NK-B" panose="02020700000000000000" pitchFamily="18" charset="-128"/>
                <a:cs typeface="メイリオ"/>
              </a:rPr>
              <a:t>スムーズな移転</a:t>
            </a:r>
            <a:r>
              <a:rPr sz="1600" spc="-15" dirty="0">
                <a:latin typeface="UD Digi Kyokasho NK-B" panose="02020700000000000000" pitchFamily="18" charset="-128"/>
                <a:ea typeface="UD Digi Kyokasho NK-B" panose="02020700000000000000" pitchFamily="18" charset="-128"/>
                <a:cs typeface="メイリオ"/>
              </a:rPr>
              <a:t>、</a:t>
            </a:r>
            <a:endParaRPr lang="en-US" sz="1600" spc="-15" dirty="0">
              <a:latin typeface="UD Digi Kyokasho NK-B" panose="02020700000000000000" pitchFamily="18" charset="-128"/>
              <a:ea typeface="UD Digi Kyokasho NK-B" panose="02020700000000000000" pitchFamily="18" charset="-128"/>
              <a:cs typeface="メイリオ"/>
            </a:endParaRPr>
          </a:p>
          <a:p>
            <a:pPr marL="366395" marR="5080" lvl="1">
              <a:spcBef>
                <a:spcPts val="600"/>
              </a:spcBef>
              <a:tabLst>
                <a:tab pos="654685" algn="l"/>
                <a:tab pos="655320" algn="l"/>
              </a:tabLst>
            </a:pPr>
            <a:r>
              <a:rPr lang="ja-JP" altLang="en-US" sz="1600" spc="-15" dirty="0">
                <a:latin typeface="UD Digi Kyokasho NK-B" panose="02020700000000000000" pitchFamily="18" charset="-128"/>
                <a:ea typeface="UD Digi Kyokasho NK-B" panose="02020700000000000000" pitchFamily="18" charset="-128"/>
                <a:cs typeface="メイリオ"/>
              </a:rPr>
              <a:t>　 </a:t>
            </a:r>
            <a:r>
              <a:rPr sz="1600" spc="-15" dirty="0">
                <a:latin typeface="UD Digi Kyokasho NK-B" panose="02020700000000000000" pitchFamily="18" charset="-128"/>
                <a:ea typeface="UD Digi Kyokasho NK-B" panose="02020700000000000000" pitchFamily="18" charset="-128"/>
                <a:cs typeface="メイリオ"/>
              </a:rPr>
              <a:t>④</a:t>
            </a:r>
            <a:r>
              <a:rPr sz="1600" spc="-15" dirty="0" err="1">
                <a:latin typeface="UD Digi Kyokasho NK-B" panose="02020700000000000000" pitchFamily="18" charset="-128"/>
                <a:ea typeface="UD Digi Kyokasho NK-B" panose="02020700000000000000" pitchFamily="18" charset="-128"/>
                <a:cs typeface="メイリオ"/>
              </a:rPr>
              <a:t>仲介機関による</a:t>
            </a:r>
            <a:r>
              <a:rPr sz="1600" b="1" dirty="0" err="1">
                <a:solidFill>
                  <a:srgbClr val="006FC0"/>
                </a:solidFill>
                <a:latin typeface="UD Digi Kyokasho NK-B" panose="02020700000000000000" pitchFamily="18" charset="-128"/>
                <a:ea typeface="UD Digi Kyokasho NK-B" panose="02020700000000000000" pitchFamily="18" charset="-128"/>
                <a:cs typeface="メイリオ"/>
              </a:rPr>
              <a:t>AML</a:t>
            </a:r>
            <a:r>
              <a:rPr sz="1600" b="1" spc="-10" dirty="0" err="1">
                <a:solidFill>
                  <a:srgbClr val="006FC0"/>
                </a:solidFill>
                <a:latin typeface="UD Digi Kyokasho NK-B" panose="02020700000000000000" pitchFamily="18" charset="-128"/>
                <a:ea typeface="UD Digi Kyokasho NK-B" panose="02020700000000000000" pitchFamily="18" charset="-128"/>
                <a:cs typeface="メイリオ"/>
              </a:rPr>
              <a:t>等の本人確認</a:t>
            </a:r>
            <a:r>
              <a:rPr sz="1600" spc="-20" dirty="0" err="1">
                <a:latin typeface="UD Digi Kyokasho NK-B" panose="02020700000000000000" pitchFamily="18" charset="-128"/>
                <a:ea typeface="UD Digi Kyokasho NK-B" panose="02020700000000000000" pitchFamily="18" charset="-128"/>
                <a:cs typeface="メイリオ"/>
              </a:rPr>
              <a:t>、といった要素が備われば、</a:t>
            </a:r>
            <a:r>
              <a:rPr sz="1600" dirty="0" err="1">
                <a:latin typeface="UD Digi Kyokasho NK-B" panose="02020700000000000000" pitchFamily="18" charset="-128"/>
                <a:ea typeface="UD Digi Kyokasho NK-B" panose="02020700000000000000" pitchFamily="18" charset="-128"/>
                <a:cs typeface="メイリオ"/>
              </a:rPr>
              <a:t>CBDC</a:t>
            </a:r>
            <a:r>
              <a:rPr sz="1600" spc="-20" dirty="0" err="1">
                <a:latin typeface="UD Digi Kyokasho NK-B" panose="02020700000000000000" pitchFamily="18" charset="-128"/>
                <a:ea typeface="UD Digi Kyokasho NK-B" panose="02020700000000000000" pitchFamily="18" charset="-128"/>
                <a:cs typeface="メイリオ"/>
              </a:rPr>
              <a:t>が米国のニーズを最適に満たすことを示唆している</a:t>
            </a:r>
            <a:r>
              <a:rPr sz="1600" spc="-20" dirty="0">
                <a:latin typeface="UD Digi Kyokasho NK-B" panose="02020700000000000000" pitchFamily="18" charset="-128"/>
                <a:ea typeface="UD Digi Kyokasho NK-B" panose="02020700000000000000" pitchFamily="18" charset="-128"/>
                <a:cs typeface="メイリオ"/>
              </a:rPr>
              <a:t>。</a:t>
            </a:r>
            <a:endParaRPr sz="1600" dirty="0">
              <a:latin typeface="UD Digi Kyokasho NK-B" panose="02020700000000000000" pitchFamily="18" charset="-128"/>
              <a:ea typeface="UD Digi Kyokasho NK-B" panose="02020700000000000000" pitchFamily="18" charset="-128"/>
              <a:cs typeface="メイリオ"/>
            </a:endParaRPr>
          </a:p>
          <a:p>
            <a:pPr marL="654685" marR="268605" lvl="1" indent="-288290">
              <a:spcBef>
                <a:spcPts val="600"/>
              </a:spcBef>
              <a:buFont typeface="Wingdings"/>
              <a:buChar char=""/>
              <a:tabLst>
                <a:tab pos="654685" algn="l"/>
                <a:tab pos="655320" algn="l"/>
              </a:tabLst>
            </a:pPr>
            <a:r>
              <a:rPr sz="1600" dirty="0">
                <a:latin typeface="UD Digi Kyokasho NK-B" panose="02020700000000000000" pitchFamily="18" charset="-128"/>
                <a:ea typeface="UD Digi Kyokasho NK-B" panose="02020700000000000000" pitchFamily="18" charset="-128"/>
                <a:cs typeface="メイリオ"/>
              </a:rPr>
              <a:t>CBDC</a:t>
            </a:r>
            <a:r>
              <a:rPr sz="1600" spc="-20" dirty="0">
                <a:latin typeface="UD Digi Kyokasho NK-B" panose="02020700000000000000" pitchFamily="18" charset="-128"/>
                <a:ea typeface="UD Digi Kyokasho NK-B" panose="02020700000000000000" pitchFamily="18" charset="-128"/>
                <a:cs typeface="メイリオ"/>
              </a:rPr>
              <a:t>による支払いは、即時でファイナルであることが必要。日々の商品・サービスの購入や請求書の支払、政府による収税や国民に対する直接給付のために利用される可能性がある。</a:t>
            </a:r>
            <a:endParaRPr sz="1600" dirty="0">
              <a:latin typeface="UD Digi Kyokasho NK-B" panose="02020700000000000000" pitchFamily="18" charset="-128"/>
              <a:ea typeface="UD Digi Kyokasho NK-B" panose="02020700000000000000" pitchFamily="18" charset="-128"/>
              <a:cs typeface="メイリオ"/>
            </a:endParaRPr>
          </a:p>
          <a:p>
            <a:pPr marL="654685" lvl="1" indent="-288925">
              <a:spcBef>
                <a:spcPts val="600"/>
              </a:spcBef>
              <a:buFont typeface="Wingdings"/>
              <a:buChar char=""/>
              <a:tabLst>
                <a:tab pos="654685" algn="l"/>
                <a:tab pos="655320" algn="l"/>
              </a:tabLst>
            </a:pPr>
            <a:r>
              <a:rPr sz="1600" dirty="0">
                <a:latin typeface="UD Digi Kyokasho NK-B" panose="02020700000000000000" pitchFamily="18" charset="-128"/>
                <a:ea typeface="UD Digi Kyokasho NK-B" panose="02020700000000000000" pitchFamily="18" charset="-128"/>
                <a:cs typeface="メイリオ"/>
              </a:rPr>
              <a:t>CBDC</a:t>
            </a:r>
            <a:r>
              <a:rPr sz="1600" spc="-15" dirty="0">
                <a:latin typeface="UD Digi Kyokasho NK-B" panose="02020700000000000000" pitchFamily="18" charset="-128"/>
                <a:ea typeface="UD Digi Kyokasho NK-B" panose="02020700000000000000" pitchFamily="18" charset="-128"/>
                <a:cs typeface="メイリオ"/>
              </a:rPr>
              <a:t>については、以下のような</a:t>
            </a:r>
            <a:r>
              <a:rPr sz="1600" b="1" spc="-15" dirty="0">
                <a:solidFill>
                  <a:srgbClr val="006FC0"/>
                </a:solidFill>
                <a:latin typeface="UD Digi Kyokasho NK-B" panose="02020700000000000000" pitchFamily="18" charset="-128"/>
                <a:ea typeface="UD Digi Kyokasho NK-B" panose="02020700000000000000" pitchFamily="18" charset="-128"/>
                <a:cs typeface="メイリオ"/>
              </a:rPr>
              <a:t>潜在的な利点とリスク</a:t>
            </a:r>
            <a:r>
              <a:rPr sz="1600" spc="-20" dirty="0">
                <a:latin typeface="UD Digi Kyokasho NK-B" panose="02020700000000000000" pitchFamily="18" charset="-128"/>
                <a:ea typeface="UD Digi Kyokasho NK-B" panose="02020700000000000000" pitchFamily="18" charset="-128"/>
                <a:cs typeface="メイリオ"/>
              </a:rPr>
              <a:t>について検討する必要がある。</a:t>
            </a:r>
            <a:endParaRPr sz="1600" dirty="0">
              <a:latin typeface="UD Digi Kyokasho NK-B" panose="02020700000000000000" pitchFamily="18" charset="-128"/>
              <a:ea typeface="UD Digi Kyokasho NK-B" panose="02020700000000000000" pitchFamily="18" charset="-128"/>
              <a:cs typeface="メイリオ"/>
            </a:endParaRPr>
          </a:p>
        </p:txBody>
      </p:sp>
      <p:sp>
        <p:nvSpPr>
          <p:cNvPr id="6" name="object 6"/>
          <p:cNvSpPr txBox="1"/>
          <p:nvPr/>
        </p:nvSpPr>
        <p:spPr>
          <a:xfrm>
            <a:off x="406400" y="6074155"/>
            <a:ext cx="11199445" cy="453390"/>
          </a:xfrm>
          <a:prstGeom prst="rect">
            <a:avLst/>
          </a:prstGeom>
        </p:spPr>
        <p:txBody>
          <a:bodyPr vert="horz" wrap="square" lIns="0" tIns="13335" rIns="0" bIns="0" rtlCol="0">
            <a:spAutoFit/>
          </a:bodyPr>
          <a:lstStyle/>
          <a:p>
            <a:pPr marL="300355" indent="-288290">
              <a:spcBef>
                <a:spcPts val="105"/>
              </a:spcBef>
              <a:buFont typeface="Wingdings"/>
              <a:buChar char=""/>
              <a:tabLst>
                <a:tab pos="300355" algn="l"/>
                <a:tab pos="300990" algn="l"/>
              </a:tabLst>
            </a:pPr>
            <a:r>
              <a:rPr sz="1400" spc="-10" dirty="0">
                <a:latin typeface="メイリオ"/>
                <a:cs typeface="メイリオ"/>
              </a:rPr>
              <a:t>「</a:t>
            </a:r>
            <a:r>
              <a:rPr sz="1400" b="1" spc="-10" dirty="0">
                <a:solidFill>
                  <a:srgbClr val="006FC0"/>
                </a:solidFill>
                <a:latin typeface="メイリオ"/>
                <a:cs typeface="メイリオ"/>
              </a:rPr>
              <a:t>CBDC</a:t>
            </a:r>
            <a:r>
              <a:rPr sz="1400" b="1" spc="-20" dirty="0">
                <a:solidFill>
                  <a:srgbClr val="006FC0"/>
                </a:solidFill>
                <a:latin typeface="メイリオ"/>
                <a:cs typeface="メイリオ"/>
              </a:rPr>
              <a:t>の利点・リスク、政策上の検討事項</a:t>
            </a:r>
            <a:r>
              <a:rPr sz="1400" spc="-10" dirty="0">
                <a:latin typeface="メイリオ"/>
                <a:cs typeface="メイリオ"/>
              </a:rPr>
              <a:t>」（14項目</a:t>
            </a:r>
            <a:r>
              <a:rPr sz="1400" dirty="0">
                <a:latin typeface="メイリオ"/>
                <a:cs typeface="メイリオ"/>
              </a:rPr>
              <a:t>）</a:t>
            </a:r>
            <a:r>
              <a:rPr sz="1400" spc="-10" dirty="0">
                <a:latin typeface="メイリオ"/>
                <a:cs typeface="メイリオ"/>
              </a:rPr>
              <a:t>および「</a:t>
            </a:r>
            <a:r>
              <a:rPr sz="1400" b="1" spc="-10" dirty="0">
                <a:solidFill>
                  <a:srgbClr val="006FC0"/>
                </a:solidFill>
                <a:latin typeface="メイリオ"/>
                <a:cs typeface="メイリオ"/>
              </a:rPr>
              <a:t>CBDC</a:t>
            </a:r>
            <a:r>
              <a:rPr sz="1400" b="1" spc="-15" dirty="0">
                <a:solidFill>
                  <a:srgbClr val="006FC0"/>
                </a:solidFill>
                <a:latin typeface="メイリオ"/>
                <a:cs typeface="メイリオ"/>
              </a:rPr>
              <a:t>の設計</a:t>
            </a:r>
            <a:r>
              <a:rPr sz="1400" dirty="0">
                <a:latin typeface="メイリオ"/>
                <a:cs typeface="メイリオ"/>
              </a:rPr>
              <a:t>」</a:t>
            </a:r>
            <a:r>
              <a:rPr sz="1400" spc="-10" dirty="0">
                <a:latin typeface="メイリオ"/>
                <a:cs typeface="メイリオ"/>
              </a:rPr>
              <a:t>（８項目</a:t>
            </a:r>
            <a:r>
              <a:rPr sz="1400" spc="-50" dirty="0">
                <a:latin typeface="メイリオ"/>
                <a:cs typeface="メイリオ"/>
              </a:rPr>
              <a:t>）</a:t>
            </a:r>
            <a:r>
              <a:rPr sz="1400" spc="-10" dirty="0">
                <a:latin typeface="メイリオ"/>
                <a:cs typeface="メイリオ"/>
              </a:rPr>
              <a:t>について、市中コメントを募集</a:t>
            </a:r>
            <a:r>
              <a:rPr sz="1400" dirty="0">
                <a:latin typeface="メイリオ"/>
                <a:cs typeface="メイリオ"/>
              </a:rPr>
              <a:t>（5月</a:t>
            </a:r>
            <a:r>
              <a:rPr sz="1400" spc="-10" dirty="0">
                <a:latin typeface="メイリオ"/>
                <a:cs typeface="メイリオ"/>
              </a:rPr>
              <a:t>20</a:t>
            </a:r>
            <a:r>
              <a:rPr sz="1400" spc="-5" dirty="0">
                <a:latin typeface="メイリオ"/>
                <a:cs typeface="メイリオ"/>
              </a:rPr>
              <a:t>日期限</a:t>
            </a:r>
            <a:r>
              <a:rPr sz="1400" dirty="0">
                <a:latin typeface="メイリオ"/>
                <a:cs typeface="メイリオ"/>
              </a:rPr>
              <a:t>）</a:t>
            </a:r>
            <a:r>
              <a:rPr lang="ja-JP" altLang="en-US" sz="1400" dirty="0">
                <a:latin typeface="メイリオ"/>
                <a:cs typeface="メイリオ"/>
              </a:rPr>
              <a:t>し意見集約・整理</a:t>
            </a:r>
            <a:r>
              <a:rPr sz="1400" spc="-50" dirty="0">
                <a:latin typeface="メイリオ"/>
                <a:cs typeface="メイリオ"/>
              </a:rPr>
              <a:t>。</a:t>
            </a:r>
            <a:endParaRPr sz="1400" dirty="0">
              <a:latin typeface="メイリオ"/>
              <a:cs typeface="メイリオ"/>
            </a:endParaRPr>
          </a:p>
        </p:txBody>
      </p:sp>
      <p:sp>
        <p:nvSpPr>
          <p:cNvPr id="7" name="スライド番号プレースホルダー 1">
            <a:extLst>
              <a:ext uri="{FF2B5EF4-FFF2-40B4-BE49-F238E27FC236}">
                <a16:creationId xmlns:a16="http://schemas.microsoft.com/office/drawing/2014/main" id="{61323238-A5C0-4A02-8E65-9A59E486351D}"/>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17</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45562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BE41620-9446-9C5C-9579-065D508B1275}"/>
              </a:ext>
            </a:extLst>
          </p:cNvPr>
          <p:cNvPicPr>
            <a:picLocks noChangeAspect="1"/>
          </p:cNvPicPr>
          <p:nvPr/>
        </p:nvPicPr>
        <p:blipFill>
          <a:blip r:embed="rId2"/>
          <a:stretch>
            <a:fillRect/>
          </a:stretch>
        </p:blipFill>
        <p:spPr>
          <a:xfrm>
            <a:off x="577229" y="0"/>
            <a:ext cx="4929623" cy="6627168"/>
          </a:xfrm>
          <a:prstGeom prst="rect">
            <a:avLst/>
          </a:prstGeom>
        </p:spPr>
      </p:pic>
      <p:sp>
        <p:nvSpPr>
          <p:cNvPr id="5" name="テキスト ボックス 4">
            <a:extLst>
              <a:ext uri="{FF2B5EF4-FFF2-40B4-BE49-F238E27FC236}">
                <a16:creationId xmlns:a16="http://schemas.microsoft.com/office/drawing/2014/main" id="{C621F111-4DC9-B063-83C1-99CF78E2ABA4}"/>
              </a:ext>
            </a:extLst>
          </p:cNvPr>
          <p:cNvSpPr txBox="1"/>
          <p:nvPr/>
        </p:nvSpPr>
        <p:spPr>
          <a:xfrm>
            <a:off x="220436" y="6627168"/>
            <a:ext cx="9960428"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https://www.whitehouse.gov/briefing-room/presidential-actions/2022/03/09/executive-order-on-ensuring-responsible-development-of-digital-assets/</a:t>
            </a:r>
            <a:endParaRPr lang="ja-JP" altLang="en-US" sz="9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70D38EA9-0872-F4D4-9761-57BB802FAA88}"/>
              </a:ext>
            </a:extLst>
          </p:cNvPr>
          <p:cNvSpPr txBox="1"/>
          <p:nvPr/>
        </p:nvSpPr>
        <p:spPr>
          <a:xfrm>
            <a:off x="5649685" y="1317588"/>
            <a:ext cx="6164036" cy="5355312"/>
          </a:xfrm>
          <a:prstGeom prst="rect">
            <a:avLst/>
          </a:prstGeom>
          <a:noFill/>
        </p:spPr>
        <p:txBody>
          <a:bodyPr wrap="square">
            <a:spAutoFit/>
          </a:bodyPr>
          <a:lstStyle/>
          <a:p>
            <a:r>
              <a:rPr lang="ja-JP" altLang="en-US" b="0" i="0" dirty="0">
                <a:solidFill>
                  <a:srgbClr val="111111"/>
                </a:solidFill>
                <a:effectLst/>
                <a:latin typeface="BIZ UDPゴシック" panose="020B0400000000000000" pitchFamily="50" charset="-128"/>
                <a:ea typeface="BIZ UDPゴシック" panose="020B0400000000000000" pitchFamily="50" charset="-128"/>
              </a:rPr>
              <a:t>■決済の革新とデジタル資産の責任ある開発などを通じて、世界の金融システムと技術的および経済的競争力における米国のリーダーシップを強化する。</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dirty="0">
                <a:solidFill>
                  <a:srgbClr val="111111"/>
                </a:solidFill>
                <a:latin typeface="BIZ UDPゴシック" panose="020B0400000000000000" pitchFamily="50" charset="-128"/>
                <a:ea typeface="BIZ UDPゴシック" panose="020B0400000000000000" pitchFamily="50" charset="-128"/>
              </a:rPr>
              <a:t>■</a:t>
            </a:r>
            <a:r>
              <a:rPr lang="ja-JP" altLang="en-US" b="0" i="0" dirty="0">
                <a:solidFill>
                  <a:srgbClr val="111111"/>
                </a:solidFill>
                <a:effectLst/>
                <a:latin typeface="BIZ UDPゴシック" panose="020B0400000000000000" pitchFamily="50" charset="-128"/>
                <a:ea typeface="BIZ UDPゴシック" panose="020B0400000000000000" pitchFamily="50" charset="-128"/>
              </a:rPr>
              <a:t>米国は、デジタル資産の責任ある開発と設計、および国際金融システムにおける新しい形態の支払いと資本の流れを支える技術の最前線に留まることを保証することに関心。</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b="0" i="0" dirty="0">
                <a:solidFill>
                  <a:srgbClr val="111111"/>
                </a:solidFill>
                <a:effectLst/>
                <a:latin typeface="BIZ UDPゴシック" panose="020B0400000000000000" pitchFamily="50" charset="-128"/>
                <a:ea typeface="BIZ UDPゴシック" panose="020B0400000000000000" pitchFamily="50" charset="-128"/>
              </a:rPr>
              <a:t>■法の規則</a:t>
            </a:r>
            <a:r>
              <a:rPr lang="en-US" altLang="ja-JP" b="0" i="0" dirty="0">
                <a:solidFill>
                  <a:srgbClr val="111111"/>
                </a:solidFill>
                <a:effectLst/>
                <a:latin typeface="BIZ UDPゴシック" panose="020B0400000000000000" pitchFamily="50" charset="-128"/>
                <a:ea typeface="BIZ UDPゴシック" panose="020B0400000000000000" pitchFamily="50" charset="-128"/>
              </a:rPr>
              <a:t>; </a:t>
            </a:r>
            <a:r>
              <a:rPr lang="ja-JP" altLang="en-US" b="0" i="0" dirty="0">
                <a:solidFill>
                  <a:srgbClr val="111111"/>
                </a:solidFill>
                <a:effectLst/>
                <a:latin typeface="BIZ UDPゴシック" panose="020B0400000000000000" pitchFamily="50" charset="-128"/>
                <a:ea typeface="BIZ UDPゴシック" panose="020B0400000000000000" pitchFamily="50" charset="-128"/>
              </a:rPr>
              <a:t>プライバシー</a:t>
            </a:r>
            <a:r>
              <a:rPr lang="en-US" altLang="ja-JP" b="0" i="0" dirty="0">
                <a:solidFill>
                  <a:srgbClr val="111111"/>
                </a:solidFill>
                <a:effectLst/>
                <a:latin typeface="BIZ UDPゴシック" panose="020B0400000000000000" pitchFamily="50" charset="-128"/>
                <a:ea typeface="BIZ UDPゴシック" panose="020B0400000000000000" pitchFamily="50" charset="-128"/>
              </a:rPr>
              <a:t>; </a:t>
            </a:r>
            <a:r>
              <a:rPr lang="ja-JP" altLang="en-US" b="0" i="0" dirty="0">
                <a:solidFill>
                  <a:srgbClr val="111111"/>
                </a:solidFill>
                <a:effectLst/>
                <a:latin typeface="BIZ UDPゴシック" panose="020B0400000000000000" pitchFamily="50" charset="-128"/>
                <a:ea typeface="BIZ UDPゴシック" panose="020B0400000000000000" pitchFamily="50" charset="-128"/>
              </a:rPr>
              <a:t>消費者、投資家、企業の保護。デジタル プラットフォーム、レガシー アーキテクチャ、国際決済システムとの相互運用性。</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C00000"/>
              </a:solidFill>
              <a:effectLst/>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a:t>
            </a:r>
            <a:r>
              <a:rPr lang="ja-JP" altLang="en-US" b="0" i="0" dirty="0">
                <a:solidFill>
                  <a:srgbClr val="C00000"/>
                </a:solidFill>
                <a:effectLst/>
                <a:latin typeface="BIZ UDPゴシック" panose="020B0400000000000000" pitchFamily="50" charset="-128"/>
                <a:ea typeface="BIZ UDPゴシック" panose="020B0400000000000000" pitchFamily="50" charset="-128"/>
              </a:rPr>
              <a:t>米国は、米ドルおよび米国の金融機関と市場が世界の金融システムで果たす中心的な役割から、大きな経済的および国家安全保障上の利益を得ている。</a:t>
            </a:r>
            <a:endParaRPr lang="en-US" altLang="ja-JP" b="0" i="0" dirty="0">
              <a:solidFill>
                <a:srgbClr val="C00000"/>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r>
              <a:rPr lang="ja-JP" altLang="en-US" dirty="0">
                <a:solidFill>
                  <a:srgbClr val="111111"/>
                </a:solidFill>
                <a:latin typeface="BIZ UDPゴシック" panose="020B0400000000000000" pitchFamily="50" charset="-128"/>
                <a:ea typeface="BIZ UDPゴシック" panose="020B0400000000000000" pitchFamily="50" charset="-128"/>
              </a:rPr>
              <a:t>■</a:t>
            </a:r>
            <a:r>
              <a:rPr lang="ja-JP" altLang="en-US" b="0" i="0" dirty="0">
                <a:solidFill>
                  <a:srgbClr val="111111"/>
                </a:solidFill>
                <a:effectLst/>
                <a:latin typeface="BIZ UDPゴシック" panose="020B0400000000000000" pitchFamily="50" charset="-128"/>
                <a:ea typeface="BIZ UDPゴシック" panose="020B0400000000000000" pitchFamily="50" charset="-128"/>
              </a:rPr>
              <a:t>グローバルな金融システムにおける米国の継続的なリーダーシップは、米国の財政力を維持し、米国の経済的利益を促進する。</a:t>
            </a:r>
            <a:endParaRPr lang="ja-JP" altLang="en-US"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76C4F43-8663-44D5-07DD-0229152007EE}"/>
              </a:ext>
            </a:extLst>
          </p:cNvPr>
          <p:cNvSpPr txBox="1"/>
          <p:nvPr/>
        </p:nvSpPr>
        <p:spPr>
          <a:xfrm>
            <a:off x="3633321" y="135574"/>
            <a:ext cx="5159829" cy="523220"/>
          </a:xfrm>
          <a:prstGeom prst="rect">
            <a:avLst/>
          </a:prstGeom>
          <a:noFill/>
        </p:spPr>
        <p:txBody>
          <a:bodyPr wrap="square" rtlCol="0">
            <a:spAutoFit/>
          </a:bodyPr>
          <a:lstStyle/>
          <a:p>
            <a:pPr algn="ctr"/>
            <a:r>
              <a:rPr kumimoji="1" lang="ja-JP" altLang="en-US" sz="2800" dirty="0">
                <a:latin typeface="Yet R" panose="02030504000101010101" pitchFamily="18" charset="-127"/>
                <a:ea typeface="Yet R" panose="02030504000101010101" pitchFamily="18" charset="-127"/>
              </a:rPr>
              <a:t>米国の</a:t>
            </a:r>
            <a:r>
              <a:rPr kumimoji="1" lang="en-US" altLang="ja-JP" sz="2800" dirty="0">
                <a:latin typeface="Yet R" panose="02030504000101010101" pitchFamily="18" charset="-127"/>
                <a:ea typeface="Yet R" panose="02030504000101010101" pitchFamily="18" charset="-127"/>
              </a:rPr>
              <a:t>CBDC</a:t>
            </a:r>
            <a:r>
              <a:rPr kumimoji="1" lang="ja-JP" altLang="en-US" sz="2800" dirty="0">
                <a:latin typeface="Yet R" panose="02030504000101010101" pitchFamily="18" charset="-127"/>
                <a:ea typeface="Yet R" panose="02030504000101010101" pitchFamily="18" charset="-127"/>
              </a:rPr>
              <a:t>へ積極策へ転換？</a:t>
            </a:r>
          </a:p>
        </p:txBody>
      </p:sp>
      <p:sp>
        <p:nvSpPr>
          <p:cNvPr id="2" name="テキスト ボックス 1">
            <a:extLst>
              <a:ext uri="{FF2B5EF4-FFF2-40B4-BE49-F238E27FC236}">
                <a16:creationId xmlns:a16="http://schemas.microsoft.com/office/drawing/2014/main" id="{1CFE7D3C-4C0E-4A80-B244-E325914911AA}"/>
              </a:ext>
            </a:extLst>
          </p:cNvPr>
          <p:cNvSpPr txBox="1"/>
          <p:nvPr/>
        </p:nvSpPr>
        <p:spPr>
          <a:xfrm rot="1300602">
            <a:off x="259609" y="3746211"/>
            <a:ext cx="4929622" cy="707886"/>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spAutoFit/>
          </a:bodyPr>
          <a:lstStyle/>
          <a:p>
            <a:r>
              <a:rPr kumimoji="1" lang="ja-JP" altLang="en-US"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大統領令</a:t>
            </a:r>
            <a:r>
              <a:rPr kumimoji="1" lang="en-US" altLang="ja-JP"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140</a:t>
            </a:r>
            <a:r>
              <a:rPr kumimoji="1" lang="ja-JP" altLang="en-US"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６</a:t>
            </a:r>
            <a:r>
              <a:rPr kumimoji="1" lang="en-US" altLang="ja-JP"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7</a:t>
            </a:r>
            <a:r>
              <a:rPr kumimoji="1" lang="ja-JP" altLang="en-US" sz="4000"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号</a:t>
            </a:r>
          </a:p>
        </p:txBody>
      </p:sp>
      <p:sp>
        <p:nvSpPr>
          <p:cNvPr id="9" name="テキスト ボックス 8">
            <a:extLst>
              <a:ext uri="{FF2B5EF4-FFF2-40B4-BE49-F238E27FC236}">
                <a16:creationId xmlns:a16="http://schemas.microsoft.com/office/drawing/2014/main" id="{1D1456E2-693B-45BF-A8CC-13F7FE734D0E}"/>
              </a:ext>
            </a:extLst>
          </p:cNvPr>
          <p:cNvSpPr txBox="1"/>
          <p:nvPr/>
        </p:nvSpPr>
        <p:spPr>
          <a:xfrm>
            <a:off x="1015870" y="566678"/>
            <a:ext cx="10185578" cy="369332"/>
          </a:xfrm>
          <a:prstGeom prst="rect">
            <a:avLst/>
          </a:prstGeom>
          <a:noFill/>
        </p:spPr>
        <p:txBody>
          <a:bodyPr wrap="square">
            <a:spAutoFit/>
          </a:bodyPr>
          <a:lstStyle/>
          <a:p>
            <a:pPr algn="l"/>
            <a:r>
              <a:rPr lang="en-US" altLang="ja-JP" b="1" i="0" dirty="0">
                <a:solidFill>
                  <a:srgbClr val="111111"/>
                </a:solidFill>
                <a:effectLst/>
                <a:latin typeface="Open Sans" panose="020B0606030504020204" pitchFamily="34" charset="0"/>
              </a:rPr>
              <a:t>Executive Order 14067—Ensuring Responsible Development of Digital Assets</a:t>
            </a:r>
          </a:p>
        </p:txBody>
      </p:sp>
      <p:sp>
        <p:nvSpPr>
          <p:cNvPr id="10" name="スライド番号プレースホルダー 1">
            <a:extLst>
              <a:ext uri="{FF2B5EF4-FFF2-40B4-BE49-F238E27FC236}">
                <a16:creationId xmlns:a16="http://schemas.microsoft.com/office/drawing/2014/main" id="{1C23F344-CAFF-4FAF-B29E-0E26DF89DD2A}"/>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18</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21580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gricultural Bank of China">
            <a:extLst>
              <a:ext uri="{FF2B5EF4-FFF2-40B4-BE49-F238E27FC236}">
                <a16:creationId xmlns:a16="http://schemas.microsoft.com/office/drawing/2014/main" id="{A1B2E414-5591-5598-265B-AB70767D6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072" y="3495262"/>
            <a:ext cx="1625268" cy="526587"/>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5DCAE204-E9CF-4920-B9F5-51EB0AB22CA1}"/>
              </a:ext>
            </a:extLst>
          </p:cNvPr>
          <p:cNvPicPr>
            <a:picLocks noChangeAspect="1"/>
          </p:cNvPicPr>
          <p:nvPr/>
        </p:nvPicPr>
        <p:blipFill>
          <a:blip r:embed="rId4"/>
          <a:stretch>
            <a:fillRect/>
          </a:stretch>
        </p:blipFill>
        <p:spPr>
          <a:xfrm>
            <a:off x="4155619" y="3070949"/>
            <a:ext cx="1076325" cy="526587"/>
          </a:xfrm>
          <a:prstGeom prst="rect">
            <a:avLst/>
          </a:prstGeom>
        </p:spPr>
      </p:pic>
      <p:sp>
        <p:nvSpPr>
          <p:cNvPr id="5" name="四角形: 角を丸くする 4">
            <a:extLst>
              <a:ext uri="{FF2B5EF4-FFF2-40B4-BE49-F238E27FC236}">
                <a16:creationId xmlns:a16="http://schemas.microsoft.com/office/drawing/2014/main" id="{B46CDAEA-8A65-EB76-5975-1271F31C95AF}"/>
              </a:ext>
            </a:extLst>
          </p:cNvPr>
          <p:cNvSpPr/>
          <p:nvPr/>
        </p:nvSpPr>
        <p:spPr>
          <a:xfrm>
            <a:off x="2979962" y="1102179"/>
            <a:ext cx="7429500" cy="1232807"/>
          </a:xfrm>
          <a:prstGeom prst="roundRect">
            <a:avLst/>
          </a:prstGeom>
          <a:noFill/>
          <a:ln w="28575">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893200AE-7B52-9873-A3C1-97C919D63E15}"/>
              </a:ext>
            </a:extLst>
          </p:cNvPr>
          <p:cNvSpPr/>
          <p:nvPr/>
        </p:nvSpPr>
        <p:spPr>
          <a:xfrm>
            <a:off x="2979962" y="3069771"/>
            <a:ext cx="7429500" cy="1232807"/>
          </a:xfrm>
          <a:prstGeom prst="roundRect">
            <a:avLst/>
          </a:prstGeom>
          <a:noFill/>
          <a:ln w="28575">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7" name="四角形: 角を丸くする 6">
            <a:extLst>
              <a:ext uri="{FF2B5EF4-FFF2-40B4-BE49-F238E27FC236}">
                <a16:creationId xmlns:a16="http://schemas.microsoft.com/office/drawing/2014/main" id="{5735E64D-24E0-03DC-78B4-302B8F42DD84}"/>
              </a:ext>
            </a:extLst>
          </p:cNvPr>
          <p:cNvSpPr/>
          <p:nvPr/>
        </p:nvSpPr>
        <p:spPr>
          <a:xfrm>
            <a:off x="2952748" y="5037363"/>
            <a:ext cx="7429500" cy="1232807"/>
          </a:xfrm>
          <a:prstGeom prst="roundRect">
            <a:avLst/>
          </a:prstGeom>
          <a:noFill/>
          <a:ln w="28575">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3183312-4FD9-6405-30CA-EEAD7CFB9D4C}"/>
              </a:ext>
            </a:extLst>
          </p:cNvPr>
          <p:cNvSpPr txBox="1"/>
          <p:nvPr/>
        </p:nvSpPr>
        <p:spPr>
          <a:xfrm>
            <a:off x="5133066" y="1509525"/>
            <a:ext cx="2871107" cy="461665"/>
          </a:xfrm>
          <a:prstGeom prst="rect">
            <a:avLst/>
          </a:prstGeom>
          <a:noFill/>
        </p:spPr>
        <p:txBody>
          <a:bodyPr wrap="square" rtlCol="0">
            <a:spAutoFit/>
          </a:bodyPr>
          <a:lstStyle/>
          <a:p>
            <a:pPr algn="ctr"/>
            <a:r>
              <a:rPr kumimoji="1" lang="ja-JP" altLang="en-US" sz="2400" dirty="0">
                <a:latin typeface="HGS行書体" panose="03000600000000000000" pitchFamily="66" charset="-128"/>
                <a:ea typeface="HGS行書体" panose="03000600000000000000" pitchFamily="66" charset="-128"/>
              </a:rPr>
              <a:t>中国人民銀行</a:t>
            </a:r>
          </a:p>
        </p:txBody>
      </p:sp>
      <p:sp>
        <p:nvSpPr>
          <p:cNvPr id="9" name="テキスト ボックス 8">
            <a:extLst>
              <a:ext uri="{FF2B5EF4-FFF2-40B4-BE49-F238E27FC236}">
                <a16:creationId xmlns:a16="http://schemas.microsoft.com/office/drawing/2014/main" id="{72971071-4434-77F6-E6F7-B4848A9D2579}"/>
              </a:ext>
            </a:extLst>
          </p:cNvPr>
          <p:cNvSpPr txBox="1"/>
          <p:nvPr/>
        </p:nvSpPr>
        <p:spPr>
          <a:xfrm>
            <a:off x="4201884" y="1112193"/>
            <a:ext cx="4931228" cy="369332"/>
          </a:xfrm>
          <a:prstGeom prst="rect">
            <a:avLst/>
          </a:prstGeom>
          <a:noFill/>
        </p:spPr>
        <p:txBody>
          <a:bodyPr wrap="square" rtlCol="0">
            <a:spAutoFit/>
          </a:bodyPr>
          <a:lstStyle/>
          <a:p>
            <a:pPr algn="ctr"/>
            <a:r>
              <a:rPr lang="en-US" altLang="ja-JP" sz="1800" b="0" i="0" u="none" strike="noStrike" baseline="0" dirty="0">
                <a:latin typeface="Constantia" panose="02030602050306030303" pitchFamily="18" charset="0"/>
              </a:rPr>
              <a:t>People’s Bank of China (PBOC)</a:t>
            </a:r>
          </a:p>
        </p:txBody>
      </p:sp>
      <p:cxnSp>
        <p:nvCxnSpPr>
          <p:cNvPr id="11" name="直線矢印コネクタ 10">
            <a:extLst>
              <a:ext uri="{FF2B5EF4-FFF2-40B4-BE49-F238E27FC236}">
                <a16:creationId xmlns:a16="http://schemas.microsoft.com/office/drawing/2014/main" id="{C4A99CCA-5817-F6CB-4081-31CACBB0D5D9}"/>
              </a:ext>
            </a:extLst>
          </p:cNvPr>
          <p:cNvCxnSpPr/>
          <p:nvPr/>
        </p:nvCxnSpPr>
        <p:spPr>
          <a:xfrm>
            <a:off x="445769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855193D-FDB6-65FC-604A-F46A97A6B58F}"/>
              </a:ext>
            </a:extLst>
          </p:cNvPr>
          <p:cNvCxnSpPr>
            <a:cxnSpLocks/>
          </p:cNvCxnSpPr>
          <p:nvPr/>
        </p:nvCxnSpPr>
        <p:spPr>
          <a:xfrm flipV="1">
            <a:off x="4972048" y="2334986"/>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CC09192-BA08-0D43-B33D-6AAAC8EB3A27}"/>
              </a:ext>
            </a:extLst>
          </p:cNvPr>
          <p:cNvCxnSpPr>
            <a:cxnSpLocks/>
          </p:cNvCxnSpPr>
          <p:nvPr/>
        </p:nvCxnSpPr>
        <p:spPr>
          <a:xfrm flipV="1">
            <a:off x="8654141" y="2343151"/>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8273B15-5E5D-6245-D560-5A32EEBC3D2D}"/>
              </a:ext>
            </a:extLst>
          </p:cNvPr>
          <p:cNvSpPr txBox="1"/>
          <p:nvPr/>
        </p:nvSpPr>
        <p:spPr>
          <a:xfrm>
            <a:off x="112870" y="6345266"/>
            <a:ext cx="11985851" cy="338554"/>
          </a:xfrm>
          <a:prstGeom prst="rect">
            <a:avLst/>
          </a:prstGeom>
          <a:noFill/>
        </p:spPr>
        <p:txBody>
          <a:bodyPr wrap="square">
            <a:spAutoFit/>
          </a:bodyPr>
          <a:lstStyle/>
          <a:p>
            <a:pPr algn="l"/>
            <a:r>
              <a:rPr lang="ja-JP" altLang="en-US" sz="800" b="1" i="0" u="none" strike="noStrike" baseline="0" dirty="0">
                <a:latin typeface="メイリオ" panose="020B0604030504040204" pitchFamily="50" charset="-128"/>
                <a:ea typeface="メイリオ" panose="020B0604030504040204" pitchFamily="50" charset="-128"/>
              </a:rPr>
              <a:t>出所</a:t>
            </a:r>
            <a:r>
              <a:rPr lang="en-US" altLang="ja-JP" sz="800" b="1" i="0" u="none" strike="noStrike" baseline="0" dirty="0">
                <a:latin typeface="メイリオ" panose="020B0604030504040204" pitchFamily="50" charset="-128"/>
                <a:ea typeface="メイリオ" panose="020B0604030504040204" pitchFamily="50" charset="-128"/>
              </a:rPr>
              <a:t>: </a:t>
            </a:r>
            <a:r>
              <a:rPr lang="en-US" altLang="ja-JP" sz="800" b="0" i="0" u="none" strike="noStrike" baseline="0" dirty="0">
                <a:latin typeface="メイリオ" panose="020B0604030504040204" pitchFamily="50" charset="-128"/>
                <a:ea typeface="メイリオ" panose="020B0604030504040204" pitchFamily="50" charset="-128"/>
              </a:rPr>
              <a:t>Adapted from figure1.1in Bai Liang </a:t>
            </a:r>
            <a:r>
              <a:rPr lang="ja-JP" altLang="en-US" sz="800" b="0" i="0" u="none" strike="noStrike" baseline="0" dirty="0">
                <a:latin typeface="メイリオ" panose="020B0604030504040204" pitchFamily="50" charset="-128"/>
                <a:ea typeface="メイリオ" panose="020B0604030504040204" pitchFamily="50" charset="-128"/>
              </a:rPr>
              <a:t>柏亮</a:t>
            </a:r>
            <a:r>
              <a:rPr lang="en-US" altLang="ja-JP" sz="800" b="0" i="0" u="none" strike="noStrike" baseline="0" dirty="0">
                <a:latin typeface="メイリオ" panose="020B0604030504040204" pitchFamily="50" charset="-128"/>
                <a:ea typeface="メイリオ" panose="020B0604030504040204" pitchFamily="50" charset="-128"/>
              </a:rPr>
              <a:t>, ed., Introduction to the e-CNY (2): </a:t>
            </a:r>
            <a:r>
              <a:rPr lang="en-US" altLang="ja-JP" sz="800" b="0" i="0" u="none" strike="noStrike" baseline="0" dirty="0" err="1">
                <a:latin typeface="メイリオ" panose="020B0604030504040204" pitchFamily="50" charset="-128"/>
                <a:ea typeface="メイリオ" panose="020B0604030504040204" pitchFamily="50" charset="-128"/>
              </a:rPr>
              <a:t>Features,Applications</a:t>
            </a:r>
            <a:r>
              <a:rPr lang="en-US" altLang="ja-JP" sz="800" b="0" i="0" u="none" strike="noStrike" baseline="0" dirty="0">
                <a:latin typeface="メイリオ" panose="020B0604030504040204" pitchFamily="50" charset="-128"/>
                <a:ea typeface="メイリオ" panose="020B0604030504040204" pitchFamily="50" charset="-128"/>
              </a:rPr>
              <a:t> and Industry Overview </a:t>
            </a:r>
            <a:r>
              <a:rPr lang="ja-JP" altLang="en-US" sz="800" b="0" i="0" u="none" strike="noStrike" baseline="0" dirty="0">
                <a:latin typeface="メイリオ" panose="020B0604030504040204" pitchFamily="50" charset="-128"/>
                <a:ea typeface="メイリオ" panose="020B0604030504040204" pitchFamily="50" charset="-128"/>
              </a:rPr>
              <a:t>数字人民币概论</a:t>
            </a:r>
            <a:r>
              <a:rPr lang="en-US" altLang="ja-JP" sz="800" b="0" i="0" u="none" strike="noStrike" baseline="0" dirty="0">
                <a:latin typeface="メイリオ" panose="020B0604030504040204" pitchFamily="50" charset="-128"/>
                <a:ea typeface="メイリオ" panose="020B0604030504040204" pitchFamily="50" charset="-128"/>
              </a:rPr>
              <a:t>(</a:t>
            </a:r>
            <a:r>
              <a:rPr lang="ja-JP" altLang="en-US" sz="800" b="0" i="0" u="none" strike="noStrike" baseline="0" dirty="0">
                <a:latin typeface="メイリオ" panose="020B0604030504040204" pitchFamily="50" charset="-128"/>
                <a:ea typeface="メイリオ" panose="020B0604030504040204" pitchFamily="50" charset="-128"/>
              </a:rPr>
              <a:t>二</a:t>
            </a:r>
            <a:r>
              <a:rPr lang="en-US" altLang="ja-JP" sz="800" b="0" i="0" u="none" strike="noStrike" baseline="0" dirty="0">
                <a:latin typeface="メイリオ" panose="020B0604030504040204" pitchFamily="50" charset="-128"/>
                <a:ea typeface="メイリオ" panose="020B0604030504040204" pitchFamily="50" charset="-128"/>
              </a:rPr>
              <a:t>): </a:t>
            </a:r>
            <a:r>
              <a:rPr lang="ja-JP" altLang="en-US" sz="800" b="0" i="0" u="none" strike="noStrike" baseline="0" dirty="0">
                <a:latin typeface="メイリオ" panose="020B0604030504040204" pitchFamily="50" charset="-128"/>
                <a:ea typeface="メイリオ" panose="020B0604030504040204" pitchFamily="50" charset="-128"/>
              </a:rPr>
              <a:t>特征、应用与产业图景</a:t>
            </a:r>
            <a:r>
              <a:rPr lang="en-US" altLang="ja-JP" sz="800" b="0" i="0" u="none" strike="noStrike" baseline="0" dirty="0">
                <a:latin typeface="メイリオ" panose="020B0604030504040204" pitchFamily="50" charset="-128"/>
                <a:ea typeface="メイリオ" panose="020B0604030504040204" pitchFamily="50" charset="-128"/>
              </a:rPr>
              <a:t>, 01Blockchain,01Caijing, and Chinese Institute of Digital Assets </a:t>
            </a:r>
            <a:r>
              <a:rPr lang="ja-JP" altLang="en-US" sz="800" b="0" i="0" u="none" strike="noStrike" baseline="0" dirty="0">
                <a:latin typeface="メイリオ" panose="020B0604030504040204" pitchFamily="50" charset="-128"/>
                <a:ea typeface="メイリオ" panose="020B0604030504040204" pitchFamily="50" charset="-128"/>
              </a:rPr>
              <a:t>零壹财经零壹智库数字资产研究院 </a:t>
            </a:r>
            <a:r>
              <a:rPr lang="en-US" altLang="ja-JP" sz="800" b="0" i="0" u="none" strike="noStrike" baseline="0" dirty="0">
                <a:latin typeface="メイリオ" panose="020B0604030504040204" pitchFamily="50" charset="-128"/>
                <a:ea typeface="メイリオ" panose="020B0604030504040204" pitchFamily="50" charset="-128"/>
              </a:rPr>
              <a:t>eds., 2021, 2,https://pdf.dfcfw.com/pdf/H3_AP202103081469576388_1.pdf</a:t>
            </a:r>
            <a:r>
              <a:rPr lang="ja-JP" altLang="en-US" sz="800" b="0" i="0" u="none" strike="noStrike" baseline="0" dirty="0">
                <a:latin typeface="メイリオ" panose="020B0604030504040204" pitchFamily="50" charset="-128"/>
                <a:ea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8A091676-829B-6417-2348-153FF11FB96C}"/>
              </a:ext>
            </a:extLst>
          </p:cNvPr>
          <p:cNvSpPr txBox="1"/>
          <p:nvPr/>
        </p:nvSpPr>
        <p:spPr>
          <a:xfrm>
            <a:off x="0" y="9588"/>
            <a:ext cx="12192000" cy="523220"/>
          </a:xfrm>
          <a:prstGeom prst="rect">
            <a:avLst/>
          </a:prstGeom>
          <a:noFill/>
        </p:spPr>
        <p:txBody>
          <a:bodyPr wrap="square">
            <a:spAutoFit/>
          </a:bodyPr>
          <a:lstStyle/>
          <a:p>
            <a:pPr algn="ctr"/>
            <a:r>
              <a:rPr lang="en-US" altLang="ja-JP" sz="2800" i="0" u="none" strike="noStrike" baseline="0" dirty="0">
                <a:solidFill>
                  <a:schemeClr val="accent4">
                    <a:lumMod val="50000"/>
                  </a:schemeClr>
                </a:solidFill>
                <a:latin typeface="Cooper Black" panose="0208090404030B020404" pitchFamily="18" charset="0"/>
              </a:rPr>
              <a:t>The e-CNY’s Two-Tier Operating System</a:t>
            </a:r>
            <a:endParaRPr lang="ja-JP" altLang="en-US" sz="2800" dirty="0">
              <a:solidFill>
                <a:schemeClr val="accent4">
                  <a:lumMod val="50000"/>
                </a:schemeClr>
              </a:solidFill>
              <a:latin typeface="Cooper Black" panose="0208090404030B020404" pitchFamily="18" charset="0"/>
            </a:endParaRPr>
          </a:p>
        </p:txBody>
      </p:sp>
      <p:sp>
        <p:nvSpPr>
          <p:cNvPr id="20" name="テキスト ボックス 19">
            <a:extLst>
              <a:ext uri="{FF2B5EF4-FFF2-40B4-BE49-F238E27FC236}">
                <a16:creationId xmlns:a16="http://schemas.microsoft.com/office/drawing/2014/main" id="{82DBE076-72FC-14B2-E051-C29D155D8FF1}"/>
              </a:ext>
            </a:extLst>
          </p:cNvPr>
          <p:cNvSpPr txBox="1"/>
          <p:nvPr/>
        </p:nvSpPr>
        <p:spPr>
          <a:xfrm>
            <a:off x="1787978" y="1544900"/>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Issuance</a:t>
            </a:r>
            <a:endParaRPr kumimoji="1" lang="ja-JP" altLang="en-US" dirty="0">
              <a:latin typeface="Britannic Bold" panose="020B0903060703020204" pitchFamily="34" charset="0"/>
            </a:endParaRPr>
          </a:p>
        </p:txBody>
      </p:sp>
      <p:sp>
        <p:nvSpPr>
          <p:cNvPr id="21" name="テキスト ボックス 20">
            <a:extLst>
              <a:ext uri="{FF2B5EF4-FFF2-40B4-BE49-F238E27FC236}">
                <a16:creationId xmlns:a16="http://schemas.microsoft.com/office/drawing/2014/main" id="{FCB9E3BE-AD90-0FB3-9DDD-703896A17840}"/>
              </a:ext>
            </a:extLst>
          </p:cNvPr>
          <p:cNvSpPr txBox="1"/>
          <p:nvPr/>
        </p:nvSpPr>
        <p:spPr>
          <a:xfrm>
            <a:off x="1555296" y="3538249"/>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Exchange</a:t>
            </a:r>
            <a:endParaRPr kumimoji="1" lang="ja-JP" altLang="en-US" dirty="0">
              <a:latin typeface="Britannic Bold" panose="020B0903060703020204" pitchFamily="34" charset="0"/>
            </a:endParaRPr>
          </a:p>
        </p:txBody>
      </p:sp>
      <p:sp>
        <p:nvSpPr>
          <p:cNvPr id="22" name="テキスト ボックス 21">
            <a:extLst>
              <a:ext uri="{FF2B5EF4-FFF2-40B4-BE49-F238E27FC236}">
                <a16:creationId xmlns:a16="http://schemas.microsoft.com/office/drawing/2014/main" id="{0E709D6C-0DBB-172B-41D6-71971268E9BA}"/>
              </a:ext>
            </a:extLst>
          </p:cNvPr>
          <p:cNvSpPr txBox="1"/>
          <p:nvPr/>
        </p:nvSpPr>
        <p:spPr>
          <a:xfrm>
            <a:off x="1543048" y="5478343"/>
            <a:ext cx="1534886" cy="369332"/>
          </a:xfrm>
          <a:prstGeom prst="rect">
            <a:avLst/>
          </a:prstGeom>
          <a:noFill/>
        </p:spPr>
        <p:txBody>
          <a:bodyPr wrap="square" rtlCol="0">
            <a:spAutoFit/>
          </a:bodyPr>
          <a:lstStyle/>
          <a:p>
            <a:pPr algn="ctr"/>
            <a:r>
              <a:rPr kumimoji="1" lang="en-US" altLang="ja-JP" dirty="0">
                <a:latin typeface="Britannic Bold" panose="020B0903060703020204" pitchFamily="34" charset="0"/>
              </a:rPr>
              <a:t>Transaction</a:t>
            </a:r>
            <a:endParaRPr kumimoji="1" lang="ja-JP" altLang="en-US" dirty="0">
              <a:latin typeface="Britannic Bold" panose="020B0903060703020204" pitchFamily="34" charset="0"/>
            </a:endParaRPr>
          </a:p>
        </p:txBody>
      </p:sp>
      <p:sp>
        <p:nvSpPr>
          <p:cNvPr id="23" name="左大かっこ 22">
            <a:extLst>
              <a:ext uri="{FF2B5EF4-FFF2-40B4-BE49-F238E27FC236}">
                <a16:creationId xmlns:a16="http://schemas.microsoft.com/office/drawing/2014/main" id="{D94A58E6-8031-62C1-8BBF-33EB8BC7FC1E}"/>
              </a:ext>
            </a:extLst>
          </p:cNvPr>
          <p:cNvSpPr/>
          <p:nvPr/>
        </p:nvSpPr>
        <p:spPr>
          <a:xfrm>
            <a:off x="1436914" y="3722915"/>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2A46D652-6248-3378-D157-2B4857F9C1CB}"/>
              </a:ext>
            </a:extLst>
          </p:cNvPr>
          <p:cNvSpPr txBox="1"/>
          <p:nvPr/>
        </p:nvSpPr>
        <p:spPr>
          <a:xfrm>
            <a:off x="157844" y="4522045"/>
            <a:ext cx="1347108" cy="369332"/>
          </a:xfrm>
          <a:prstGeom prst="rect">
            <a:avLst/>
          </a:prstGeom>
          <a:noFill/>
        </p:spPr>
        <p:txBody>
          <a:bodyPr wrap="square" rtlCol="0">
            <a:spAutoFit/>
          </a:bodyPr>
          <a:lstStyle/>
          <a:p>
            <a:pPr algn="ctr"/>
            <a:r>
              <a:rPr kumimoji="1" lang="en-US" altLang="ja-JP" dirty="0">
                <a:latin typeface="Britannic Bold" panose="020B0903060703020204" pitchFamily="34" charset="0"/>
              </a:rPr>
              <a:t>Circulation</a:t>
            </a:r>
            <a:endParaRPr kumimoji="1" lang="ja-JP" altLang="en-US" dirty="0">
              <a:latin typeface="Britannic Bold" panose="020B0903060703020204" pitchFamily="34" charset="0"/>
            </a:endParaRPr>
          </a:p>
        </p:txBody>
      </p:sp>
      <p:sp>
        <p:nvSpPr>
          <p:cNvPr id="25" name="テキスト ボックス 24">
            <a:extLst>
              <a:ext uri="{FF2B5EF4-FFF2-40B4-BE49-F238E27FC236}">
                <a16:creationId xmlns:a16="http://schemas.microsoft.com/office/drawing/2014/main" id="{9B32F47B-51F6-A0F8-80FC-233C3D7D2FA5}"/>
              </a:ext>
            </a:extLst>
          </p:cNvPr>
          <p:cNvSpPr txBox="1"/>
          <p:nvPr/>
        </p:nvSpPr>
        <p:spPr>
          <a:xfrm>
            <a:off x="2812597" y="2541504"/>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e-CNY Issuance</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E6BCF0E8-1409-253A-451A-FF04D6877982}"/>
              </a:ext>
            </a:extLst>
          </p:cNvPr>
          <p:cNvSpPr txBox="1"/>
          <p:nvPr/>
        </p:nvSpPr>
        <p:spPr>
          <a:xfrm>
            <a:off x="4744809" y="2556654"/>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100% Reserve</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7" name="テキスト ボックス 26">
            <a:extLst>
              <a:ext uri="{FF2B5EF4-FFF2-40B4-BE49-F238E27FC236}">
                <a16:creationId xmlns:a16="http://schemas.microsoft.com/office/drawing/2014/main" id="{75C82180-4D58-0E1D-D956-24D708A55734}"/>
              </a:ext>
            </a:extLst>
          </p:cNvPr>
          <p:cNvSpPr txBox="1"/>
          <p:nvPr/>
        </p:nvSpPr>
        <p:spPr>
          <a:xfrm>
            <a:off x="8557533" y="2571833"/>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e-CNY </a:t>
            </a:r>
            <a:r>
              <a:rPr kumimoji="1" lang="en-US" altLang="ja-JP" sz="1200" dirty="0" err="1">
                <a:latin typeface="BIZ UDP明朝 Medium" panose="02020500000000000000" pitchFamily="18" charset="-128"/>
                <a:ea typeface="BIZ UDP明朝 Medium" panose="02020500000000000000" pitchFamily="18" charset="-128"/>
              </a:rPr>
              <a:t>Withdraeal</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8B794F4D-CC4E-E113-0642-F51257217A63}"/>
              </a:ext>
            </a:extLst>
          </p:cNvPr>
          <p:cNvSpPr txBox="1"/>
          <p:nvPr/>
        </p:nvSpPr>
        <p:spPr>
          <a:xfrm>
            <a:off x="5612431" y="3109594"/>
            <a:ext cx="2110131" cy="307777"/>
          </a:xfrm>
          <a:prstGeom prst="rect">
            <a:avLst/>
          </a:prstGeom>
          <a:noFill/>
        </p:spPr>
        <p:txBody>
          <a:bodyPr wrap="square">
            <a:spAutoFit/>
          </a:bodyPr>
          <a:lstStyle/>
          <a:p>
            <a:pPr algn="ctr"/>
            <a:r>
              <a:rPr lang="en-US" altLang="ja-JP" sz="1400" b="0" i="0" u="none" strike="noStrike" baseline="0" dirty="0">
                <a:latin typeface="Berlin Sans FB" panose="020E0602020502020306" pitchFamily="34" charset="0"/>
              </a:rPr>
              <a:t>Operating Institutions</a:t>
            </a:r>
            <a:endParaRPr lang="ja-JP" altLang="en-US" sz="4000" dirty="0">
              <a:latin typeface="Berlin Sans FB" panose="020E0602020502020306" pitchFamily="34" charset="0"/>
            </a:endParaRPr>
          </a:p>
        </p:txBody>
      </p:sp>
      <p:sp>
        <p:nvSpPr>
          <p:cNvPr id="31" name="矢印: 下カーブ 30">
            <a:extLst>
              <a:ext uri="{FF2B5EF4-FFF2-40B4-BE49-F238E27FC236}">
                <a16:creationId xmlns:a16="http://schemas.microsoft.com/office/drawing/2014/main" id="{4B4677CE-BE9C-87C2-F5DC-E4568BB034DF}"/>
              </a:ext>
            </a:extLst>
          </p:cNvPr>
          <p:cNvSpPr/>
          <p:nvPr/>
        </p:nvSpPr>
        <p:spPr>
          <a:xfrm rot="16200000">
            <a:off x="3390753" y="3698959"/>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F310E6C8-221D-6613-024B-9363EAF8B641}"/>
              </a:ext>
            </a:extLst>
          </p:cNvPr>
          <p:cNvSpPr txBox="1"/>
          <p:nvPr/>
        </p:nvSpPr>
        <p:spPr>
          <a:xfrm>
            <a:off x="2902234" y="3588490"/>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4" name="矢印: 下カーブ 33">
            <a:extLst>
              <a:ext uri="{FF2B5EF4-FFF2-40B4-BE49-F238E27FC236}">
                <a16:creationId xmlns:a16="http://schemas.microsoft.com/office/drawing/2014/main" id="{88748B16-2983-7A24-8F8B-29E321E0D8A5}"/>
              </a:ext>
            </a:extLst>
          </p:cNvPr>
          <p:cNvSpPr/>
          <p:nvPr/>
        </p:nvSpPr>
        <p:spPr>
          <a:xfrm rot="5400000">
            <a:off x="9144876" y="3737926"/>
            <a:ext cx="576550" cy="255127"/>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71790350-C7D5-CE4C-DE94-0BE8BA1A3426}"/>
              </a:ext>
            </a:extLst>
          </p:cNvPr>
          <p:cNvSpPr txBox="1"/>
          <p:nvPr/>
        </p:nvSpPr>
        <p:spPr>
          <a:xfrm>
            <a:off x="9593036" y="3579835"/>
            <a:ext cx="726959" cy="553998"/>
          </a:xfrm>
          <a:prstGeom prst="rect">
            <a:avLst/>
          </a:prstGeom>
          <a:noFill/>
        </p:spPr>
        <p:txBody>
          <a:bodyPr wrap="square" rtlCol="0">
            <a:spAutoFit/>
          </a:bodyPr>
          <a:lstStyle/>
          <a:p>
            <a:pPr algn="ctr"/>
            <a:r>
              <a:rPr kumimoji="1" lang="en-US" altLang="ja-JP" sz="1000" dirty="0">
                <a:latin typeface="Times New Roman" panose="02020603050405020304" pitchFamily="18" charset="0"/>
                <a:ea typeface="MS UI Gothic" panose="020B0600070205080204" pitchFamily="50" charset="-128"/>
                <a:cs typeface="Times New Roman" panose="02020603050405020304" pitchFamily="18" charset="0"/>
              </a:rPr>
              <a:t>Transfer</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Between</a:t>
            </a:r>
          </a:p>
          <a:p>
            <a:pPr algn="ctr"/>
            <a:r>
              <a:rPr lang="en-US" altLang="ja-JP" sz="1000" dirty="0">
                <a:latin typeface="Times New Roman" panose="02020603050405020304" pitchFamily="18" charset="0"/>
                <a:ea typeface="MS UI Gothic" panose="020B0600070205080204" pitchFamily="50" charset="-128"/>
                <a:cs typeface="Times New Roman" panose="02020603050405020304" pitchFamily="18" charset="0"/>
              </a:rPr>
              <a:t>Banks</a:t>
            </a:r>
            <a:endParaRPr kumimoji="1" lang="ja-JP" altLang="en-US" sz="1000" dirty="0">
              <a:latin typeface="Times New Roman" panose="02020603050405020304" pitchFamily="18" charset="0"/>
              <a:ea typeface="MS UI Gothic" panose="020B0600070205080204" pitchFamily="50" charset="-128"/>
              <a:cs typeface="Times New Roman" panose="02020603050405020304" pitchFamily="18" charset="0"/>
            </a:endParaRPr>
          </a:p>
        </p:txBody>
      </p:sp>
      <p:sp>
        <p:nvSpPr>
          <p:cNvPr id="36" name="テキスト ボックス 35">
            <a:extLst>
              <a:ext uri="{FF2B5EF4-FFF2-40B4-BE49-F238E27FC236}">
                <a16:creationId xmlns:a16="http://schemas.microsoft.com/office/drawing/2014/main" id="{827F9846-03B7-9530-3891-240C173925CE}"/>
              </a:ext>
            </a:extLst>
          </p:cNvPr>
          <p:cNvSpPr txBox="1"/>
          <p:nvPr/>
        </p:nvSpPr>
        <p:spPr>
          <a:xfrm>
            <a:off x="6278334" y="3591308"/>
            <a:ext cx="1193008" cy="646331"/>
          </a:xfrm>
          <a:prstGeom prst="rect">
            <a:avLst/>
          </a:prstGeom>
          <a:noFill/>
        </p:spPr>
        <p:txBody>
          <a:bodyPr wrap="square" rtlCol="0">
            <a:spAutoFit/>
          </a:bodyPr>
          <a:lstStyle/>
          <a:p>
            <a:pPr algn="ctr"/>
            <a:r>
              <a:rPr kumimoji="1" lang="en-US" altLang="ja-JP" sz="1200" dirty="0" err="1">
                <a:latin typeface="BIZ UDP明朝 Medium" panose="02020500000000000000" pitchFamily="18" charset="-128"/>
                <a:ea typeface="BIZ UDP明朝 Medium" panose="02020500000000000000" pitchFamily="18" charset="-128"/>
              </a:rPr>
              <a:t>Commeracial</a:t>
            </a:r>
            <a:endParaRPr kumimoji="1" lang="en-US" altLang="ja-JP" sz="1200" dirty="0">
              <a:latin typeface="BIZ UDP明朝 Medium" panose="02020500000000000000" pitchFamily="18" charset="-128"/>
              <a:ea typeface="BIZ UDP明朝 Medium" panose="02020500000000000000" pitchFamily="18" charset="-128"/>
            </a:endParaRPr>
          </a:p>
          <a:p>
            <a:pPr algn="ctr"/>
            <a:r>
              <a:rPr lang="en-US" altLang="ja-JP" sz="1200" dirty="0" err="1">
                <a:latin typeface="BIZ UDP明朝 Medium" panose="02020500000000000000" pitchFamily="18" charset="-128"/>
                <a:ea typeface="BIZ UDP明朝 Medium" panose="02020500000000000000" pitchFamily="18" charset="-128"/>
              </a:rPr>
              <a:t>Bnak</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37" name="矢印: 下カーブ 36">
            <a:extLst>
              <a:ext uri="{FF2B5EF4-FFF2-40B4-BE49-F238E27FC236}">
                <a16:creationId xmlns:a16="http://schemas.microsoft.com/office/drawing/2014/main" id="{94E23AF6-34CF-49E2-E399-B69F972B82F9}"/>
              </a:ext>
            </a:extLst>
          </p:cNvPr>
          <p:cNvSpPr/>
          <p:nvPr/>
        </p:nvSpPr>
        <p:spPr>
          <a:xfrm>
            <a:off x="6331458" y="5081299"/>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下カーブ 37">
            <a:extLst>
              <a:ext uri="{FF2B5EF4-FFF2-40B4-BE49-F238E27FC236}">
                <a16:creationId xmlns:a16="http://schemas.microsoft.com/office/drawing/2014/main" id="{01852A7C-22FF-C651-4274-DC67FADA0921}"/>
              </a:ext>
            </a:extLst>
          </p:cNvPr>
          <p:cNvSpPr/>
          <p:nvPr/>
        </p:nvSpPr>
        <p:spPr>
          <a:xfrm rot="10800000">
            <a:off x="6304896" y="5755821"/>
            <a:ext cx="1139884" cy="47217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テキスト ボックス 38">
            <a:extLst>
              <a:ext uri="{FF2B5EF4-FFF2-40B4-BE49-F238E27FC236}">
                <a16:creationId xmlns:a16="http://schemas.microsoft.com/office/drawing/2014/main" id="{FF9B50BC-0928-EE96-C9F5-C6CFC6DBA08A}"/>
              </a:ext>
            </a:extLst>
          </p:cNvPr>
          <p:cNvSpPr txBox="1"/>
          <p:nvPr/>
        </p:nvSpPr>
        <p:spPr>
          <a:xfrm>
            <a:off x="5780236" y="5497304"/>
            <a:ext cx="2126115"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Payments/Transactions</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0" name="テキスト ボックス 39">
            <a:extLst>
              <a:ext uri="{FF2B5EF4-FFF2-40B4-BE49-F238E27FC236}">
                <a16:creationId xmlns:a16="http://schemas.microsoft.com/office/drawing/2014/main" id="{242535B7-CC72-F8EE-6E5B-1C7CAB10EAB5}"/>
              </a:ext>
            </a:extLst>
          </p:cNvPr>
          <p:cNvSpPr txBox="1"/>
          <p:nvPr/>
        </p:nvSpPr>
        <p:spPr>
          <a:xfrm>
            <a:off x="3384646" y="5349866"/>
            <a:ext cx="1843479" cy="461665"/>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Personal/Corporate</a:t>
            </a:r>
          </a:p>
          <a:p>
            <a:pPr algn="ctr"/>
            <a:r>
              <a:rPr lang="en-US" altLang="ja-JP" sz="1200" dirty="0" err="1">
                <a:latin typeface="BIZ UDP明朝 Medium" panose="02020500000000000000" pitchFamily="18" charset="-128"/>
                <a:ea typeface="BIZ UDP明朝 Medium" panose="02020500000000000000" pitchFamily="18" charset="-128"/>
              </a:rPr>
              <a:t>Disital</a:t>
            </a:r>
            <a:r>
              <a:rPr lang="en-US" altLang="ja-JP" sz="1200" dirty="0">
                <a:latin typeface="BIZ UDP明朝 Medium" panose="02020500000000000000" pitchFamily="18" charset="-128"/>
                <a:ea typeface="BIZ UDP明朝 Medium" panose="02020500000000000000" pitchFamily="18" charset="-128"/>
              </a:rPr>
              <a:t> Wallet</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1" name="テキスト ボックス 40">
            <a:extLst>
              <a:ext uri="{FF2B5EF4-FFF2-40B4-BE49-F238E27FC236}">
                <a16:creationId xmlns:a16="http://schemas.microsoft.com/office/drawing/2014/main" id="{BC91F1BC-69FA-0638-5647-27EA41255102}"/>
              </a:ext>
            </a:extLst>
          </p:cNvPr>
          <p:cNvSpPr txBox="1"/>
          <p:nvPr/>
        </p:nvSpPr>
        <p:spPr>
          <a:xfrm>
            <a:off x="7777840" y="5009673"/>
            <a:ext cx="2620737"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Payment Service Providers</a:t>
            </a:r>
            <a:endParaRPr kumimoji="1" lang="en-US" altLang="ja-JP" sz="1200"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B4217254-9F4B-2D32-C8B0-222BA2184B36}"/>
              </a:ext>
            </a:extLst>
          </p:cNvPr>
          <p:cNvSpPr txBox="1"/>
          <p:nvPr/>
        </p:nvSpPr>
        <p:spPr>
          <a:xfrm>
            <a:off x="7996891" y="5553473"/>
            <a:ext cx="726959"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Tencent</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889044E6-DBAF-D840-8C1D-6098B665C8E4}"/>
              </a:ext>
            </a:extLst>
          </p:cNvPr>
          <p:cNvSpPr txBox="1"/>
          <p:nvPr/>
        </p:nvSpPr>
        <p:spPr>
          <a:xfrm>
            <a:off x="9461428" y="5553473"/>
            <a:ext cx="847344" cy="246221"/>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Ant Group</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EDB6A6C4-91AF-2079-2646-705EF29790E9}"/>
              </a:ext>
            </a:extLst>
          </p:cNvPr>
          <p:cNvSpPr txBox="1"/>
          <p:nvPr/>
        </p:nvSpPr>
        <p:spPr>
          <a:xfrm>
            <a:off x="8043974"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Unicorn</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E1C3FE2B-4B55-2552-3C6E-0C02357F4C73}"/>
              </a:ext>
            </a:extLst>
          </p:cNvPr>
          <p:cNvSpPr txBox="1"/>
          <p:nvPr/>
        </p:nvSpPr>
        <p:spPr>
          <a:xfrm>
            <a:off x="8743243" y="5892702"/>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Mobile</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E1AF43EA-F498-0592-3262-0B646EF1D402}"/>
              </a:ext>
            </a:extLst>
          </p:cNvPr>
          <p:cNvSpPr txBox="1"/>
          <p:nvPr/>
        </p:nvSpPr>
        <p:spPr>
          <a:xfrm>
            <a:off x="9498955" y="5876374"/>
            <a:ext cx="726959" cy="400110"/>
          </a:xfrm>
          <a:prstGeom prst="rect">
            <a:avLst/>
          </a:prstGeom>
          <a:noFill/>
        </p:spPr>
        <p:txBody>
          <a:bodyPr wrap="square" rtlCol="0">
            <a:spAutoFit/>
          </a:bodyPr>
          <a:lstStyle/>
          <a:p>
            <a:pPr algn="ctr"/>
            <a:r>
              <a:rPr kumimoji="1"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China</a:t>
            </a:r>
          </a:p>
          <a:p>
            <a:pPr algn="ctr"/>
            <a:r>
              <a:rPr lang="en-US" altLang="ja-JP" sz="1000" dirty="0">
                <a:latin typeface="Bahnschrift Light" panose="020B0502040204020203" pitchFamily="34" charset="0"/>
                <a:ea typeface="MS UI Gothic" panose="020B0600070205080204" pitchFamily="50" charset="-128"/>
                <a:cs typeface="Times New Roman" panose="02020603050405020304" pitchFamily="18" charset="0"/>
              </a:rPr>
              <a:t>Telecom</a:t>
            </a:r>
            <a:endParaRPr kumimoji="1" lang="ja-JP" altLang="en-US" sz="1000" dirty="0">
              <a:latin typeface="Bahnschrift Light" panose="020B0502040204020203" pitchFamily="34" charset="0"/>
              <a:ea typeface="MS UI Gothic" panose="020B0600070205080204" pitchFamily="50" charset="-128"/>
              <a:cs typeface="Times New Roman" panose="02020603050405020304" pitchFamily="18" charset="0"/>
            </a:endParaRPr>
          </a:p>
        </p:txBody>
      </p:sp>
      <p:sp>
        <p:nvSpPr>
          <p:cNvPr id="47" name="左大かっこ 46">
            <a:extLst>
              <a:ext uri="{FF2B5EF4-FFF2-40B4-BE49-F238E27FC236}">
                <a16:creationId xmlns:a16="http://schemas.microsoft.com/office/drawing/2014/main" id="{7881FACC-4111-9389-92F3-62AE3C328D1F}"/>
              </a:ext>
            </a:extLst>
          </p:cNvPr>
          <p:cNvSpPr/>
          <p:nvPr/>
        </p:nvSpPr>
        <p:spPr>
          <a:xfrm rot="10800000">
            <a:off x="10409464" y="1870598"/>
            <a:ext cx="236764" cy="1967592"/>
          </a:xfrm>
          <a:prstGeom prst="leftBracket">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2097B06-E922-EBC9-D6A4-EA2927510760}"/>
              </a:ext>
            </a:extLst>
          </p:cNvPr>
          <p:cNvSpPr txBox="1"/>
          <p:nvPr/>
        </p:nvSpPr>
        <p:spPr>
          <a:xfrm>
            <a:off x="10642145" y="2590175"/>
            <a:ext cx="1208312" cy="461665"/>
          </a:xfrm>
          <a:prstGeom prst="rect">
            <a:avLst/>
          </a:prstGeom>
          <a:noFill/>
        </p:spPr>
        <p:txBody>
          <a:bodyPr wrap="square" rtlCol="0">
            <a:spAutoFit/>
          </a:bodyPr>
          <a:lstStyle/>
          <a:p>
            <a:r>
              <a:rPr kumimoji="1" lang="en-US" altLang="ja-JP" sz="1200" dirty="0">
                <a:latin typeface="BIZ UDP明朝 Medium" panose="02020500000000000000" pitchFamily="18" charset="-128"/>
                <a:ea typeface="BIZ UDP明朝 Medium" panose="02020500000000000000" pitchFamily="18" charset="-128"/>
              </a:rPr>
              <a:t>Putting into</a:t>
            </a:r>
          </a:p>
          <a:p>
            <a:r>
              <a:rPr lang="en-US" altLang="ja-JP" sz="1200" dirty="0">
                <a:latin typeface="BIZ UDP明朝 Medium" panose="02020500000000000000" pitchFamily="18" charset="-128"/>
                <a:ea typeface="BIZ UDP明朝 Medium" panose="02020500000000000000" pitchFamily="18" charset="-128"/>
              </a:rPr>
              <a:t>Circulation</a:t>
            </a:r>
            <a:endParaRPr kumimoji="1" lang="ja-JP" altLang="en-US" sz="1200" dirty="0">
              <a:latin typeface="BIZ UDP明朝 Medium" panose="02020500000000000000" pitchFamily="18" charset="-128"/>
              <a:ea typeface="BIZ UDP明朝 Medium" panose="02020500000000000000" pitchFamily="18" charset="-128"/>
            </a:endParaRPr>
          </a:p>
        </p:txBody>
      </p:sp>
      <p:cxnSp>
        <p:nvCxnSpPr>
          <p:cNvPr id="49" name="直線矢印コネクタ 48">
            <a:extLst>
              <a:ext uri="{FF2B5EF4-FFF2-40B4-BE49-F238E27FC236}">
                <a16:creationId xmlns:a16="http://schemas.microsoft.com/office/drawing/2014/main" id="{96CB4E86-B4A8-0E28-7227-88BE987DE7C2}"/>
              </a:ext>
            </a:extLst>
          </p:cNvPr>
          <p:cNvCxnSpPr/>
          <p:nvPr/>
        </p:nvCxnSpPr>
        <p:spPr>
          <a:xfrm>
            <a:off x="661579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28C4F26F-07CF-29A4-E5FF-0D39A37D8477}"/>
              </a:ext>
            </a:extLst>
          </p:cNvPr>
          <p:cNvCxnSpPr>
            <a:cxnSpLocks/>
          </p:cNvCxnSpPr>
          <p:nvPr/>
        </p:nvCxnSpPr>
        <p:spPr>
          <a:xfrm flipV="1">
            <a:off x="7130141" y="4319868"/>
            <a:ext cx="0" cy="734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798A90C0-BE9E-7A17-98FC-A9B97ED54314}"/>
              </a:ext>
            </a:extLst>
          </p:cNvPr>
          <p:cNvSpPr txBox="1"/>
          <p:nvPr/>
        </p:nvSpPr>
        <p:spPr>
          <a:xfrm>
            <a:off x="7192736" y="4541536"/>
            <a:ext cx="2400300" cy="276999"/>
          </a:xfrm>
          <a:prstGeom prst="rect">
            <a:avLst/>
          </a:prstGeom>
          <a:noFill/>
        </p:spPr>
        <p:txBody>
          <a:bodyPr wrap="square" rtlCol="0">
            <a:spAutoFit/>
          </a:bodyPr>
          <a:lstStyle/>
          <a:p>
            <a:r>
              <a:rPr lang="en-US" altLang="ja-JP" sz="1200" dirty="0">
                <a:latin typeface="BIZ UDP明朝 Medium" panose="02020500000000000000" pitchFamily="18" charset="-128"/>
                <a:ea typeface="BIZ UDP明朝 Medium" panose="02020500000000000000" pitchFamily="18" charset="-128"/>
              </a:rPr>
              <a:t>e-CNY Deposit/Withdrawal</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2" name="テキスト ボックス 51">
            <a:extLst>
              <a:ext uri="{FF2B5EF4-FFF2-40B4-BE49-F238E27FC236}">
                <a16:creationId xmlns:a16="http://schemas.microsoft.com/office/drawing/2014/main" id="{0D27CBE9-F2FE-8408-F953-3FA27C0C41E6}"/>
              </a:ext>
            </a:extLst>
          </p:cNvPr>
          <p:cNvSpPr txBox="1"/>
          <p:nvPr/>
        </p:nvSpPr>
        <p:spPr>
          <a:xfrm>
            <a:off x="4955720" y="4541536"/>
            <a:ext cx="1751239" cy="276999"/>
          </a:xfrm>
          <a:prstGeom prst="rect">
            <a:avLst/>
          </a:prstGeom>
          <a:noFill/>
        </p:spPr>
        <p:txBody>
          <a:bodyPr wrap="square" rtlCol="0">
            <a:spAutoFit/>
          </a:bodyPr>
          <a:lstStyle/>
          <a:p>
            <a:pPr algn="ctr"/>
            <a:r>
              <a:rPr kumimoji="1" lang="en-US" altLang="ja-JP" sz="1200" dirty="0">
                <a:latin typeface="BIZ UDP明朝 Medium" panose="02020500000000000000" pitchFamily="18" charset="-128"/>
                <a:ea typeface="BIZ UDP明朝 Medium" panose="02020500000000000000" pitchFamily="18" charset="-128"/>
              </a:rPr>
              <a:t>e-CNY </a:t>
            </a:r>
            <a:r>
              <a:rPr kumimoji="1" lang="en-US" altLang="ja-JP" sz="1200" dirty="0" err="1">
                <a:latin typeface="BIZ UDP明朝 Medium" panose="02020500000000000000" pitchFamily="18" charset="-128"/>
                <a:ea typeface="BIZ UDP明朝 Medium" panose="02020500000000000000" pitchFamily="18" charset="-128"/>
              </a:rPr>
              <a:t>Ecchange</a:t>
            </a:r>
            <a:endParaRPr kumimoji="1" lang="ja-JP" altLang="en-US" sz="1200" dirty="0">
              <a:latin typeface="BIZ UDP明朝 Medium" panose="02020500000000000000" pitchFamily="18" charset="-128"/>
              <a:ea typeface="BIZ UDP明朝 Medium" panose="02020500000000000000" pitchFamily="18" charset="-128"/>
            </a:endParaRPr>
          </a:p>
        </p:txBody>
      </p:sp>
      <p:pic>
        <p:nvPicPr>
          <p:cNvPr id="2052" name="Picture 4">
            <a:extLst>
              <a:ext uri="{FF2B5EF4-FFF2-40B4-BE49-F238E27FC236}">
                <a16:creationId xmlns:a16="http://schemas.microsoft.com/office/drawing/2014/main" id="{6A558987-4023-AE77-0B62-C1CC18386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325" y="3969181"/>
            <a:ext cx="1342566" cy="2484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オブジェクト 2">
            <a:extLst>
              <a:ext uri="{FF2B5EF4-FFF2-40B4-BE49-F238E27FC236}">
                <a16:creationId xmlns:a16="http://schemas.microsoft.com/office/drawing/2014/main" id="{B73A1007-C2EB-397F-E8E2-A1ED89144039}"/>
              </a:ext>
            </a:extLst>
          </p:cNvPr>
          <p:cNvGraphicFramePr>
            <a:graphicFrameLocks noChangeAspect="1"/>
          </p:cNvGraphicFramePr>
          <p:nvPr>
            <p:extLst>
              <p:ext uri="{D42A27DB-BD31-4B8C-83A1-F6EECF244321}">
                <p14:modId xmlns:p14="http://schemas.microsoft.com/office/powerpoint/2010/main" val="2071686226"/>
              </p:ext>
            </p:extLst>
          </p:nvPr>
        </p:nvGraphicFramePr>
        <p:xfrm>
          <a:off x="7722981" y="3961348"/>
          <a:ext cx="1528682" cy="328642"/>
        </p:xfrm>
        <a:graphic>
          <a:graphicData uri="http://schemas.openxmlformats.org/presentationml/2006/ole">
            <mc:AlternateContent xmlns:mc="http://schemas.openxmlformats.org/markup-compatibility/2006">
              <mc:Choice xmlns:v="urn:schemas-microsoft-com:vml" Requires="v">
                <p:oleObj spid="_x0000_s1059" name="Bitmap Image" r:id="rId6" imgW="2924280" imgH="628560" progId="PBrush">
                  <p:embed/>
                </p:oleObj>
              </mc:Choice>
              <mc:Fallback>
                <p:oleObj name="Bitmap Image" r:id="rId6" imgW="2924280" imgH="628560" progId="PBrush">
                  <p:embed/>
                  <p:pic>
                    <p:nvPicPr>
                      <p:cNvPr id="0" name=""/>
                      <p:cNvPicPr/>
                      <p:nvPr/>
                    </p:nvPicPr>
                    <p:blipFill>
                      <a:blip r:embed="rId7"/>
                      <a:stretch>
                        <a:fillRect/>
                      </a:stretch>
                    </p:blipFill>
                    <p:spPr>
                      <a:xfrm>
                        <a:off x="7722981" y="3961348"/>
                        <a:ext cx="1528682" cy="328642"/>
                      </a:xfrm>
                      <a:prstGeom prst="rect">
                        <a:avLst/>
                      </a:prstGeom>
                    </p:spPr>
                  </p:pic>
                </p:oleObj>
              </mc:Fallback>
            </mc:AlternateContent>
          </a:graphicData>
        </a:graphic>
      </p:graphicFrame>
      <p:pic>
        <p:nvPicPr>
          <p:cNvPr id="2054" name="Picture 6">
            <a:extLst>
              <a:ext uri="{FF2B5EF4-FFF2-40B4-BE49-F238E27FC236}">
                <a16:creationId xmlns:a16="http://schemas.microsoft.com/office/drawing/2014/main" id="{55A9CDDF-DBD0-32B1-965B-916989BC3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6285" y="3586705"/>
            <a:ext cx="1443481" cy="3047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ank of China - Logos Download">
            <a:extLst>
              <a:ext uri="{FF2B5EF4-FFF2-40B4-BE49-F238E27FC236}">
                <a16:creationId xmlns:a16="http://schemas.microsoft.com/office/drawing/2014/main" id="{914927EE-72DA-89E6-2C12-FFCBFD3136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8725" y="3217642"/>
            <a:ext cx="1076325" cy="3042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科普】中国国旗演变史_哔哩哔哩_bilibili">
            <a:extLst>
              <a:ext uri="{FF2B5EF4-FFF2-40B4-BE49-F238E27FC236}">
                <a16:creationId xmlns:a16="http://schemas.microsoft.com/office/drawing/2014/main" id="{EAB3AE7D-9959-449D-8249-3F700A6BDD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1464" y="1291114"/>
            <a:ext cx="1374040" cy="858050"/>
          </a:xfrm>
          <a:prstGeom prst="rect">
            <a:avLst/>
          </a:prstGeom>
          <a:noFill/>
          <a:extLst>
            <a:ext uri="{909E8E84-426E-40DD-AFC4-6F175D3DCCD1}">
              <a14:hiddenFill xmlns:a14="http://schemas.microsoft.com/office/drawing/2010/main">
                <a:solidFill>
                  <a:srgbClr val="FFFFFF"/>
                </a:solidFill>
              </a14:hiddenFill>
            </a:ext>
          </a:extLst>
        </p:spPr>
      </p:pic>
      <p:sp>
        <p:nvSpPr>
          <p:cNvPr id="54" name="スライド番号プレースホルダー 1">
            <a:extLst>
              <a:ext uri="{FF2B5EF4-FFF2-40B4-BE49-F238E27FC236}">
                <a16:creationId xmlns:a16="http://schemas.microsoft.com/office/drawing/2014/main" id="{14ED9557-3A1B-4057-AD88-A8B331603189}"/>
              </a:ext>
            </a:extLst>
          </p:cNvPr>
          <p:cNvSpPr>
            <a:spLocks noGrp="1"/>
          </p:cNvSpPr>
          <p:nvPr>
            <p:ph type="sldNum" sz="quarter" idx="12"/>
          </p:nvPr>
        </p:nvSpPr>
        <p:spPr>
          <a:xfrm>
            <a:off x="11650626" y="6508103"/>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19</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2312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EBD90FD-4AF9-4E14-A7C4-EE417230A3E3}"/>
              </a:ext>
            </a:extLst>
          </p:cNvPr>
          <p:cNvSpPr txBox="1"/>
          <p:nvPr/>
        </p:nvSpPr>
        <p:spPr>
          <a:xfrm>
            <a:off x="0" y="827668"/>
            <a:ext cx="12192000" cy="5693866"/>
          </a:xfrm>
          <a:prstGeom prst="rect">
            <a:avLst/>
          </a:prstGeom>
          <a:noFill/>
        </p:spPr>
        <p:txBody>
          <a:bodyPr wrap="square">
            <a:spAutoFit/>
          </a:bodyPr>
          <a:lstStyle/>
          <a:p>
            <a:r>
              <a:rPr lang="ja-JP" altLang="en-US" sz="2800" b="0" i="0" u="none" strike="noStrike" baseline="0" dirty="0">
                <a:latin typeface="BIZ UDP明朝 Medium" panose="02020500000000000000" pitchFamily="18" charset="-128"/>
                <a:ea typeface="BIZ UDP明朝 Medium" panose="02020500000000000000" pitchFamily="18" charset="-128"/>
              </a:rPr>
              <a:t>当レポートに掲載されているあらゆる内容は無断転載・複製を禁じます。</a:t>
            </a:r>
            <a:endParaRPr lang="en-US" altLang="ja-JP" sz="2800" b="0" i="0" u="none" strike="noStrike" baseline="0" dirty="0">
              <a:latin typeface="BIZ UDP明朝 Medium" panose="02020500000000000000" pitchFamily="18" charset="-128"/>
              <a:ea typeface="BIZ UDP明朝 Medium" panose="02020500000000000000" pitchFamily="18" charset="-128"/>
            </a:endParaRPr>
          </a:p>
          <a:p>
            <a:endParaRPr lang="en-US" altLang="ja-JP" sz="2800" b="0" i="0" u="none" strike="noStrike" baseline="0" dirty="0">
              <a:latin typeface="BIZ UDP明朝 Medium" panose="02020500000000000000" pitchFamily="18" charset="-128"/>
              <a:ea typeface="BIZ UDP明朝 Medium" panose="02020500000000000000" pitchFamily="18" charset="-128"/>
            </a:endParaRPr>
          </a:p>
          <a:p>
            <a:r>
              <a:rPr lang="ja-JP" altLang="en-US" sz="2800" b="0" i="0" u="none" strike="noStrike" baseline="0" dirty="0">
                <a:latin typeface="BIZ UDP明朝 Medium" panose="02020500000000000000" pitchFamily="18" charset="-128"/>
                <a:ea typeface="BIZ UDP明朝 Medium" panose="02020500000000000000" pitchFamily="18" charset="-128"/>
              </a:rPr>
              <a:t>当レポートは信頼できると思われる情報ソースから入手した情報・データに基づき作成していますが、当社はその正確性、完全性、信頼性等を保証するものではありません。</a:t>
            </a:r>
            <a:endParaRPr lang="en-US" altLang="ja-JP" sz="2800" b="0" i="0" u="none" strike="noStrike" baseline="0" dirty="0">
              <a:latin typeface="BIZ UDP明朝 Medium" panose="02020500000000000000" pitchFamily="18" charset="-128"/>
              <a:ea typeface="BIZ UDP明朝 Medium" panose="02020500000000000000" pitchFamily="18" charset="-128"/>
            </a:endParaRPr>
          </a:p>
          <a:p>
            <a:endParaRPr lang="en-US" altLang="ja-JP" sz="2800" dirty="0">
              <a:latin typeface="BIZ UDP明朝 Medium" panose="02020500000000000000" pitchFamily="18" charset="-128"/>
              <a:ea typeface="BIZ UDP明朝 Medium" panose="02020500000000000000" pitchFamily="18" charset="-128"/>
            </a:endParaRPr>
          </a:p>
          <a:p>
            <a:r>
              <a:rPr lang="ja-JP" altLang="en-US" sz="2800" b="0" i="0" u="none" strike="noStrike" baseline="0" dirty="0">
                <a:latin typeface="BIZ UDP明朝 Medium" panose="02020500000000000000" pitchFamily="18" charset="-128"/>
                <a:ea typeface="BIZ UDP明朝 Medium" panose="02020500000000000000" pitchFamily="18" charset="-128"/>
              </a:rPr>
              <a:t>当レポートは執筆者の見解に基づき作成されたものであり、当社及び三井物産グループの統一的な見解を示すものではありません。</a:t>
            </a:r>
            <a:endParaRPr lang="en-US" altLang="ja-JP" sz="2800" b="0" i="0" u="none" strike="noStrike" baseline="0" dirty="0">
              <a:latin typeface="BIZ UDP明朝 Medium" panose="02020500000000000000" pitchFamily="18" charset="-128"/>
              <a:ea typeface="BIZ UDP明朝 Medium" panose="02020500000000000000" pitchFamily="18" charset="-128"/>
            </a:endParaRPr>
          </a:p>
          <a:p>
            <a:endParaRPr lang="en-US" altLang="ja-JP" sz="2800" b="0" i="0" u="none" strike="noStrike" baseline="0" dirty="0">
              <a:latin typeface="BIZ UDP明朝 Medium" panose="02020500000000000000" pitchFamily="18" charset="-128"/>
              <a:ea typeface="BIZ UDP明朝 Medium" panose="02020500000000000000" pitchFamily="18" charset="-128"/>
            </a:endParaRPr>
          </a:p>
          <a:p>
            <a:r>
              <a:rPr lang="ja-JP" altLang="en-US" sz="2800" b="0" i="0" u="none" strike="noStrike" baseline="0" dirty="0">
                <a:latin typeface="BIZ UDP明朝 Medium" panose="02020500000000000000" pitchFamily="18" charset="-128"/>
                <a:ea typeface="BIZ UDP明朝 Medium" panose="02020500000000000000" pitchFamily="18" charset="-128"/>
              </a:rPr>
              <a:t>また、当レポートのご利用により、直接的あるいは間接的な不利益・損害が発生したとしても、当社及び三井物産グループは一切責任を負いません。</a:t>
            </a:r>
            <a:endParaRPr lang="en-US" altLang="ja-JP" sz="2800" b="0" i="0" u="none" strike="noStrike" baseline="0" dirty="0">
              <a:latin typeface="BIZ UDP明朝 Medium" panose="02020500000000000000" pitchFamily="18" charset="-128"/>
              <a:ea typeface="BIZ UDP明朝 Medium" panose="02020500000000000000" pitchFamily="18" charset="-128"/>
            </a:endParaRPr>
          </a:p>
          <a:p>
            <a:endParaRPr lang="en-US" altLang="ja-JP" sz="2800" dirty="0">
              <a:latin typeface="BIZ UDP明朝 Medium" panose="02020500000000000000" pitchFamily="18" charset="-128"/>
              <a:ea typeface="BIZ UDP明朝 Medium" panose="02020500000000000000" pitchFamily="18" charset="-128"/>
            </a:endParaRPr>
          </a:p>
          <a:p>
            <a:r>
              <a:rPr lang="ja-JP" altLang="en-US" sz="2800" b="0" i="0" u="none" strike="noStrike" baseline="0" dirty="0">
                <a:latin typeface="BIZ UDP明朝 Medium" panose="02020500000000000000" pitchFamily="18" charset="-128"/>
                <a:ea typeface="BIZ UDP明朝 Medium" panose="02020500000000000000" pitchFamily="18" charset="-128"/>
              </a:rPr>
              <a:t>レポートに掲載された内容は予告なしに変更することがあります。</a:t>
            </a:r>
            <a:endParaRPr lang="ja-JP" altLang="en-US" sz="28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24965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35.jpeg">
            <a:extLst>
              <a:ext uri="{FF2B5EF4-FFF2-40B4-BE49-F238E27FC236}">
                <a16:creationId xmlns:a16="http://schemas.microsoft.com/office/drawing/2014/main" id="{B6F9B1B3-06A6-4E0E-A147-41F8DE79DA15}"/>
              </a:ext>
            </a:extLst>
          </p:cNvPr>
          <p:cNvPicPr>
            <a:picLocks noChangeAspect="1"/>
          </p:cNvPicPr>
          <p:nvPr/>
        </p:nvPicPr>
        <p:blipFill>
          <a:blip r:embed="rId2" cstate="print"/>
          <a:stretch>
            <a:fillRect/>
          </a:stretch>
        </p:blipFill>
        <p:spPr>
          <a:xfrm>
            <a:off x="332123" y="144454"/>
            <a:ext cx="3529250" cy="2338533"/>
          </a:xfrm>
          <a:prstGeom prst="rect">
            <a:avLst/>
          </a:prstGeom>
        </p:spPr>
      </p:pic>
      <p:sp>
        <p:nvSpPr>
          <p:cNvPr id="54" name="テキスト ボックス 53">
            <a:extLst>
              <a:ext uri="{FF2B5EF4-FFF2-40B4-BE49-F238E27FC236}">
                <a16:creationId xmlns:a16="http://schemas.microsoft.com/office/drawing/2014/main" id="{A824D914-84CA-4A92-8F3D-0E11AE8F4E2A}"/>
              </a:ext>
            </a:extLst>
          </p:cNvPr>
          <p:cNvSpPr txBox="1"/>
          <p:nvPr/>
        </p:nvSpPr>
        <p:spPr>
          <a:xfrm>
            <a:off x="66486" y="1949258"/>
            <a:ext cx="2394195" cy="400110"/>
          </a:xfrm>
          <a:prstGeom prst="rect">
            <a:avLst/>
          </a:prstGeom>
          <a:noFill/>
        </p:spPr>
        <p:txBody>
          <a:bodyPr wrap="square">
            <a:spAutoFit/>
          </a:bodyPr>
          <a:lstStyle/>
          <a:p>
            <a:pPr marL="63500" marR="60325" algn="ctr">
              <a:spcAft>
                <a:spcPts val="0"/>
              </a:spcAft>
            </a:pPr>
            <a:r>
              <a:rPr lang="zh-CN" altLang="ja-JP" sz="1000" b="1" spc="-5"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图 </a:t>
            </a:r>
            <a:r>
              <a:rPr lang="ja-JP" altLang="en-US" sz="1000" b="1" spc="-5"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a:t>
            </a:r>
            <a:r>
              <a:rPr lang="zh-CN" altLang="ja-JP" sz="1000" b="1"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数字人民币可视卡硬</a:t>
            </a:r>
            <a:r>
              <a:rPr lang="zh-CN" altLang="ja-JP" sz="1000" b="1" spc="-25"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钱包</a:t>
            </a:r>
            <a:r>
              <a:rPr lang="en-US" altLang="ja-JP" sz="1000" b="1"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 </a:t>
            </a:r>
            <a:endParaRPr lang="ja-JP" altLang="ja-JP" sz="1000"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endParaRPr>
          </a:p>
          <a:p>
            <a:pPr marL="59690" marR="60325" algn="ctr">
              <a:spcAft>
                <a:spcPts val="0"/>
              </a:spcAft>
            </a:pPr>
            <a:r>
              <a:rPr lang="zh-CN" altLang="ja-JP" sz="1000" spc="-10"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rPr>
              <a:t>图源：新华社</a:t>
            </a:r>
            <a:endParaRPr lang="ja-JP" altLang="ja-JP" sz="1000" dirty="0">
              <a:solidFill>
                <a:schemeClr val="bg1"/>
              </a:solidFill>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sp>
        <p:nvSpPr>
          <p:cNvPr id="55" name="テキスト ボックス 54">
            <a:extLst>
              <a:ext uri="{FF2B5EF4-FFF2-40B4-BE49-F238E27FC236}">
                <a16:creationId xmlns:a16="http://schemas.microsoft.com/office/drawing/2014/main" id="{BD913F1D-CB32-4E83-811B-550DEAD2A613}"/>
              </a:ext>
            </a:extLst>
          </p:cNvPr>
          <p:cNvSpPr txBox="1"/>
          <p:nvPr/>
        </p:nvSpPr>
        <p:spPr>
          <a:xfrm>
            <a:off x="3524794" y="118327"/>
            <a:ext cx="5159829" cy="523220"/>
          </a:xfrm>
          <a:prstGeom prst="rect">
            <a:avLst/>
          </a:prstGeom>
          <a:noFill/>
        </p:spPr>
        <p:txBody>
          <a:bodyPr wrap="square" rtlCol="0">
            <a:spAutoFit/>
          </a:bodyPr>
          <a:lstStyle/>
          <a:p>
            <a:pPr algn="ctr"/>
            <a:r>
              <a:rPr lang="ja-JP" altLang="en-US" sz="2800" dirty="0">
                <a:latin typeface="Yet R" panose="02030504000101010101" pitchFamily="18" charset="-127"/>
                <a:ea typeface="Yet R" panose="02030504000101010101" pitchFamily="18" charset="-127"/>
              </a:rPr>
              <a:t>デジタル人民元</a:t>
            </a:r>
            <a:endParaRPr kumimoji="1" lang="ja-JP" altLang="en-US" sz="2800" dirty="0">
              <a:latin typeface="Yet R" panose="02030504000101010101" pitchFamily="18" charset="-127"/>
              <a:ea typeface="Yet R" panose="02030504000101010101" pitchFamily="18" charset="-127"/>
            </a:endParaRPr>
          </a:p>
        </p:txBody>
      </p:sp>
      <p:pic>
        <p:nvPicPr>
          <p:cNvPr id="56" name="image123.jpeg">
            <a:extLst>
              <a:ext uri="{FF2B5EF4-FFF2-40B4-BE49-F238E27FC236}">
                <a16:creationId xmlns:a16="http://schemas.microsoft.com/office/drawing/2014/main" id="{F251F60F-A7F6-4C84-B184-AC5EF6AACABD}"/>
              </a:ext>
            </a:extLst>
          </p:cNvPr>
          <p:cNvPicPr>
            <a:picLocks noChangeAspect="1"/>
          </p:cNvPicPr>
          <p:nvPr/>
        </p:nvPicPr>
        <p:blipFill>
          <a:blip r:embed="rId3" cstate="print"/>
          <a:stretch>
            <a:fillRect/>
          </a:stretch>
        </p:blipFill>
        <p:spPr>
          <a:xfrm>
            <a:off x="4394427" y="708567"/>
            <a:ext cx="7491968" cy="4325199"/>
          </a:xfrm>
          <a:prstGeom prst="rect">
            <a:avLst/>
          </a:prstGeom>
        </p:spPr>
      </p:pic>
      <p:sp>
        <p:nvSpPr>
          <p:cNvPr id="57" name="テキスト ボックス 56">
            <a:extLst>
              <a:ext uri="{FF2B5EF4-FFF2-40B4-BE49-F238E27FC236}">
                <a16:creationId xmlns:a16="http://schemas.microsoft.com/office/drawing/2014/main" id="{A64FA6D8-729B-48D8-B6DB-1198F42BA3B8}"/>
              </a:ext>
            </a:extLst>
          </p:cNvPr>
          <p:cNvSpPr txBox="1"/>
          <p:nvPr/>
        </p:nvSpPr>
        <p:spPr>
          <a:xfrm>
            <a:off x="6920036" y="599502"/>
            <a:ext cx="2855458" cy="253916"/>
          </a:xfrm>
          <a:prstGeom prst="rect">
            <a:avLst/>
          </a:prstGeom>
          <a:noFill/>
        </p:spPr>
        <p:txBody>
          <a:bodyPr wrap="square">
            <a:spAutoFit/>
          </a:bodyPr>
          <a:lstStyle/>
          <a:p>
            <a:pPr marL="63500" marR="60325" algn="ctr">
              <a:spcBef>
                <a:spcPts val="35"/>
              </a:spcBef>
              <a:spcAft>
                <a:spcPts val="0"/>
              </a:spcAft>
            </a:pPr>
            <a:r>
              <a:rPr lang="zh-CN"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图</a:t>
            </a:r>
            <a:r>
              <a:rPr lang="ja-JP" altLang="en-US"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a:t>
            </a:r>
            <a:r>
              <a:rPr lang="zh-CN"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数字人民币潜在产业</a:t>
            </a:r>
            <a:r>
              <a:rPr lang="zh-CN" altLang="ja-JP" sz="1050" b="1" spc="-25" dirty="0">
                <a:effectLst/>
                <a:latin typeface="UD Digi Kyokasho NK-R" panose="02020400000000000000" pitchFamily="18" charset="-128"/>
                <a:ea typeface="UD Digi Kyokasho NK-R" panose="02020400000000000000" pitchFamily="18" charset="-128"/>
                <a:cs typeface="SimSun" panose="02010600030101010101" pitchFamily="2" charset="-122"/>
              </a:rPr>
              <a:t>图景</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sp>
        <p:nvSpPr>
          <p:cNvPr id="58" name="テキスト ボックス 57">
            <a:extLst>
              <a:ext uri="{FF2B5EF4-FFF2-40B4-BE49-F238E27FC236}">
                <a16:creationId xmlns:a16="http://schemas.microsoft.com/office/drawing/2014/main" id="{0235565A-4EFA-42A1-8469-594D5274244D}"/>
              </a:ext>
            </a:extLst>
          </p:cNvPr>
          <p:cNvSpPr txBox="1"/>
          <p:nvPr/>
        </p:nvSpPr>
        <p:spPr>
          <a:xfrm>
            <a:off x="9470802" y="4967152"/>
            <a:ext cx="2855458" cy="253916"/>
          </a:xfrm>
          <a:prstGeom prst="rect">
            <a:avLst/>
          </a:prstGeom>
          <a:noFill/>
        </p:spPr>
        <p:txBody>
          <a:bodyPr wrap="square">
            <a:spAutoFit/>
          </a:bodyPr>
          <a:lstStyle/>
          <a:p>
            <a:pPr marL="60325" marR="60325" algn="ctr">
              <a:spcAft>
                <a:spcPts val="0"/>
              </a:spcAft>
            </a:pPr>
            <a:r>
              <a:rPr lang="zh-CN"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图源：</a:t>
            </a:r>
            <a:r>
              <a:rPr lang="en-US"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01</a:t>
            </a:r>
            <a:r>
              <a:rPr lang="zh-CN" altLang="ja-JP" sz="1050" spc="-5" dirty="0">
                <a:effectLst/>
                <a:latin typeface="UD Digi Kyokasho NK-R" panose="02020400000000000000" pitchFamily="18" charset="-128"/>
                <a:ea typeface="UD Digi Kyokasho NK-R" panose="02020400000000000000" pitchFamily="18" charset="-128"/>
                <a:cs typeface="SimSun" panose="02010600030101010101" pitchFamily="2" charset="-122"/>
              </a:rPr>
              <a:t>区块链根据公开资料整理制作</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grpSp>
        <p:nvGrpSpPr>
          <p:cNvPr id="59" name="docshapegroup29">
            <a:extLst>
              <a:ext uri="{FF2B5EF4-FFF2-40B4-BE49-F238E27FC236}">
                <a16:creationId xmlns:a16="http://schemas.microsoft.com/office/drawing/2014/main" id="{58DCEFF2-37D3-4A8F-99D5-F721841799E7}"/>
              </a:ext>
            </a:extLst>
          </p:cNvPr>
          <p:cNvGrpSpPr>
            <a:grpSpLocks/>
          </p:cNvGrpSpPr>
          <p:nvPr/>
        </p:nvGrpSpPr>
        <p:grpSpPr bwMode="auto">
          <a:xfrm>
            <a:off x="0" y="4812280"/>
            <a:ext cx="5259469" cy="2045720"/>
            <a:chOff x="1502" y="229"/>
            <a:chExt cx="8885" cy="3608"/>
          </a:xfrm>
        </p:grpSpPr>
        <p:pic>
          <p:nvPicPr>
            <p:cNvPr id="60" name="docshape30">
              <a:extLst>
                <a:ext uri="{FF2B5EF4-FFF2-40B4-BE49-F238E27FC236}">
                  <a16:creationId xmlns:a16="http://schemas.microsoft.com/office/drawing/2014/main" id="{9D777E99-DFE8-4F4A-B6E1-F3E30C6E9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 y="229"/>
              <a:ext cx="2909"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docshape31">
              <a:extLst>
                <a:ext uri="{FF2B5EF4-FFF2-40B4-BE49-F238E27FC236}">
                  <a16:creationId xmlns:a16="http://schemas.microsoft.com/office/drawing/2014/main" id="{54C05B45-A1DF-4603-9FF2-AEBC2B5F92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 y="829"/>
              <a:ext cx="5964" cy="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 name="テキスト ボックス 61">
            <a:extLst>
              <a:ext uri="{FF2B5EF4-FFF2-40B4-BE49-F238E27FC236}">
                <a16:creationId xmlns:a16="http://schemas.microsoft.com/office/drawing/2014/main" id="{08F5C12F-53AB-4A88-BAED-5401046FBCB3}"/>
              </a:ext>
            </a:extLst>
          </p:cNvPr>
          <p:cNvSpPr txBox="1"/>
          <p:nvPr/>
        </p:nvSpPr>
        <p:spPr>
          <a:xfrm>
            <a:off x="1292141" y="4817067"/>
            <a:ext cx="3008847" cy="415498"/>
          </a:xfrm>
          <a:prstGeom prst="rect">
            <a:avLst/>
          </a:prstGeom>
          <a:noFill/>
        </p:spPr>
        <p:txBody>
          <a:bodyPr wrap="square">
            <a:spAutoFit/>
          </a:bodyPr>
          <a:lstStyle/>
          <a:p>
            <a:pPr marL="63500" marR="60325" algn="ctr">
              <a:spcBef>
                <a:spcPts val="35"/>
              </a:spcBef>
              <a:spcAft>
                <a:spcPts val="0"/>
              </a:spcAft>
            </a:pPr>
            <a:r>
              <a:rPr lang="zh-CN"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图</a:t>
            </a:r>
            <a:r>
              <a:rPr lang="ja-JP" altLang="en-US"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a:t>
            </a:r>
            <a:r>
              <a:rPr lang="zh-CN"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数字人</a:t>
            </a:r>
            <a:r>
              <a:rPr lang="zh-CN"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民币 </a:t>
            </a:r>
            <a:r>
              <a:rPr lang="en-US"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APP</a:t>
            </a:r>
            <a:r>
              <a:rPr lang="en-US" altLang="ja-JP" sz="1050" b="1" spc="-5" dirty="0">
                <a:effectLst/>
                <a:latin typeface="UD Digi Kyokasho NK-R" panose="02020400000000000000" pitchFamily="18" charset="-128"/>
                <a:ea typeface="UD Digi Kyokasho NK-R" panose="02020400000000000000" pitchFamily="18" charset="-128"/>
                <a:cs typeface="SimSun" panose="02010600030101010101" pitchFamily="2" charset="-122"/>
              </a:rPr>
              <a:t> </a:t>
            </a:r>
            <a:r>
              <a:rPr lang="zh-CN" altLang="ja-JP" sz="1050" b="1" dirty="0">
                <a:effectLst/>
                <a:latin typeface="UD Digi Kyokasho NK-R" panose="02020400000000000000" pitchFamily="18" charset="-128"/>
                <a:ea typeface="UD Digi Kyokasho NK-R" panose="02020400000000000000" pitchFamily="18" charset="-128"/>
                <a:cs typeface="SimSun" panose="02010600030101010101" pitchFamily="2" charset="-122"/>
              </a:rPr>
              <a:t>注册使</a:t>
            </a:r>
            <a:r>
              <a:rPr lang="zh-CN" altLang="ja-JP" sz="1050" b="1" spc="-20" dirty="0">
                <a:effectLst/>
                <a:latin typeface="UD Digi Kyokasho NK-R" panose="02020400000000000000" pitchFamily="18" charset="-128"/>
                <a:ea typeface="UD Digi Kyokasho NK-R" panose="02020400000000000000" pitchFamily="18" charset="-128"/>
                <a:cs typeface="SimSun" panose="02010600030101010101" pitchFamily="2" charset="-122"/>
              </a:rPr>
              <a:t>用方法</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a:p>
            <a:pPr marL="60325" marR="60325" algn="ctr">
              <a:spcAft>
                <a:spcPts val="0"/>
              </a:spcAft>
            </a:pPr>
            <a:r>
              <a:rPr lang="zh-CN"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图源：</a:t>
            </a:r>
            <a:r>
              <a:rPr lang="en-US" altLang="ja-JP" sz="1050" dirty="0" err="1">
                <a:effectLst/>
                <a:latin typeface="UD Digi Kyokasho NK-R" panose="02020400000000000000" pitchFamily="18" charset="-128"/>
                <a:ea typeface="UD Digi Kyokasho NK-R" panose="02020400000000000000" pitchFamily="18" charset="-128"/>
                <a:cs typeface="SimSun" panose="02010600030101010101" pitchFamily="2" charset="-122"/>
              </a:rPr>
              <a:t>i</a:t>
            </a:r>
            <a:r>
              <a:rPr lang="en-US" altLang="ja-JP" sz="1050" spc="-10" dirty="0">
                <a:effectLst/>
                <a:latin typeface="UD Digi Kyokasho NK-R" panose="02020400000000000000" pitchFamily="18" charset="-128"/>
                <a:ea typeface="UD Digi Kyokasho NK-R" panose="02020400000000000000" pitchFamily="18" charset="-128"/>
                <a:cs typeface="SimSun" panose="02010600030101010101" pitchFamily="2" charset="-122"/>
              </a:rPr>
              <a:t> </a:t>
            </a:r>
            <a:r>
              <a:rPr lang="zh-CN" altLang="ja-JP" sz="1050" spc="-25" dirty="0">
                <a:effectLst/>
                <a:latin typeface="UD Digi Kyokasho NK-R" panose="02020400000000000000" pitchFamily="18" charset="-128"/>
                <a:ea typeface="UD Digi Kyokasho NK-R" panose="02020400000000000000" pitchFamily="18" charset="-128"/>
                <a:cs typeface="SimSun" panose="02010600030101010101" pitchFamily="2" charset="-122"/>
              </a:rPr>
              <a:t>深圳</a:t>
            </a:r>
            <a:r>
              <a:rPr lang="en-US"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rPr>
              <a:t> </a:t>
            </a:r>
            <a:endParaRPr lang="ja-JP" altLang="ja-JP" sz="1050" dirty="0">
              <a:effectLst/>
              <a:latin typeface="UD Digi Kyokasho NK-R" panose="02020400000000000000" pitchFamily="18" charset="-128"/>
              <a:ea typeface="UD Digi Kyokasho NK-R" panose="02020400000000000000" pitchFamily="18" charset="-128"/>
              <a:cs typeface="SimSun" panose="02010600030101010101" pitchFamily="2" charset="-122"/>
            </a:endParaRPr>
          </a:p>
        </p:txBody>
      </p:sp>
      <p:pic>
        <p:nvPicPr>
          <p:cNvPr id="63" name="image15.png">
            <a:extLst>
              <a:ext uri="{FF2B5EF4-FFF2-40B4-BE49-F238E27FC236}">
                <a16:creationId xmlns:a16="http://schemas.microsoft.com/office/drawing/2014/main" id="{AAEAD0A1-B56A-4E1E-BF58-5B89A2172C12}"/>
              </a:ext>
            </a:extLst>
          </p:cNvPr>
          <p:cNvPicPr>
            <a:picLocks noChangeAspect="1"/>
          </p:cNvPicPr>
          <p:nvPr/>
        </p:nvPicPr>
        <p:blipFill>
          <a:blip r:embed="rId6" cstate="print"/>
          <a:stretch>
            <a:fillRect/>
          </a:stretch>
        </p:blipFill>
        <p:spPr>
          <a:xfrm>
            <a:off x="6193891" y="5408371"/>
            <a:ext cx="4205819" cy="1390652"/>
          </a:xfrm>
          <a:prstGeom prst="rect">
            <a:avLst/>
          </a:prstGeom>
        </p:spPr>
      </p:pic>
      <p:sp>
        <p:nvSpPr>
          <p:cNvPr id="64" name="テキスト ボックス 63">
            <a:extLst>
              <a:ext uri="{FF2B5EF4-FFF2-40B4-BE49-F238E27FC236}">
                <a16:creationId xmlns:a16="http://schemas.microsoft.com/office/drawing/2014/main" id="{99E713F2-5009-441B-8B41-F67BB827ED00}"/>
              </a:ext>
            </a:extLst>
          </p:cNvPr>
          <p:cNvSpPr txBox="1"/>
          <p:nvPr/>
        </p:nvSpPr>
        <p:spPr>
          <a:xfrm>
            <a:off x="6978132" y="5172499"/>
            <a:ext cx="2203748" cy="261610"/>
          </a:xfrm>
          <a:prstGeom prst="rect">
            <a:avLst/>
          </a:prstGeom>
          <a:noFill/>
        </p:spPr>
        <p:txBody>
          <a:bodyPr wrap="square">
            <a:spAutoFit/>
          </a:bodyPr>
          <a:lstStyle/>
          <a:p>
            <a:pPr marL="61595" marR="60325" algn="ctr">
              <a:spcBef>
                <a:spcPts val="35"/>
              </a:spcBef>
              <a:spcAft>
                <a:spcPts val="0"/>
              </a:spcAft>
            </a:pPr>
            <a:r>
              <a:rPr lang="zh-CN" altLang="ja-JP" sz="1050" b="1" spc="-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图</a:t>
            </a:r>
            <a:r>
              <a:rPr lang="ja-JP" altLang="en-US" sz="1050" b="1" spc="-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a:t>
            </a:r>
            <a:r>
              <a:rPr lang="en-US" altLang="ja-JP" sz="1050" b="1" spc="-1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a:t>
            </a:r>
            <a:r>
              <a:rPr lang="zh-CN" altLang="ja-JP" sz="1050" b="1"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扫一扫</a:t>
            </a:r>
            <a:r>
              <a:rPr lang="en-US" altLang="ja-JP" sz="1050" b="1"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a:t>
            </a:r>
            <a:r>
              <a:rPr lang="zh-CN" altLang="ja-JP" sz="1050" b="1" spc="-25"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支付</a:t>
            </a:r>
            <a:endParaRPr lang="ja-JP" altLang="ja-JP" sz="1100"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endParaRPr>
          </a:p>
        </p:txBody>
      </p:sp>
      <p:sp>
        <p:nvSpPr>
          <p:cNvPr id="65" name="テキスト ボックス 64">
            <a:extLst>
              <a:ext uri="{FF2B5EF4-FFF2-40B4-BE49-F238E27FC236}">
                <a16:creationId xmlns:a16="http://schemas.microsoft.com/office/drawing/2014/main" id="{359CAF51-E9E0-4A7F-A45F-E056D3EE7995}"/>
              </a:ext>
            </a:extLst>
          </p:cNvPr>
          <p:cNvSpPr txBox="1"/>
          <p:nvPr/>
        </p:nvSpPr>
        <p:spPr>
          <a:xfrm>
            <a:off x="10278629" y="6611779"/>
            <a:ext cx="1391475" cy="246221"/>
          </a:xfrm>
          <a:prstGeom prst="rect">
            <a:avLst/>
          </a:prstGeom>
          <a:noFill/>
        </p:spPr>
        <p:txBody>
          <a:bodyPr wrap="square">
            <a:spAutoFit/>
          </a:bodyPr>
          <a:lstStyle/>
          <a:p>
            <a:pPr marL="60325" marR="60325" algn="ctr">
              <a:spcBef>
                <a:spcPts val="750"/>
              </a:spcBef>
              <a:spcAft>
                <a:spcPts val="0"/>
              </a:spcAft>
            </a:pPr>
            <a:r>
              <a:rPr lang="zh-CN" altLang="ja-JP" sz="1000" spc="-10"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rPr>
              <a:t>图源：中国人民银行</a:t>
            </a:r>
            <a:endParaRPr lang="ja-JP" altLang="ja-JP" sz="1200" dirty="0">
              <a:effectLst/>
              <a:latin typeface="UD デジタル 教科書体 NK-R" panose="02020400000000000000" pitchFamily="18" charset="-128"/>
              <a:ea typeface="UD デジタル 教科書体 NK-R" panose="02020400000000000000" pitchFamily="18" charset="-128"/>
              <a:cs typeface="SimSun" panose="02010600030101010101" pitchFamily="2" charset="-122"/>
            </a:endParaRPr>
          </a:p>
        </p:txBody>
      </p:sp>
      <p:pic>
        <p:nvPicPr>
          <p:cNvPr id="4" name="図 3">
            <a:extLst>
              <a:ext uri="{FF2B5EF4-FFF2-40B4-BE49-F238E27FC236}">
                <a16:creationId xmlns:a16="http://schemas.microsoft.com/office/drawing/2014/main" id="{24F19425-1BFC-4896-B86B-A89CBFA88DC4}"/>
              </a:ext>
            </a:extLst>
          </p:cNvPr>
          <p:cNvPicPr>
            <a:picLocks noChangeAspect="1"/>
          </p:cNvPicPr>
          <p:nvPr/>
        </p:nvPicPr>
        <p:blipFill>
          <a:blip r:embed="rId7"/>
          <a:stretch>
            <a:fillRect/>
          </a:stretch>
        </p:blipFill>
        <p:spPr>
          <a:xfrm>
            <a:off x="90396" y="2916736"/>
            <a:ext cx="4210592" cy="1591897"/>
          </a:xfrm>
          <a:prstGeom prst="rect">
            <a:avLst/>
          </a:prstGeom>
        </p:spPr>
      </p:pic>
      <p:sp>
        <p:nvSpPr>
          <p:cNvPr id="74" name="Rectangle 7">
            <a:extLst>
              <a:ext uri="{FF2B5EF4-FFF2-40B4-BE49-F238E27FC236}">
                <a16:creationId xmlns:a16="http://schemas.microsoft.com/office/drawing/2014/main" id="{FAF3CAA2-D9BE-4C9C-94D9-9CEC53B516DD}"/>
              </a:ext>
            </a:extLst>
          </p:cNvPr>
          <p:cNvSpPr>
            <a:spLocks noChangeArrowheads="1"/>
          </p:cNvSpPr>
          <p:nvPr/>
        </p:nvSpPr>
        <p:spPr bwMode="auto">
          <a:xfrm>
            <a:off x="659107" y="2749876"/>
            <a:ext cx="307316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ja-JP" sz="1000" b="1"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表</a:t>
            </a:r>
            <a:r>
              <a:rPr kumimoji="0" lang="ja-JP" altLang="en-US" sz="1000" b="1"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a:t>
            </a:r>
            <a:r>
              <a:rPr kumimoji="0" lang="zh-CN" altLang="en-US" sz="1000" b="1"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数字人民币红包试点情况</a:t>
            </a:r>
            <a:endParaRPr kumimoji="0" lang="zh-CN" altLang="en-US" sz="1800" b="0" i="0" u="none" strike="noStrike" cap="none" normalizeH="0" baseline="0" dirty="0">
              <a:ln>
                <a:noFill/>
              </a:ln>
              <a:effectLst/>
              <a:latin typeface="UD Digi Kyokasho NK-R" panose="02020400000000000000" pitchFamily="18" charset="-128"/>
              <a:ea typeface="UD Digi Kyokasho NK-R" panose="02020400000000000000" pitchFamily="18" charset="-128"/>
            </a:endParaRPr>
          </a:p>
        </p:txBody>
      </p:sp>
      <p:sp>
        <p:nvSpPr>
          <p:cNvPr id="75" name="Rectangle 7">
            <a:extLst>
              <a:ext uri="{FF2B5EF4-FFF2-40B4-BE49-F238E27FC236}">
                <a16:creationId xmlns:a16="http://schemas.microsoft.com/office/drawing/2014/main" id="{17F0009E-CE41-41F6-A12E-22554A7A14D8}"/>
              </a:ext>
            </a:extLst>
          </p:cNvPr>
          <p:cNvSpPr>
            <a:spLocks noChangeArrowheads="1"/>
          </p:cNvSpPr>
          <p:nvPr/>
        </p:nvSpPr>
        <p:spPr bwMode="auto">
          <a:xfrm>
            <a:off x="560163" y="4446161"/>
            <a:ext cx="307316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资料来源：</a:t>
            </a:r>
            <a:r>
              <a:rPr kumimoji="0" lang="en-US" altLang="zh-CN" sz="900" b="0"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01 </a:t>
            </a:r>
            <a:r>
              <a:rPr kumimoji="0" lang="zh-CN" altLang="en-US" sz="900" b="0" i="0" u="none" strike="noStrike" cap="none" normalizeH="0" baseline="0" dirty="0">
                <a:ln>
                  <a:noFill/>
                </a:ln>
                <a:effectLst/>
                <a:latin typeface="UD Digi Kyokasho NK-R" panose="02020400000000000000" pitchFamily="18" charset="-128"/>
                <a:ea typeface="UD Digi Kyokasho NK-R" panose="02020400000000000000" pitchFamily="18" charset="-128"/>
                <a:cs typeface="SimSun" panose="02010600030101010101" pitchFamily="2" charset="-122"/>
              </a:rPr>
              <a:t>区块链根据公开资料整理</a:t>
            </a:r>
            <a:endParaRPr kumimoji="0" lang="zh-CN" altLang="en-US" sz="1800" b="0" i="0" u="none" strike="noStrike" cap="none" normalizeH="0" baseline="0" dirty="0">
              <a:ln>
                <a:noFill/>
              </a:ln>
              <a:effectLst/>
              <a:latin typeface="UD Digi Kyokasho NK-R" panose="02020400000000000000" pitchFamily="18" charset="-128"/>
              <a:ea typeface="UD Digi Kyokasho NK-R" panose="02020400000000000000" pitchFamily="18" charset="-128"/>
            </a:endParaRPr>
          </a:p>
        </p:txBody>
      </p:sp>
      <p:sp>
        <p:nvSpPr>
          <p:cNvPr id="76" name="スライド番号プレースホルダー 1">
            <a:extLst>
              <a:ext uri="{FF2B5EF4-FFF2-40B4-BE49-F238E27FC236}">
                <a16:creationId xmlns:a16="http://schemas.microsoft.com/office/drawing/2014/main" id="{58999A14-FD74-4AA6-B040-87AAC25B446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20</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23580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76304"/>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Yet R" panose="02030504000101010101" pitchFamily="18" charset="-127"/>
                <a:ea typeface="Yet R" panose="02030504000101010101" pitchFamily="18" charset="-127"/>
              </a:rPr>
              <a:t>その他の国における取り組み</a:t>
            </a:r>
            <a:endParaRPr sz="2800" spc="-5" dirty="0">
              <a:latin typeface="Yet R" panose="02030504000101010101" pitchFamily="18" charset="-127"/>
              <a:ea typeface="Yet R" panose="02030504000101010101" pitchFamily="18" charset="-127"/>
            </a:endParaRPr>
          </a:p>
        </p:txBody>
      </p:sp>
      <p:graphicFrame>
        <p:nvGraphicFramePr>
          <p:cNvPr id="3" name="object 3"/>
          <p:cNvGraphicFramePr>
            <a:graphicFrameLocks noGrp="1"/>
          </p:cNvGraphicFramePr>
          <p:nvPr>
            <p:extLst>
              <p:ext uri="{D42A27DB-BD31-4B8C-83A1-F6EECF244321}">
                <p14:modId xmlns:p14="http://schemas.microsoft.com/office/powerpoint/2010/main" val="3837778418"/>
              </p:ext>
            </p:extLst>
          </p:nvPr>
        </p:nvGraphicFramePr>
        <p:xfrm>
          <a:off x="992554" y="982266"/>
          <a:ext cx="10206891" cy="5599430"/>
        </p:xfrm>
        <a:graphic>
          <a:graphicData uri="http://schemas.openxmlformats.org/drawingml/2006/table">
            <a:tbl>
              <a:tblPr firstRow="1" bandRow="1">
                <a:tableStyleId>{2D5ABB26-0587-4C30-8999-92F81FD0307C}</a:tableStyleId>
              </a:tblPr>
              <a:tblGrid>
                <a:gridCol w="1737564">
                  <a:extLst>
                    <a:ext uri="{9D8B030D-6E8A-4147-A177-3AD203B41FA5}">
                      <a16:colId xmlns:a16="http://schemas.microsoft.com/office/drawing/2014/main" val="20000"/>
                    </a:ext>
                  </a:extLst>
                </a:gridCol>
                <a:gridCol w="8469327">
                  <a:extLst>
                    <a:ext uri="{9D8B030D-6E8A-4147-A177-3AD203B41FA5}">
                      <a16:colId xmlns:a16="http://schemas.microsoft.com/office/drawing/2014/main" val="20001"/>
                    </a:ext>
                  </a:extLst>
                </a:gridCol>
              </a:tblGrid>
              <a:tr h="758190">
                <a:tc>
                  <a:txBody>
                    <a:bodyPr/>
                    <a:lstStyle/>
                    <a:p>
                      <a:pPr algn="ctr">
                        <a:lnSpc>
                          <a:spcPct val="100000"/>
                        </a:lnSpc>
                        <a:spcBef>
                          <a:spcPts val="35"/>
                        </a:spcBef>
                      </a:pPr>
                      <a:endParaRPr sz="1600" dirty="0">
                        <a:latin typeface="BIZ UDPゴシック" panose="020B0400000000000000" pitchFamily="50" charset="-128"/>
                        <a:ea typeface="BIZ UDPゴシック" panose="020B0400000000000000" pitchFamily="50" charset="-128"/>
                        <a:cs typeface="Times New Roman"/>
                      </a:endParaRPr>
                    </a:p>
                    <a:p>
                      <a:pPr marL="91440" algn="ctr">
                        <a:lnSpc>
                          <a:spcPct val="100000"/>
                        </a:lnSpc>
                      </a:pPr>
                      <a:r>
                        <a:rPr sz="1400" spc="-30" dirty="0">
                          <a:latin typeface="BIZ UDPゴシック" panose="020B0400000000000000" pitchFamily="50" charset="-128"/>
                          <a:ea typeface="BIZ UDPゴシック" panose="020B0400000000000000" pitchFamily="50" charset="-128"/>
                          <a:cs typeface="メイリオ"/>
                        </a:rPr>
                        <a:t>英国</a:t>
                      </a:r>
                      <a:endParaRPr sz="1400" dirty="0">
                        <a:latin typeface="BIZ UDPゴシック" panose="020B0400000000000000" pitchFamily="50" charset="-128"/>
                        <a:ea typeface="BIZ UDPゴシック" panose="020B0400000000000000" pitchFamily="50" charset="-128"/>
                        <a:cs typeface="メイリオ"/>
                      </a:endParaRPr>
                    </a:p>
                  </a:txBody>
                  <a:tcPr marL="0" marR="0" marT="444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57785">
                        <a:lnSpc>
                          <a:spcPct val="100000"/>
                        </a:lnSpc>
                        <a:spcBef>
                          <a:spcPts val="395"/>
                        </a:spcBef>
                      </a:pPr>
                      <a:r>
                        <a:rPr sz="1400" dirty="0">
                          <a:latin typeface="BIZ UDPゴシック" panose="020B0400000000000000" pitchFamily="50" charset="-128"/>
                          <a:ea typeface="BIZ UDPゴシック" panose="020B0400000000000000" pitchFamily="50" charset="-128"/>
                          <a:cs typeface="メイリオ"/>
                        </a:rPr>
                        <a:t>2021年4</a:t>
                      </a:r>
                      <a:r>
                        <a:rPr sz="1400" spc="-15" dirty="0">
                          <a:latin typeface="BIZ UDPゴシック" panose="020B0400000000000000" pitchFamily="50" charset="-128"/>
                          <a:ea typeface="BIZ UDPゴシック" panose="020B0400000000000000" pitchFamily="50" charset="-128"/>
                          <a:cs typeface="メイリオ"/>
                        </a:rPr>
                        <a:t>月、イングランド銀行は、英国財務省とのタスクフォースと民間関係者とのフォーラムの設置を公表。</a:t>
                      </a:r>
                      <a:r>
                        <a:rPr sz="1400" dirty="0">
                          <a:latin typeface="BIZ UDPゴシック" panose="020B0400000000000000" pitchFamily="50" charset="-128"/>
                          <a:ea typeface="BIZ UDPゴシック" panose="020B0400000000000000" pitchFamily="50" charset="-128"/>
                          <a:cs typeface="メイリオ"/>
                        </a:rPr>
                        <a:t>1</a:t>
                      </a:r>
                      <a:r>
                        <a:rPr sz="1400" spc="5" dirty="0">
                          <a:latin typeface="BIZ UDPゴシック" panose="020B0400000000000000" pitchFamily="50" charset="-128"/>
                          <a:ea typeface="BIZ UDPゴシック" panose="020B0400000000000000" pitchFamily="50" charset="-128"/>
                          <a:cs typeface="メイリオ"/>
                        </a:rPr>
                        <a:t>1</a:t>
                      </a:r>
                      <a:r>
                        <a:rPr sz="1400" spc="-15" dirty="0">
                          <a:latin typeface="BIZ UDPゴシック" panose="020B0400000000000000" pitchFamily="50" charset="-128"/>
                          <a:ea typeface="BIZ UDPゴシック" panose="020B0400000000000000" pitchFamily="50" charset="-128"/>
                          <a:cs typeface="メイリオ"/>
                        </a:rPr>
                        <a:t>月、一般利用型</a:t>
                      </a:r>
                      <a:r>
                        <a:rPr sz="1400" spc="-10" dirty="0">
                          <a:latin typeface="BIZ UDPゴシック" panose="020B0400000000000000" pitchFamily="50" charset="-128"/>
                          <a:ea typeface="BIZ UDPゴシック" panose="020B0400000000000000" pitchFamily="50" charset="-128"/>
                          <a:cs typeface="メイリオ"/>
                        </a:rPr>
                        <a:t>CB</a:t>
                      </a:r>
                      <a:r>
                        <a:rPr sz="1400" dirty="0">
                          <a:latin typeface="BIZ UDPゴシック" panose="020B0400000000000000" pitchFamily="50" charset="-128"/>
                          <a:ea typeface="BIZ UDPゴシック" panose="020B0400000000000000" pitchFamily="50" charset="-128"/>
                          <a:cs typeface="メイリオ"/>
                        </a:rPr>
                        <a:t>D</a:t>
                      </a:r>
                      <a:r>
                        <a:rPr sz="1400" spc="-10" dirty="0">
                          <a:latin typeface="BIZ UDPゴシック" panose="020B0400000000000000" pitchFamily="50" charset="-128"/>
                          <a:ea typeface="BIZ UDPゴシック" panose="020B0400000000000000" pitchFamily="50" charset="-128"/>
                          <a:cs typeface="メイリオ"/>
                        </a:rPr>
                        <a:t>C</a:t>
                      </a:r>
                      <a:r>
                        <a:rPr sz="1400" spc="-15" dirty="0">
                          <a:latin typeface="BIZ UDPゴシック" panose="020B0400000000000000" pitchFamily="50" charset="-128"/>
                          <a:ea typeface="BIZ UDPゴシック" panose="020B0400000000000000" pitchFamily="50" charset="-128"/>
                          <a:cs typeface="メイリオ"/>
                        </a:rPr>
                        <a:t>に関する市中協議</a:t>
                      </a:r>
                      <a:r>
                        <a:rPr sz="1400" spc="-5" dirty="0">
                          <a:latin typeface="BIZ UDPゴシック" panose="020B0400000000000000" pitchFamily="50" charset="-128"/>
                          <a:ea typeface="BIZ UDPゴシック" panose="020B0400000000000000" pitchFamily="50" charset="-128"/>
                          <a:cs typeface="メイリオ"/>
                        </a:rPr>
                        <a:t>（</a:t>
                      </a:r>
                      <a:r>
                        <a:rPr sz="1400" spc="-10" dirty="0">
                          <a:latin typeface="BIZ UDPゴシック" panose="020B0400000000000000" pitchFamily="50" charset="-128"/>
                          <a:ea typeface="BIZ UDPゴシック" panose="020B0400000000000000" pitchFamily="50" charset="-128"/>
                          <a:cs typeface="メイリオ"/>
                        </a:rPr>
                        <a:t>英国財務</a:t>
                      </a:r>
                      <a:r>
                        <a:rPr sz="1400" dirty="0">
                          <a:latin typeface="BIZ UDPゴシック" panose="020B0400000000000000" pitchFamily="50" charset="-128"/>
                          <a:ea typeface="BIZ UDPゴシック" panose="020B0400000000000000" pitchFamily="50" charset="-128"/>
                          <a:cs typeface="メイリオ"/>
                        </a:rPr>
                        <a:t>省と共同）の2022</a:t>
                      </a:r>
                      <a:r>
                        <a:rPr sz="1400" spc="-10" dirty="0">
                          <a:latin typeface="BIZ UDPゴシック" panose="020B0400000000000000" pitchFamily="50" charset="-128"/>
                          <a:ea typeface="BIZ UDPゴシック" panose="020B0400000000000000" pitchFamily="50" charset="-128"/>
                          <a:cs typeface="メイリオ"/>
                        </a:rPr>
                        <a:t>年の実施を公表。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5016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360680">
                <a:tc>
                  <a:txBody>
                    <a:bodyPr/>
                    <a:lstStyle/>
                    <a:p>
                      <a:pPr marL="91440" algn="ctr">
                        <a:lnSpc>
                          <a:spcPct val="100000"/>
                        </a:lnSpc>
                        <a:spcBef>
                          <a:spcPts val="375"/>
                        </a:spcBef>
                      </a:pPr>
                      <a:r>
                        <a:rPr sz="1400" spc="-20" dirty="0">
                          <a:latin typeface="BIZ UDPゴシック" panose="020B0400000000000000" pitchFamily="50" charset="-128"/>
                          <a:ea typeface="BIZ UDPゴシック" panose="020B0400000000000000" pitchFamily="50" charset="-128"/>
                          <a:cs typeface="メイリオ"/>
                        </a:rPr>
                        <a:t>カナダ</a:t>
                      </a:r>
                      <a:endParaRPr sz="1400" dirty="0">
                        <a:latin typeface="BIZ UDPゴシック" panose="020B0400000000000000" pitchFamily="50" charset="-128"/>
                        <a:ea typeface="BIZ UDPゴシック" panose="020B0400000000000000" pitchFamily="50" charset="-128"/>
                        <a:cs typeface="メイリオ"/>
                      </a:endParaRPr>
                    </a:p>
                  </a:txBody>
                  <a:tcPr marL="0" marR="0" marT="476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515"/>
                        </a:spcBef>
                      </a:pPr>
                      <a:r>
                        <a:rPr sz="1400" dirty="0">
                          <a:latin typeface="BIZ UDPゴシック" panose="020B0400000000000000" pitchFamily="50" charset="-128"/>
                          <a:ea typeface="BIZ UDPゴシック" panose="020B0400000000000000" pitchFamily="50" charset="-128"/>
                          <a:cs typeface="メイリオ"/>
                        </a:rPr>
                        <a:t>2020年2</a:t>
                      </a:r>
                      <a:r>
                        <a:rPr sz="1400" spc="-10" dirty="0">
                          <a:latin typeface="BIZ UDPゴシック" panose="020B0400000000000000" pitchFamily="50" charset="-128"/>
                          <a:ea typeface="BIZ UDPゴシック" panose="020B0400000000000000" pitchFamily="50" charset="-128"/>
                          <a:cs typeface="メイリオ"/>
                        </a:rPr>
                        <a:t>月、カナダ銀行は、一般利用型CBDC</a:t>
                      </a:r>
                      <a:r>
                        <a:rPr sz="1400" spc="-20" dirty="0">
                          <a:latin typeface="BIZ UDPゴシック" panose="020B0400000000000000" pitchFamily="50" charset="-128"/>
                          <a:ea typeface="BIZ UDPゴシック" panose="020B0400000000000000" pitchFamily="50" charset="-128"/>
                          <a:cs typeface="メイリオ"/>
                        </a:rPr>
                        <a:t>に関する報告書を公表。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65404"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758190">
                <a:tc>
                  <a:txBody>
                    <a:bodyPr/>
                    <a:lstStyle/>
                    <a:p>
                      <a:pPr algn="ctr">
                        <a:lnSpc>
                          <a:spcPct val="100000"/>
                        </a:lnSpc>
                        <a:spcBef>
                          <a:spcPts val="40"/>
                        </a:spcBef>
                      </a:pPr>
                      <a:endParaRPr sz="1600" dirty="0">
                        <a:latin typeface="BIZ UDPゴシック" panose="020B0400000000000000" pitchFamily="50" charset="-128"/>
                        <a:ea typeface="BIZ UDPゴシック" panose="020B0400000000000000" pitchFamily="50" charset="-128"/>
                        <a:cs typeface="Times New Roman"/>
                      </a:endParaRPr>
                    </a:p>
                    <a:p>
                      <a:pPr marL="91440" algn="ctr">
                        <a:lnSpc>
                          <a:spcPct val="100000"/>
                        </a:lnSpc>
                      </a:pPr>
                      <a:r>
                        <a:rPr sz="1400" spc="-10" dirty="0">
                          <a:latin typeface="BIZ UDPゴシック" panose="020B0400000000000000" pitchFamily="50" charset="-128"/>
                          <a:ea typeface="BIZ UDPゴシック" panose="020B0400000000000000" pitchFamily="50" charset="-128"/>
                          <a:cs typeface="メイリオ"/>
                        </a:rPr>
                        <a:t>スウェーデン</a:t>
                      </a:r>
                      <a:endParaRPr sz="1400" dirty="0">
                        <a:latin typeface="BIZ UDPゴシック" panose="020B0400000000000000" pitchFamily="50" charset="-128"/>
                        <a:ea typeface="BIZ UDPゴシック" panose="020B0400000000000000" pitchFamily="50" charset="-128"/>
                        <a:cs typeface="メイリオ"/>
                      </a:endParaRPr>
                    </a:p>
                  </a:txBody>
                  <a:tcPr marL="0" marR="0" marT="508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95885" algn="just">
                        <a:lnSpc>
                          <a:spcPct val="100000"/>
                        </a:lnSpc>
                        <a:spcBef>
                          <a:spcPts val="400"/>
                        </a:spcBef>
                      </a:pPr>
                      <a:r>
                        <a:rPr sz="1400" dirty="0">
                          <a:latin typeface="BIZ UDPゴシック" panose="020B0400000000000000" pitchFamily="50" charset="-128"/>
                          <a:ea typeface="BIZ UDPゴシック" panose="020B0400000000000000" pitchFamily="50" charset="-128"/>
                          <a:cs typeface="メイリオ"/>
                        </a:rPr>
                        <a:t>2020年2</a:t>
                      </a:r>
                      <a:r>
                        <a:rPr sz="1400" spc="-15" dirty="0">
                          <a:latin typeface="BIZ UDPゴシック" panose="020B0400000000000000" pitchFamily="50" charset="-128"/>
                          <a:ea typeface="BIZ UDPゴシック" panose="020B0400000000000000" pitchFamily="50" charset="-128"/>
                          <a:cs typeface="メイリオ"/>
                        </a:rPr>
                        <a:t>月、スウェーデン・リクスバンクは、一般利用型</a:t>
                      </a:r>
                      <a:r>
                        <a:rPr sz="1400" spc="-10" dirty="0">
                          <a:latin typeface="BIZ UDPゴシック" panose="020B0400000000000000" pitchFamily="50" charset="-128"/>
                          <a:ea typeface="BIZ UDPゴシック" panose="020B0400000000000000" pitchFamily="50" charset="-128"/>
                          <a:cs typeface="メイリオ"/>
                        </a:rPr>
                        <a:t>CBDC（e-krona）</a:t>
                      </a:r>
                      <a:r>
                        <a:rPr sz="1400" spc="-25" dirty="0">
                          <a:latin typeface="BIZ UDPゴシック" panose="020B0400000000000000" pitchFamily="50" charset="-128"/>
                          <a:ea typeface="BIZ UDPゴシック" panose="020B0400000000000000" pitchFamily="50" charset="-128"/>
                          <a:cs typeface="メイリオ"/>
                        </a:rPr>
                        <a:t>の実</a:t>
                      </a:r>
                      <a:r>
                        <a:rPr sz="1400" dirty="0">
                          <a:latin typeface="BIZ UDPゴシック" panose="020B0400000000000000" pitchFamily="50" charset="-128"/>
                          <a:ea typeface="BIZ UDPゴシック" panose="020B0400000000000000" pitchFamily="50" charset="-128"/>
                          <a:cs typeface="メイリオ"/>
                        </a:rPr>
                        <a:t>験を開始。2022年11</a:t>
                      </a:r>
                      <a:r>
                        <a:rPr sz="1400" spc="-10" dirty="0">
                          <a:latin typeface="BIZ UDPゴシック" panose="020B0400000000000000" pitchFamily="50" charset="-128"/>
                          <a:ea typeface="BIZ UDPゴシック" panose="020B0400000000000000" pitchFamily="50" charset="-128"/>
                          <a:cs typeface="メイリオ"/>
                        </a:rPr>
                        <a:t>月末までには、</a:t>
                      </a:r>
                      <a:r>
                        <a:rPr sz="1400" dirty="0">
                          <a:latin typeface="BIZ UDPゴシック" panose="020B0400000000000000" pitchFamily="50" charset="-128"/>
                          <a:ea typeface="BIZ UDPゴシック" panose="020B0400000000000000" pitchFamily="50" charset="-128"/>
                          <a:cs typeface="メイリオ"/>
                        </a:rPr>
                        <a:t>e-</a:t>
                      </a:r>
                      <a:r>
                        <a:rPr sz="1400" spc="-10" dirty="0">
                          <a:latin typeface="BIZ UDPゴシック" panose="020B0400000000000000" pitchFamily="50" charset="-128"/>
                          <a:ea typeface="BIZ UDPゴシック" panose="020B0400000000000000" pitchFamily="50" charset="-128"/>
                          <a:cs typeface="メイリオ"/>
                        </a:rPr>
                        <a:t>krona</a:t>
                      </a:r>
                      <a:r>
                        <a:rPr sz="1400" spc="-20" dirty="0">
                          <a:latin typeface="BIZ UDPゴシック" panose="020B0400000000000000" pitchFamily="50" charset="-128"/>
                          <a:ea typeface="BIZ UDPゴシック" panose="020B0400000000000000" pitchFamily="50" charset="-128"/>
                          <a:cs typeface="メイリオ"/>
                        </a:rPr>
                        <a:t>発行の必要性に関し、議会の求めにより組成された調査委員会の報告書が政府に提出される予定。</a:t>
                      </a:r>
                      <a:endParaRPr sz="1400" dirty="0">
                        <a:latin typeface="BIZ UDPゴシック" panose="020B0400000000000000" pitchFamily="50" charset="-128"/>
                        <a:ea typeface="BIZ UDPゴシック" panose="020B0400000000000000" pitchFamily="50" charset="-128"/>
                        <a:cs typeface="メイリオ"/>
                      </a:endParaRPr>
                    </a:p>
                  </a:txBody>
                  <a:tcPr marL="0" marR="0" marT="508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r h="518795">
                <a:tc>
                  <a:txBody>
                    <a:bodyPr/>
                    <a:lstStyle/>
                    <a:p>
                      <a:pPr marL="91440" algn="ctr">
                        <a:lnSpc>
                          <a:spcPct val="100000"/>
                        </a:lnSpc>
                        <a:spcBef>
                          <a:spcPts val="994"/>
                        </a:spcBef>
                      </a:pPr>
                      <a:r>
                        <a:rPr sz="1400" spc="-20" dirty="0">
                          <a:latin typeface="BIZ UDPゴシック" panose="020B0400000000000000" pitchFamily="50" charset="-128"/>
                          <a:ea typeface="BIZ UDPゴシック" panose="020B0400000000000000" pitchFamily="50" charset="-128"/>
                          <a:cs typeface="メイリオ"/>
                        </a:rPr>
                        <a:t>スイス</a:t>
                      </a:r>
                      <a:endParaRPr sz="1400" dirty="0">
                        <a:latin typeface="BIZ UDPゴシック" panose="020B0400000000000000" pitchFamily="50" charset="-128"/>
                        <a:ea typeface="BIZ UDPゴシック" panose="020B0400000000000000" pitchFamily="50" charset="-128"/>
                        <a:cs typeface="メイリオ"/>
                      </a:endParaRPr>
                    </a:p>
                  </a:txBody>
                  <a:tcPr marL="0" marR="0" marT="126364"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457834">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2019年12月、政府は、</a:t>
                      </a:r>
                      <a:r>
                        <a:rPr sz="1400" spc="-10" dirty="0">
                          <a:latin typeface="BIZ UDPゴシック" panose="020B0400000000000000" pitchFamily="50" charset="-128"/>
                          <a:ea typeface="BIZ UDPゴシック" panose="020B0400000000000000" pitchFamily="50" charset="-128"/>
                          <a:cs typeface="メイリオ"/>
                        </a:rPr>
                        <a:t>CBDC</a:t>
                      </a:r>
                      <a:r>
                        <a:rPr sz="1400" spc="-20" dirty="0">
                          <a:latin typeface="BIZ UDPゴシック" panose="020B0400000000000000" pitchFamily="50" charset="-128"/>
                          <a:ea typeface="BIZ UDPゴシック" panose="020B0400000000000000" pitchFamily="50" charset="-128"/>
                          <a:cs typeface="メイリオ"/>
                        </a:rPr>
                        <a:t>に関する報告書を公表し、「現状、一般利用型</a:t>
                      </a:r>
                      <a:r>
                        <a:rPr sz="1400" spc="-50" dirty="0">
                          <a:latin typeface="BIZ UDPゴシック" panose="020B0400000000000000" pitchFamily="50" charset="-128"/>
                          <a:ea typeface="BIZ UDPゴシック" panose="020B0400000000000000" pitchFamily="50" charset="-128"/>
                          <a:cs typeface="メイリオ"/>
                        </a:rPr>
                        <a:t> </a:t>
                      </a:r>
                      <a:r>
                        <a:rPr sz="1400" dirty="0">
                          <a:latin typeface="BIZ UDPゴシック" panose="020B0400000000000000" pitchFamily="50" charset="-128"/>
                          <a:ea typeface="BIZ UDPゴシック" panose="020B0400000000000000" pitchFamily="50" charset="-128"/>
                          <a:cs typeface="メイリオ"/>
                        </a:rPr>
                        <a:t>CBDC</a:t>
                      </a:r>
                      <a:r>
                        <a:rPr sz="1400" spc="-20" dirty="0">
                          <a:latin typeface="BIZ UDPゴシック" panose="020B0400000000000000" pitchFamily="50" charset="-128"/>
                          <a:ea typeface="BIZ UDPゴシック" panose="020B0400000000000000" pitchFamily="50" charset="-128"/>
                          <a:cs typeface="メイリオ"/>
                        </a:rPr>
                        <a:t>は全体としていかなる追加的な便益ももたらさない」との見解を表明。</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3"/>
                  </a:ext>
                </a:extLst>
              </a:tr>
              <a:tr h="518795">
                <a:tc>
                  <a:txBody>
                    <a:bodyPr/>
                    <a:lstStyle/>
                    <a:p>
                      <a:pPr marL="91440" algn="ctr">
                        <a:lnSpc>
                          <a:spcPct val="100000"/>
                        </a:lnSpc>
                        <a:spcBef>
                          <a:spcPts val="1000"/>
                        </a:spcBef>
                      </a:pPr>
                      <a:r>
                        <a:rPr sz="1400" spc="-10" dirty="0">
                          <a:latin typeface="BIZ UDPゴシック" panose="020B0400000000000000" pitchFamily="50" charset="-128"/>
                          <a:ea typeface="BIZ UDPゴシック" panose="020B0400000000000000" pitchFamily="50" charset="-128"/>
                          <a:cs typeface="メイリオ"/>
                        </a:rPr>
                        <a:t>カンボジア</a:t>
                      </a:r>
                      <a:endParaRPr sz="1400" dirty="0">
                        <a:latin typeface="BIZ UDPゴシック" panose="020B0400000000000000" pitchFamily="50" charset="-128"/>
                        <a:ea typeface="BIZ UDPゴシック" panose="020B0400000000000000" pitchFamily="50" charset="-128"/>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163195">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2020年10</a:t>
                      </a:r>
                      <a:r>
                        <a:rPr sz="1400" spc="-15" dirty="0">
                          <a:latin typeface="BIZ UDPゴシック" panose="020B0400000000000000" pitchFamily="50" charset="-128"/>
                          <a:ea typeface="BIZ UDPゴシック" panose="020B0400000000000000" pitchFamily="50" charset="-128"/>
                          <a:cs typeface="メイリオ"/>
                        </a:rPr>
                        <a:t>月、カンボジア中央銀行は、次世代決済システム</a:t>
                      </a:r>
                      <a:r>
                        <a:rPr sz="1400" dirty="0">
                          <a:latin typeface="BIZ UDPゴシック" panose="020B0400000000000000" pitchFamily="50" charset="-128"/>
                          <a:ea typeface="BIZ UDPゴシック" panose="020B0400000000000000" pitchFamily="50" charset="-128"/>
                          <a:cs typeface="メイリオ"/>
                        </a:rPr>
                        <a:t>Bakong</a:t>
                      </a:r>
                      <a:r>
                        <a:rPr sz="1400" spc="-70" dirty="0">
                          <a:latin typeface="BIZ UDPゴシック" panose="020B0400000000000000" pitchFamily="50" charset="-128"/>
                          <a:ea typeface="BIZ UDPゴシック" panose="020B0400000000000000" pitchFamily="50" charset="-128"/>
                          <a:cs typeface="メイリオ"/>
                        </a:rPr>
                        <a:t> </a:t>
                      </a:r>
                      <a:r>
                        <a:rPr sz="1400" spc="-10" dirty="0">
                          <a:latin typeface="BIZ UDPゴシック" panose="020B0400000000000000" pitchFamily="50" charset="-128"/>
                          <a:ea typeface="BIZ UDPゴシック" panose="020B0400000000000000" pitchFamily="50" charset="-128"/>
                          <a:cs typeface="メイリオ"/>
                        </a:rPr>
                        <a:t>System</a:t>
                      </a:r>
                      <a:r>
                        <a:rPr sz="1400" spc="-25" dirty="0">
                          <a:latin typeface="BIZ UDPゴシック" panose="020B0400000000000000" pitchFamily="50" charset="-128"/>
                          <a:ea typeface="BIZ UDPゴシック" panose="020B0400000000000000" pitchFamily="50" charset="-128"/>
                          <a:cs typeface="メイリオ"/>
                        </a:rPr>
                        <a:t>の正</a:t>
                      </a:r>
                      <a:r>
                        <a:rPr sz="1400" spc="-10" dirty="0">
                          <a:latin typeface="BIZ UDPゴシック" panose="020B0400000000000000" pitchFamily="50" charset="-128"/>
                          <a:ea typeface="BIZ UDPゴシック" panose="020B0400000000000000" pitchFamily="50" charset="-128"/>
                          <a:cs typeface="メイリオ"/>
                        </a:rPr>
                        <a:t>式運用を公表。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4"/>
                  </a:ext>
                </a:extLst>
              </a:tr>
              <a:tr h="518795">
                <a:tc>
                  <a:txBody>
                    <a:bodyPr/>
                    <a:lstStyle/>
                    <a:p>
                      <a:pPr marL="91440" algn="ctr">
                        <a:lnSpc>
                          <a:spcPct val="100000"/>
                        </a:lnSpc>
                        <a:spcBef>
                          <a:spcPts val="1000"/>
                        </a:spcBef>
                      </a:pPr>
                      <a:r>
                        <a:rPr sz="1400" spc="-20" dirty="0">
                          <a:latin typeface="BIZ UDPゴシック" panose="020B0400000000000000" pitchFamily="50" charset="-128"/>
                          <a:ea typeface="BIZ UDPゴシック" panose="020B0400000000000000" pitchFamily="50" charset="-128"/>
                          <a:cs typeface="メイリオ"/>
                        </a:rPr>
                        <a:t>バハマ</a:t>
                      </a:r>
                      <a:endParaRPr sz="1400" dirty="0">
                        <a:latin typeface="BIZ UDPゴシック" panose="020B0400000000000000" pitchFamily="50" charset="-128"/>
                        <a:ea typeface="BIZ UDPゴシック" panose="020B0400000000000000" pitchFamily="50" charset="-128"/>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213995">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2020年10</a:t>
                      </a:r>
                      <a:r>
                        <a:rPr sz="1400" spc="-15" dirty="0">
                          <a:latin typeface="BIZ UDPゴシック" panose="020B0400000000000000" pitchFamily="50" charset="-128"/>
                          <a:ea typeface="BIZ UDPゴシック" panose="020B0400000000000000" pitchFamily="50" charset="-128"/>
                          <a:cs typeface="メイリオ"/>
                        </a:rPr>
                        <a:t>月、バハマ中央銀行は、一般利用型</a:t>
                      </a:r>
                      <a:r>
                        <a:rPr sz="1400" dirty="0">
                          <a:latin typeface="BIZ UDPゴシック" panose="020B0400000000000000" pitchFamily="50" charset="-128"/>
                          <a:ea typeface="BIZ UDPゴシック" panose="020B0400000000000000" pitchFamily="50" charset="-128"/>
                          <a:cs typeface="メイリオ"/>
                        </a:rPr>
                        <a:t>CBDC（Sand</a:t>
                      </a:r>
                      <a:r>
                        <a:rPr sz="1400" spc="-50" dirty="0">
                          <a:latin typeface="BIZ UDPゴシック" panose="020B0400000000000000" pitchFamily="50" charset="-128"/>
                          <a:ea typeface="BIZ UDPゴシック" panose="020B0400000000000000" pitchFamily="50" charset="-128"/>
                          <a:cs typeface="メイリオ"/>
                        </a:rPr>
                        <a:t> </a:t>
                      </a:r>
                      <a:r>
                        <a:rPr sz="1400" spc="-10" dirty="0">
                          <a:latin typeface="BIZ UDPゴシック" panose="020B0400000000000000" pitchFamily="50" charset="-128"/>
                          <a:ea typeface="BIZ UDPゴシック" panose="020B0400000000000000" pitchFamily="50" charset="-128"/>
                          <a:cs typeface="メイリオ"/>
                        </a:rPr>
                        <a:t>Dollar）の全国での正式発行を公表。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5"/>
                  </a:ext>
                </a:extLst>
              </a:tr>
              <a:tr h="581025">
                <a:tc>
                  <a:txBody>
                    <a:bodyPr/>
                    <a:lstStyle/>
                    <a:p>
                      <a:pPr marL="91440" marR="209550" algn="ctr">
                        <a:lnSpc>
                          <a:spcPct val="100000"/>
                        </a:lnSpc>
                        <a:spcBef>
                          <a:spcPts val="405"/>
                        </a:spcBef>
                      </a:pPr>
                      <a:r>
                        <a:rPr sz="1400" spc="-10" dirty="0">
                          <a:latin typeface="BIZ UDPゴシック" panose="020B0400000000000000" pitchFamily="50" charset="-128"/>
                          <a:ea typeface="BIZ UDPゴシック" panose="020B0400000000000000" pitchFamily="50" charset="-128"/>
                          <a:cs typeface="メイリオ"/>
                        </a:rPr>
                        <a:t>東カリブ通貨</a:t>
                      </a:r>
                      <a:r>
                        <a:rPr sz="1400" dirty="0">
                          <a:latin typeface="BIZ UDPゴシック" panose="020B0400000000000000" pitchFamily="50" charset="-128"/>
                          <a:ea typeface="BIZ UDPゴシック" panose="020B0400000000000000" pitchFamily="50" charset="-128"/>
                          <a:cs typeface="メイリオ"/>
                        </a:rPr>
                        <a:t>同盟</a:t>
                      </a:r>
                      <a:r>
                        <a:rPr sz="1200" spc="-10" dirty="0">
                          <a:latin typeface="BIZ UDPゴシック" panose="020B0400000000000000" pitchFamily="50" charset="-128"/>
                          <a:ea typeface="BIZ UDPゴシック" panose="020B0400000000000000" pitchFamily="50" charset="-128"/>
                          <a:cs typeface="メイリオ"/>
                        </a:rPr>
                        <a:t>（8</a:t>
                      </a:r>
                      <a:r>
                        <a:rPr sz="1200" dirty="0">
                          <a:latin typeface="BIZ UDPゴシック" panose="020B0400000000000000" pitchFamily="50" charset="-128"/>
                          <a:ea typeface="BIZ UDPゴシック" panose="020B0400000000000000" pitchFamily="50" charset="-128"/>
                          <a:cs typeface="メイリオ"/>
                        </a:rPr>
                        <a:t>か国</a:t>
                      </a:r>
                      <a:r>
                        <a:rPr sz="1200" spc="-50" dirty="0">
                          <a:latin typeface="BIZ UDPゴシック" panose="020B0400000000000000" pitchFamily="50" charset="-128"/>
                          <a:ea typeface="BIZ UDPゴシック" panose="020B0400000000000000" pitchFamily="50" charset="-128"/>
                          <a:cs typeface="メイリオ"/>
                        </a:rPr>
                        <a:t>）</a:t>
                      </a:r>
                      <a:endParaRPr sz="1200" dirty="0">
                        <a:latin typeface="BIZ UDPゴシック" panose="020B0400000000000000" pitchFamily="50" charset="-128"/>
                        <a:ea typeface="BIZ UDPゴシック" panose="020B0400000000000000" pitchFamily="50" charset="-128"/>
                        <a:cs typeface="メイリオ"/>
                      </a:endParaRPr>
                    </a:p>
                  </a:txBody>
                  <a:tcPr marL="0" marR="0" marT="514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a:lnSpc>
                          <a:spcPct val="100000"/>
                        </a:lnSpc>
                        <a:spcBef>
                          <a:spcPts val="545"/>
                        </a:spcBef>
                      </a:pPr>
                      <a:r>
                        <a:rPr sz="1400" dirty="0">
                          <a:latin typeface="BIZ UDPゴシック" panose="020B0400000000000000" pitchFamily="50" charset="-128"/>
                          <a:ea typeface="BIZ UDPゴシック" panose="020B0400000000000000" pitchFamily="50" charset="-128"/>
                          <a:cs typeface="メイリオ"/>
                        </a:rPr>
                        <a:t>2021年3</a:t>
                      </a:r>
                      <a:r>
                        <a:rPr sz="1400" spc="-15" dirty="0">
                          <a:latin typeface="BIZ UDPゴシック" panose="020B0400000000000000" pitchFamily="50" charset="-128"/>
                          <a:ea typeface="BIZ UDPゴシック" panose="020B0400000000000000" pitchFamily="50" charset="-128"/>
                          <a:cs typeface="メイリオ"/>
                        </a:rPr>
                        <a:t>月、東カリブ中央銀行は、一般利用型</a:t>
                      </a:r>
                      <a:r>
                        <a:rPr sz="1400" spc="-10" dirty="0">
                          <a:latin typeface="BIZ UDPゴシック" panose="020B0400000000000000" pitchFamily="50" charset="-128"/>
                          <a:ea typeface="BIZ UDPゴシック" panose="020B0400000000000000" pitchFamily="50" charset="-128"/>
                          <a:cs typeface="メイリオ"/>
                        </a:rPr>
                        <a:t>CBDC（DCash）</a:t>
                      </a:r>
                      <a:r>
                        <a:rPr sz="1400" spc="-5" dirty="0">
                          <a:latin typeface="BIZ UDPゴシック" panose="020B0400000000000000" pitchFamily="50" charset="-128"/>
                          <a:ea typeface="BIZ UDPゴシック" panose="020B0400000000000000" pitchFamily="50" charset="-128"/>
                          <a:cs typeface="メイリオ"/>
                        </a:rPr>
                        <a:t>の域内</a:t>
                      </a:r>
                      <a:r>
                        <a:rPr sz="1400" dirty="0">
                          <a:latin typeface="BIZ UDPゴシック" panose="020B0400000000000000" pitchFamily="50" charset="-128"/>
                          <a:ea typeface="BIZ UDPゴシック" panose="020B0400000000000000" pitchFamily="50" charset="-128"/>
                          <a:cs typeface="メイリオ"/>
                        </a:rPr>
                        <a:t>4</a:t>
                      </a:r>
                      <a:r>
                        <a:rPr sz="1400" spc="-20" dirty="0">
                          <a:latin typeface="BIZ UDPゴシック" panose="020B0400000000000000" pitchFamily="50" charset="-128"/>
                          <a:ea typeface="BIZ UDPゴシック" panose="020B0400000000000000" pitchFamily="50" charset="-128"/>
                          <a:cs typeface="メイリオ"/>
                        </a:rPr>
                        <a:t>か国での</a:t>
                      </a:r>
                      <a:r>
                        <a:rPr sz="1400" spc="-10" dirty="0">
                          <a:latin typeface="BIZ UDPゴシック" panose="020B0400000000000000" pitchFamily="50" charset="-128"/>
                          <a:ea typeface="BIZ UDPゴシック" panose="020B0400000000000000" pitchFamily="50" charset="-128"/>
                          <a:cs typeface="メイリオ"/>
                        </a:rPr>
                        <a:t>正式運用を公表。残り</a:t>
                      </a:r>
                      <a:r>
                        <a:rPr sz="1400" dirty="0">
                          <a:latin typeface="BIZ UDPゴシック" panose="020B0400000000000000" pitchFamily="50" charset="-128"/>
                          <a:ea typeface="BIZ UDPゴシック" panose="020B0400000000000000" pitchFamily="50" charset="-128"/>
                          <a:cs typeface="メイリオ"/>
                        </a:rPr>
                        <a:t>4</a:t>
                      </a:r>
                      <a:r>
                        <a:rPr sz="1400" spc="-20" dirty="0">
                          <a:latin typeface="BIZ UDPゴシック" panose="020B0400000000000000" pitchFamily="50" charset="-128"/>
                          <a:ea typeface="BIZ UDPゴシック" panose="020B0400000000000000" pitchFamily="50" charset="-128"/>
                          <a:cs typeface="メイリオ"/>
                        </a:rPr>
                        <a:t>か国にも順次展開中。</a:t>
                      </a:r>
                      <a:endParaRPr sz="1400" dirty="0">
                        <a:latin typeface="BIZ UDPゴシック" panose="020B0400000000000000" pitchFamily="50" charset="-128"/>
                        <a:ea typeface="BIZ UDPゴシック" panose="020B0400000000000000" pitchFamily="50" charset="-128"/>
                        <a:cs typeface="メイリオ"/>
                      </a:endParaRPr>
                    </a:p>
                  </a:txBody>
                  <a:tcPr marL="0" marR="0" marT="6921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6"/>
                  </a:ext>
                </a:extLst>
              </a:tr>
              <a:tr h="518795">
                <a:tc>
                  <a:txBody>
                    <a:bodyPr/>
                    <a:lstStyle/>
                    <a:p>
                      <a:pPr marL="91440" algn="ctr">
                        <a:lnSpc>
                          <a:spcPct val="100000"/>
                        </a:lnSpc>
                        <a:spcBef>
                          <a:spcPts val="1000"/>
                        </a:spcBef>
                      </a:pPr>
                      <a:r>
                        <a:rPr sz="1400" spc="-20" dirty="0">
                          <a:latin typeface="BIZ UDPゴシック" panose="020B0400000000000000" pitchFamily="50" charset="-128"/>
                          <a:ea typeface="BIZ UDPゴシック" panose="020B0400000000000000" pitchFamily="50" charset="-128"/>
                          <a:cs typeface="メイリオ"/>
                        </a:rPr>
                        <a:t>ナイジェリア</a:t>
                      </a:r>
                      <a:endParaRPr sz="1400" dirty="0">
                        <a:latin typeface="BIZ UDPゴシック" panose="020B0400000000000000" pitchFamily="50" charset="-128"/>
                        <a:ea typeface="BIZ UDPゴシック" panose="020B0400000000000000" pitchFamily="50" charset="-128"/>
                        <a:cs typeface="メイリオ"/>
                      </a:endParaRPr>
                    </a:p>
                  </a:txBody>
                  <a:tcPr marL="0" marR="0" marT="12700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a:lnSpc>
                          <a:spcPct val="100000"/>
                        </a:lnSpc>
                        <a:spcBef>
                          <a:spcPts val="300"/>
                        </a:spcBef>
                      </a:pPr>
                      <a:r>
                        <a:rPr sz="1400" dirty="0">
                          <a:latin typeface="BIZ UDPゴシック" panose="020B0400000000000000" pitchFamily="50" charset="-128"/>
                          <a:ea typeface="BIZ UDPゴシック" panose="020B0400000000000000" pitchFamily="50" charset="-128"/>
                          <a:cs typeface="メイリオ"/>
                        </a:rPr>
                        <a:t>2021</a:t>
                      </a:r>
                      <a:r>
                        <a:rPr sz="1400" spc="-10" dirty="0">
                          <a:latin typeface="BIZ UDPゴシック" panose="020B0400000000000000" pitchFamily="50" charset="-128"/>
                          <a:ea typeface="BIZ UDPゴシック" panose="020B0400000000000000" pitchFamily="50" charset="-128"/>
                          <a:cs typeface="メイリオ"/>
                        </a:rPr>
                        <a:t>年</a:t>
                      </a:r>
                      <a:r>
                        <a:rPr sz="1400" dirty="0">
                          <a:latin typeface="BIZ UDPゴシック" panose="020B0400000000000000" pitchFamily="50" charset="-128"/>
                          <a:ea typeface="BIZ UDPゴシック" panose="020B0400000000000000" pitchFamily="50" charset="-128"/>
                          <a:cs typeface="メイリオ"/>
                        </a:rPr>
                        <a:t>10</a:t>
                      </a:r>
                      <a:r>
                        <a:rPr sz="1400" spc="-20" dirty="0">
                          <a:latin typeface="BIZ UDPゴシック" panose="020B0400000000000000" pitchFamily="50" charset="-128"/>
                          <a:ea typeface="BIZ UDPゴシック" panose="020B0400000000000000" pitchFamily="50" charset="-128"/>
                          <a:cs typeface="メイリオ"/>
                        </a:rPr>
                        <a:t>月、ナイジェリア中央銀行は、一般利用型</a:t>
                      </a:r>
                      <a:r>
                        <a:rPr sz="1400" spc="-10" dirty="0">
                          <a:latin typeface="BIZ UDPゴシック" panose="020B0400000000000000" pitchFamily="50" charset="-128"/>
                          <a:ea typeface="BIZ UDPゴシック" panose="020B0400000000000000" pitchFamily="50" charset="-128"/>
                          <a:cs typeface="メイリオ"/>
                        </a:rPr>
                        <a:t>CBDC（eNaira）</a:t>
                      </a:r>
                      <a:r>
                        <a:rPr sz="1400" spc="-20" dirty="0">
                          <a:latin typeface="BIZ UDPゴシック" panose="020B0400000000000000" pitchFamily="50" charset="-128"/>
                          <a:ea typeface="BIZ UDPゴシック" panose="020B0400000000000000" pitchFamily="50" charset="-128"/>
                          <a:cs typeface="メイリオ"/>
                        </a:rPr>
                        <a:t>の正式発行</a:t>
                      </a:r>
                      <a:r>
                        <a:rPr sz="1400" spc="-15" dirty="0">
                          <a:latin typeface="BIZ UDPゴシック" panose="020B0400000000000000" pitchFamily="50" charset="-128"/>
                          <a:ea typeface="BIZ UDPゴシック" panose="020B0400000000000000" pitchFamily="50" charset="-128"/>
                          <a:cs typeface="メイリオ"/>
                        </a:rPr>
                        <a:t>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10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7"/>
                  </a:ext>
                </a:extLst>
              </a:tr>
              <a:tr h="518795">
                <a:tc>
                  <a:txBody>
                    <a:bodyPr/>
                    <a:lstStyle/>
                    <a:p>
                      <a:pPr marL="91440" algn="ctr">
                        <a:lnSpc>
                          <a:spcPct val="100000"/>
                        </a:lnSpc>
                        <a:spcBef>
                          <a:spcPts val="1005"/>
                        </a:spcBef>
                      </a:pPr>
                      <a:r>
                        <a:rPr sz="1400" spc="-10" dirty="0">
                          <a:latin typeface="BIZ UDPゴシック" panose="020B0400000000000000" pitchFamily="50" charset="-128"/>
                          <a:ea typeface="BIZ UDPゴシック" panose="020B0400000000000000" pitchFamily="50" charset="-128"/>
                          <a:cs typeface="メイリオ"/>
                        </a:rPr>
                        <a:t>ジャマイカ</a:t>
                      </a:r>
                      <a:endParaRPr sz="1400" dirty="0">
                        <a:latin typeface="BIZ UDPゴシック" panose="020B0400000000000000" pitchFamily="50" charset="-128"/>
                        <a:ea typeface="BIZ UDPゴシック" panose="020B0400000000000000" pitchFamily="50" charset="-128"/>
                        <a:cs typeface="メイリオ"/>
                      </a:endParaRPr>
                    </a:p>
                  </a:txBody>
                  <a:tcPr marL="0" marR="0" marT="12763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68580" marR="123825">
                        <a:lnSpc>
                          <a:spcPct val="100000"/>
                        </a:lnSpc>
                        <a:spcBef>
                          <a:spcPts val="305"/>
                        </a:spcBef>
                      </a:pPr>
                      <a:r>
                        <a:rPr sz="1400" dirty="0">
                          <a:latin typeface="BIZ UDPゴシック" panose="020B0400000000000000" pitchFamily="50" charset="-128"/>
                          <a:ea typeface="BIZ UDPゴシック" panose="020B0400000000000000" pitchFamily="50" charset="-128"/>
                          <a:cs typeface="メイリオ"/>
                        </a:rPr>
                        <a:t>2021年12</a:t>
                      </a:r>
                      <a:r>
                        <a:rPr sz="1400" spc="-15" dirty="0">
                          <a:latin typeface="BIZ UDPゴシック" panose="020B0400000000000000" pitchFamily="50" charset="-128"/>
                          <a:ea typeface="BIZ UDPゴシック" panose="020B0400000000000000" pitchFamily="50" charset="-128"/>
                          <a:cs typeface="メイリオ"/>
                        </a:rPr>
                        <a:t>月、ジャマイカ銀行は、一般利用型</a:t>
                      </a:r>
                      <a:r>
                        <a:rPr sz="1400" spc="-10" dirty="0">
                          <a:latin typeface="BIZ UDPゴシック" panose="020B0400000000000000" pitchFamily="50" charset="-128"/>
                          <a:ea typeface="BIZ UDPゴシック" panose="020B0400000000000000" pitchFamily="50" charset="-128"/>
                          <a:cs typeface="メイリオ"/>
                        </a:rPr>
                        <a:t>CBDCの</a:t>
                      </a:r>
                      <a:r>
                        <a:rPr sz="1400" dirty="0">
                          <a:latin typeface="BIZ UDPゴシック" panose="020B0400000000000000" pitchFamily="50" charset="-128"/>
                          <a:ea typeface="BIZ UDPゴシック" panose="020B0400000000000000" pitchFamily="50" charset="-128"/>
                          <a:cs typeface="メイリオ"/>
                        </a:rPr>
                        <a:t>2022</a:t>
                      </a:r>
                      <a:r>
                        <a:rPr sz="1400" spc="-10" dirty="0">
                          <a:latin typeface="BIZ UDPゴシック" panose="020B0400000000000000" pitchFamily="50" charset="-128"/>
                          <a:ea typeface="BIZ UDPゴシック" panose="020B0400000000000000" pitchFamily="50" charset="-128"/>
                          <a:cs typeface="メイリオ"/>
                        </a:rPr>
                        <a:t>年第</a:t>
                      </a:r>
                      <a:r>
                        <a:rPr sz="1400" dirty="0">
                          <a:latin typeface="BIZ UDPゴシック" panose="020B0400000000000000" pitchFamily="50" charset="-128"/>
                          <a:ea typeface="BIZ UDPゴシック" panose="020B0400000000000000" pitchFamily="50" charset="-128"/>
                          <a:cs typeface="メイリオ"/>
                        </a:rPr>
                        <a:t>1</a:t>
                      </a:r>
                      <a:r>
                        <a:rPr sz="1400" spc="-20" dirty="0">
                          <a:latin typeface="BIZ UDPゴシック" panose="020B0400000000000000" pitchFamily="50" charset="-128"/>
                          <a:ea typeface="BIZ UDPゴシック" panose="020B0400000000000000" pitchFamily="50" charset="-128"/>
                          <a:cs typeface="メイリオ"/>
                        </a:rPr>
                        <a:t>四半期の正式発</a:t>
                      </a:r>
                      <a:r>
                        <a:rPr sz="1400" spc="-10" dirty="0">
                          <a:latin typeface="BIZ UDPゴシック" panose="020B0400000000000000" pitchFamily="50" charset="-128"/>
                          <a:ea typeface="BIZ UDPゴシック" panose="020B0400000000000000" pitchFamily="50" charset="-128"/>
                          <a:cs typeface="メイリオ"/>
                        </a:rPr>
                        <a:t>行を公表。</a:t>
                      </a:r>
                      <a:endParaRPr sz="1400" dirty="0">
                        <a:latin typeface="BIZ UDPゴシック" panose="020B0400000000000000" pitchFamily="50" charset="-128"/>
                        <a:ea typeface="BIZ UDPゴシック" panose="020B0400000000000000" pitchFamily="50" charset="-128"/>
                        <a:cs typeface="メイリオ"/>
                      </a:endParaRPr>
                    </a:p>
                  </a:txBody>
                  <a:tcPr marL="0" marR="0" marT="38735"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8"/>
                  </a:ext>
                </a:extLst>
              </a:tr>
              <a:tr h="547370">
                <a:tc>
                  <a:txBody>
                    <a:bodyPr/>
                    <a:lstStyle/>
                    <a:p>
                      <a:pPr marL="91440" algn="ctr">
                        <a:lnSpc>
                          <a:spcPct val="100000"/>
                        </a:lnSpc>
                        <a:spcBef>
                          <a:spcPts val="1115"/>
                        </a:spcBef>
                      </a:pPr>
                      <a:r>
                        <a:rPr sz="1400" spc="-20" dirty="0">
                          <a:latin typeface="BIZ UDPゴシック" panose="020B0400000000000000" pitchFamily="50" charset="-128"/>
                          <a:ea typeface="BIZ UDPゴシック" panose="020B0400000000000000" pitchFamily="50" charset="-128"/>
                          <a:cs typeface="メイリオ"/>
                        </a:rPr>
                        <a:t>インド</a:t>
                      </a:r>
                      <a:endParaRPr sz="1400" dirty="0">
                        <a:latin typeface="BIZ UDPゴシック" panose="020B0400000000000000" pitchFamily="50" charset="-128"/>
                        <a:ea typeface="BIZ UDPゴシック" panose="020B0400000000000000" pitchFamily="50" charset="-128"/>
                        <a:cs typeface="メイリオ"/>
                      </a:endParaRPr>
                    </a:p>
                  </a:txBody>
                  <a:tcPr marL="0" marR="0" marT="14160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68580" marR="85725">
                        <a:lnSpc>
                          <a:spcPct val="100000"/>
                        </a:lnSpc>
                        <a:spcBef>
                          <a:spcPts val="420"/>
                        </a:spcBef>
                      </a:pPr>
                      <a:r>
                        <a:rPr sz="1400" dirty="0">
                          <a:latin typeface="BIZ UDPゴシック" panose="020B0400000000000000" pitchFamily="50" charset="-128"/>
                          <a:ea typeface="BIZ UDPゴシック" panose="020B0400000000000000" pitchFamily="50" charset="-128"/>
                          <a:cs typeface="メイリオ"/>
                        </a:rPr>
                        <a:t>2022年2</a:t>
                      </a:r>
                      <a:r>
                        <a:rPr sz="1400" spc="-5" dirty="0">
                          <a:latin typeface="BIZ UDPゴシック" panose="020B0400000000000000" pitchFamily="50" charset="-128"/>
                          <a:ea typeface="BIZ UDPゴシック" panose="020B0400000000000000" pitchFamily="50" charset="-128"/>
                          <a:cs typeface="メイリオ"/>
                        </a:rPr>
                        <a:t>月、政府は、一般利用型</a:t>
                      </a:r>
                      <a:r>
                        <a:rPr sz="1400" spc="-10" dirty="0">
                          <a:latin typeface="BIZ UDPゴシック" panose="020B0400000000000000" pitchFamily="50" charset="-128"/>
                          <a:ea typeface="BIZ UDPゴシック" panose="020B0400000000000000" pitchFamily="50" charset="-128"/>
                          <a:cs typeface="メイリオ"/>
                        </a:rPr>
                        <a:t>CBDC（Digital </a:t>
                      </a:r>
                      <a:r>
                        <a:rPr sz="1400" dirty="0">
                          <a:latin typeface="BIZ UDPゴシック" panose="020B0400000000000000" pitchFamily="50" charset="-128"/>
                          <a:ea typeface="BIZ UDPゴシック" panose="020B0400000000000000" pitchFamily="50" charset="-128"/>
                          <a:cs typeface="メイリオ"/>
                        </a:rPr>
                        <a:t>Rupee）の2022</a:t>
                      </a:r>
                      <a:r>
                        <a:rPr sz="1400" spc="-20" dirty="0">
                          <a:latin typeface="BIZ UDPゴシック" panose="020B0400000000000000" pitchFamily="50" charset="-128"/>
                          <a:ea typeface="BIZ UDPゴシック" panose="020B0400000000000000" pitchFamily="50" charset="-128"/>
                          <a:cs typeface="メイリオ"/>
                        </a:rPr>
                        <a:t>年度中の発行を提案。</a:t>
                      </a:r>
                      <a:endParaRPr sz="1400" dirty="0">
                        <a:latin typeface="BIZ UDPゴシック" panose="020B0400000000000000" pitchFamily="50" charset="-128"/>
                        <a:ea typeface="BIZ UDPゴシック" panose="020B0400000000000000" pitchFamily="50" charset="-128"/>
                        <a:cs typeface="メイリオ"/>
                      </a:endParaRPr>
                    </a:p>
                  </a:txBody>
                  <a:tcPr marL="0" marR="0" marT="53340" marB="0" anchor="ctr">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9"/>
                  </a:ext>
                </a:extLst>
              </a:tr>
            </a:tbl>
          </a:graphicData>
        </a:graphic>
      </p:graphicFrame>
      <p:sp>
        <p:nvSpPr>
          <p:cNvPr id="4" name="テキスト ボックス 3">
            <a:extLst>
              <a:ext uri="{FF2B5EF4-FFF2-40B4-BE49-F238E27FC236}">
                <a16:creationId xmlns:a16="http://schemas.microsoft.com/office/drawing/2014/main" id="{20679A77-9219-4B10-B236-9B3BD8FD5F9B}"/>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5" name="スライド番号プレースホルダー 1">
            <a:extLst>
              <a:ext uri="{FF2B5EF4-FFF2-40B4-BE49-F238E27FC236}">
                <a16:creationId xmlns:a16="http://schemas.microsoft.com/office/drawing/2014/main" id="{E971592A-8D15-4046-BF43-FCA8ABCE805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21</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70717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75912"/>
            <a:ext cx="12192000" cy="481542"/>
          </a:xfrm>
          <a:prstGeom prst="rect">
            <a:avLst/>
          </a:prstGeom>
        </p:spPr>
        <p:txBody>
          <a:bodyPr vert="horz" wrap="square" lIns="0" tIns="50165" rIns="0" bIns="0" rtlCol="0" anchor="ctr">
            <a:spAutoFit/>
          </a:bodyPr>
          <a:lstStyle/>
          <a:p>
            <a:pPr marL="12700" algn="ctr">
              <a:lnSpc>
                <a:spcPct val="100000"/>
              </a:lnSpc>
              <a:spcBef>
                <a:spcPts val="395"/>
              </a:spcBef>
            </a:pPr>
            <a:r>
              <a:rPr sz="2800" spc="-20" dirty="0" err="1">
                <a:latin typeface="Yet R" panose="02030504000101010101" pitchFamily="18" charset="-127"/>
                <a:ea typeface="Yet R" panose="02030504000101010101" pitchFamily="18" charset="-127"/>
              </a:rPr>
              <a:t>カンボジア</a:t>
            </a:r>
            <a:r>
              <a:rPr sz="2800" spc="-20" dirty="0">
                <a:latin typeface="Yet R" panose="02030504000101010101" pitchFamily="18" charset="-127"/>
                <a:ea typeface="Yet R" panose="02030504000101010101" pitchFamily="18" charset="-127"/>
              </a:rPr>
              <a:t> - </a:t>
            </a:r>
            <a:r>
              <a:rPr sz="2800" dirty="0">
                <a:latin typeface="Yet R" panose="02030504000101010101" pitchFamily="18" charset="-127"/>
                <a:ea typeface="Yet R" panose="02030504000101010101" pitchFamily="18" charset="-127"/>
              </a:rPr>
              <a:t>Bakong</a:t>
            </a:r>
            <a:r>
              <a:rPr sz="2800" spc="-50" dirty="0">
                <a:latin typeface="Yet R" panose="02030504000101010101" pitchFamily="18" charset="-127"/>
                <a:ea typeface="Yet R" panose="02030504000101010101" pitchFamily="18" charset="-127"/>
              </a:rPr>
              <a:t> -</a:t>
            </a:r>
            <a:endParaRPr sz="2800" dirty="0">
              <a:latin typeface="Yet R" panose="02030504000101010101" pitchFamily="18" charset="-127"/>
              <a:ea typeface="Yet R" panose="02030504000101010101" pitchFamily="18" charset="-127"/>
            </a:endParaRPr>
          </a:p>
        </p:txBody>
      </p:sp>
      <p:sp>
        <p:nvSpPr>
          <p:cNvPr id="3" name="object 3"/>
          <p:cNvSpPr txBox="1"/>
          <p:nvPr/>
        </p:nvSpPr>
        <p:spPr>
          <a:xfrm>
            <a:off x="611745" y="933958"/>
            <a:ext cx="11069388" cy="513080"/>
          </a:xfrm>
          <a:prstGeom prst="rect">
            <a:avLst/>
          </a:prstGeom>
        </p:spPr>
        <p:txBody>
          <a:bodyPr vert="horz" wrap="square" lIns="0" tIns="12065" rIns="0" bIns="0" rtlCol="0">
            <a:spAutoFit/>
          </a:bodyPr>
          <a:lstStyle/>
          <a:p>
            <a:pPr marL="12700" marR="5080">
              <a:spcBef>
                <a:spcPts val="95"/>
              </a:spcBef>
            </a:pPr>
            <a:r>
              <a:rPr sz="1600" spc="-20" dirty="0">
                <a:latin typeface="UD Digi Kyokasho NK-R" panose="02020400000000000000" pitchFamily="18" charset="-128"/>
                <a:ea typeface="UD Digi Kyokasho NK-R" panose="02020400000000000000" pitchFamily="18" charset="-128"/>
                <a:cs typeface="Meiryo UI"/>
              </a:rPr>
              <a:t>スマートフォンのみで銀</a:t>
            </a:r>
            <a:r>
              <a:rPr sz="1600" spc="-25" dirty="0">
                <a:latin typeface="UD Digi Kyokasho NK-R" panose="02020400000000000000" pitchFamily="18" charset="-128"/>
                <a:ea typeface="UD Digi Kyokasho NK-R" panose="02020400000000000000" pitchFamily="18" charset="-128"/>
                <a:cs typeface="Meiryo UI"/>
              </a:rPr>
              <a:t>行</a:t>
            </a:r>
            <a:r>
              <a:rPr sz="1600" spc="-20" dirty="0">
                <a:latin typeface="UD Digi Kyokasho NK-R" panose="02020400000000000000" pitchFamily="18" charset="-128"/>
                <a:ea typeface="UD Digi Kyokasho NK-R" panose="02020400000000000000" pitchFamily="18" charset="-128"/>
                <a:cs typeface="Meiryo UI"/>
              </a:rPr>
              <a:t>サービスへのアクセスを</a:t>
            </a:r>
            <a:r>
              <a:rPr sz="1600" spc="-25" dirty="0">
                <a:latin typeface="UD Digi Kyokasho NK-R" panose="02020400000000000000" pitchFamily="18" charset="-128"/>
                <a:ea typeface="UD Digi Kyokasho NK-R" panose="02020400000000000000" pitchFamily="18" charset="-128"/>
                <a:cs typeface="Meiryo UI"/>
              </a:rPr>
              <a:t>可能</a:t>
            </a:r>
            <a:r>
              <a:rPr sz="1600" spc="-10" dirty="0">
                <a:latin typeface="UD Digi Kyokasho NK-R" panose="02020400000000000000" pitchFamily="18" charset="-128"/>
                <a:ea typeface="UD Digi Kyokasho NK-R" panose="02020400000000000000" pitchFamily="18" charset="-128"/>
                <a:cs typeface="Meiryo UI"/>
              </a:rPr>
              <a:t>とす</a:t>
            </a:r>
            <a:r>
              <a:rPr sz="1600" spc="-25" dirty="0">
                <a:latin typeface="UD Digi Kyokasho NK-R" panose="02020400000000000000" pitchFamily="18" charset="-128"/>
                <a:ea typeface="UD Digi Kyokasho NK-R" panose="02020400000000000000" pitchFamily="18" charset="-128"/>
                <a:cs typeface="Meiryo UI"/>
              </a:rPr>
              <a:t>ることで、これまでアク</a:t>
            </a:r>
            <a:r>
              <a:rPr sz="1600" spc="-20" dirty="0">
                <a:latin typeface="UD Digi Kyokasho NK-R" panose="02020400000000000000" pitchFamily="18" charset="-128"/>
                <a:ea typeface="UD Digi Kyokasho NK-R" panose="02020400000000000000" pitchFamily="18" charset="-128"/>
                <a:cs typeface="Meiryo UI"/>
              </a:rPr>
              <a:t>セス</a:t>
            </a:r>
            <a:r>
              <a:rPr sz="1600" dirty="0">
                <a:latin typeface="UD Digi Kyokasho NK-R" panose="02020400000000000000" pitchFamily="18" charset="-128"/>
                <a:ea typeface="UD Digi Kyokasho NK-R" panose="02020400000000000000" pitchFamily="18" charset="-128"/>
                <a:cs typeface="Meiryo UI"/>
              </a:rPr>
              <a:t>が</a:t>
            </a:r>
            <a:r>
              <a:rPr sz="1600" spc="-25" dirty="0">
                <a:latin typeface="UD Digi Kyokasho NK-R" panose="02020400000000000000" pitchFamily="18" charset="-128"/>
                <a:ea typeface="UD Digi Kyokasho NK-R" panose="02020400000000000000" pitchFamily="18" charset="-128"/>
                <a:cs typeface="Meiryo UI"/>
              </a:rPr>
              <a:t>困難</a:t>
            </a:r>
            <a:r>
              <a:rPr sz="1600" spc="-10" dirty="0">
                <a:latin typeface="UD Digi Kyokasho NK-R" panose="02020400000000000000" pitchFamily="18" charset="-128"/>
                <a:ea typeface="UD Digi Kyokasho NK-R" panose="02020400000000000000" pitchFamily="18" charset="-128"/>
                <a:cs typeface="Meiryo UI"/>
              </a:rPr>
              <a:t>であっ</a:t>
            </a:r>
            <a:r>
              <a:rPr sz="1600" spc="-20" dirty="0">
                <a:latin typeface="UD Digi Kyokasho NK-R" panose="02020400000000000000" pitchFamily="18" charset="-128"/>
                <a:ea typeface="UD Digi Kyokasho NK-R" panose="02020400000000000000" pitchFamily="18" charset="-128"/>
                <a:cs typeface="Meiryo UI"/>
              </a:rPr>
              <a:t>た</a:t>
            </a:r>
            <a:r>
              <a:rPr sz="1600" spc="-25" dirty="0">
                <a:latin typeface="UD Digi Kyokasho NK-R" panose="02020400000000000000" pitchFamily="18" charset="-128"/>
                <a:ea typeface="UD Digi Kyokasho NK-R" panose="02020400000000000000" pitchFamily="18" charset="-128"/>
                <a:cs typeface="Meiryo UI"/>
              </a:rPr>
              <a:t>口座</a:t>
            </a:r>
            <a:r>
              <a:rPr sz="1600" spc="-10" dirty="0">
                <a:latin typeface="UD Digi Kyokasho NK-R" panose="02020400000000000000" pitchFamily="18" charset="-128"/>
                <a:ea typeface="UD Digi Kyokasho NK-R" panose="02020400000000000000" pitchFamily="18" charset="-128"/>
                <a:cs typeface="Meiryo UI"/>
              </a:rPr>
              <a:t>未</a:t>
            </a:r>
            <a:r>
              <a:rPr sz="1600" spc="-25" dirty="0">
                <a:latin typeface="UD Digi Kyokasho NK-R" panose="02020400000000000000" pitchFamily="18" charset="-128"/>
                <a:ea typeface="UD Digi Kyokasho NK-R" panose="02020400000000000000" pitchFamily="18" charset="-128"/>
                <a:cs typeface="Meiryo UI"/>
              </a:rPr>
              <a:t>保有</a:t>
            </a:r>
            <a:r>
              <a:rPr sz="1600" spc="-50" dirty="0">
                <a:latin typeface="UD Digi Kyokasho NK-R" panose="02020400000000000000" pitchFamily="18" charset="-128"/>
                <a:ea typeface="UD Digi Kyokasho NK-R" panose="02020400000000000000" pitchFamily="18" charset="-128"/>
                <a:cs typeface="Meiryo UI"/>
              </a:rPr>
              <a:t>者</a:t>
            </a:r>
            <a:r>
              <a:rPr sz="1600" spc="-20" dirty="0">
                <a:latin typeface="UD Digi Kyokasho NK-R" panose="02020400000000000000" pitchFamily="18" charset="-128"/>
                <a:ea typeface="UD Digi Kyokasho NK-R" panose="02020400000000000000" pitchFamily="18" charset="-128"/>
                <a:cs typeface="Meiryo UI"/>
              </a:rPr>
              <a:t>へのサービス</a:t>
            </a:r>
            <a:r>
              <a:rPr sz="1600" spc="-25" dirty="0">
                <a:latin typeface="UD Digi Kyokasho NK-R" panose="02020400000000000000" pitchFamily="18" charset="-128"/>
                <a:ea typeface="UD Digi Kyokasho NK-R" panose="02020400000000000000" pitchFamily="18" charset="-128"/>
                <a:cs typeface="Meiryo UI"/>
              </a:rPr>
              <a:t>提供</a:t>
            </a:r>
            <a:r>
              <a:rPr sz="1600" spc="-20" dirty="0">
                <a:latin typeface="UD Digi Kyokasho NK-R" panose="02020400000000000000" pitchFamily="18" charset="-128"/>
                <a:ea typeface="UD Digi Kyokasho NK-R" panose="02020400000000000000" pitchFamily="18" charset="-128"/>
                <a:cs typeface="Meiryo UI"/>
              </a:rPr>
              <a:t>を</a:t>
            </a:r>
            <a:r>
              <a:rPr sz="1600" spc="-25" dirty="0">
                <a:latin typeface="UD Digi Kyokasho NK-R" panose="02020400000000000000" pitchFamily="18" charset="-128"/>
                <a:ea typeface="UD Digi Kyokasho NK-R" panose="02020400000000000000" pitchFamily="18" charset="-128"/>
                <a:cs typeface="Meiryo UI"/>
              </a:rPr>
              <a:t>実</a:t>
            </a:r>
            <a:r>
              <a:rPr sz="1600" spc="-20" dirty="0">
                <a:latin typeface="UD Digi Kyokasho NK-R" panose="02020400000000000000" pitchFamily="18" charset="-128"/>
                <a:ea typeface="UD Digi Kyokasho NK-R" panose="02020400000000000000" pitchFamily="18" charset="-128"/>
                <a:cs typeface="Meiryo UI"/>
              </a:rPr>
              <a:t>現し、</a:t>
            </a:r>
            <a:r>
              <a:rPr sz="1600" spc="-25" dirty="0">
                <a:latin typeface="UD Digi Kyokasho NK-R" panose="02020400000000000000" pitchFamily="18" charset="-128"/>
                <a:ea typeface="UD Digi Kyokasho NK-R" panose="02020400000000000000" pitchFamily="18" charset="-128"/>
                <a:cs typeface="Meiryo UI"/>
              </a:rPr>
              <a:t>金融</a:t>
            </a:r>
            <a:r>
              <a:rPr sz="1600" spc="-10" dirty="0">
                <a:latin typeface="UD Digi Kyokasho NK-R" panose="02020400000000000000" pitchFamily="18" charset="-128"/>
                <a:ea typeface="UD Digi Kyokasho NK-R" panose="02020400000000000000" pitchFamily="18" charset="-128"/>
                <a:cs typeface="Meiryo UI"/>
              </a:rPr>
              <a:t>包</a:t>
            </a:r>
            <a:r>
              <a:rPr sz="1600" spc="-25" dirty="0">
                <a:latin typeface="UD Digi Kyokasho NK-R" panose="02020400000000000000" pitchFamily="18" charset="-128"/>
                <a:ea typeface="UD Digi Kyokasho NK-R" panose="02020400000000000000" pitchFamily="18" charset="-128"/>
                <a:cs typeface="Meiryo UI"/>
              </a:rPr>
              <a:t>摂</a:t>
            </a:r>
            <a:r>
              <a:rPr sz="1600" spc="-10" dirty="0">
                <a:latin typeface="UD Digi Kyokasho NK-R" panose="02020400000000000000" pitchFamily="18" charset="-128"/>
                <a:ea typeface="UD Digi Kyokasho NK-R" panose="02020400000000000000" pitchFamily="18" charset="-128"/>
                <a:cs typeface="Meiryo UI"/>
              </a:rPr>
              <a:t>・</a:t>
            </a:r>
            <a:r>
              <a:rPr sz="1600" spc="-25" dirty="0">
                <a:latin typeface="UD Digi Kyokasho NK-R" panose="02020400000000000000" pitchFamily="18" charset="-128"/>
                <a:ea typeface="UD Digi Kyokasho NK-R" panose="02020400000000000000" pitchFamily="18" charset="-128"/>
                <a:cs typeface="Meiryo UI"/>
              </a:rPr>
              <a:t>自国</a:t>
            </a:r>
            <a:r>
              <a:rPr sz="1600" spc="-10" dirty="0">
                <a:latin typeface="UD Digi Kyokasho NK-R" panose="02020400000000000000" pitchFamily="18" charset="-128"/>
                <a:ea typeface="UD Digi Kyokasho NK-R" panose="02020400000000000000" pitchFamily="18" charset="-128"/>
                <a:cs typeface="Meiryo UI"/>
              </a:rPr>
              <a:t>通</a:t>
            </a:r>
            <a:r>
              <a:rPr sz="1600" spc="-25" dirty="0">
                <a:latin typeface="UD Digi Kyokasho NK-R" panose="02020400000000000000" pitchFamily="18" charset="-128"/>
                <a:ea typeface="UD Digi Kyokasho NK-R" panose="02020400000000000000" pitchFamily="18" charset="-128"/>
                <a:cs typeface="Meiryo UI"/>
              </a:rPr>
              <a:t>貨</a:t>
            </a:r>
            <a:r>
              <a:rPr sz="1600" spc="-20" dirty="0">
                <a:latin typeface="UD Digi Kyokasho NK-R" panose="02020400000000000000" pitchFamily="18" charset="-128"/>
                <a:ea typeface="UD Digi Kyokasho NK-R" panose="02020400000000000000" pitchFamily="18" charset="-128"/>
                <a:cs typeface="Meiryo UI"/>
              </a:rPr>
              <a:t>の</a:t>
            </a:r>
            <a:r>
              <a:rPr sz="1600" spc="-10" dirty="0">
                <a:latin typeface="UD Digi Kyokasho NK-R" panose="02020400000000000000" pitchFamily="18" charset="-128"/>
                <a:ea typeface="UD Digi Kyokasho NK-R" panose="02020400000000000000" pitchFamily="18" charset="-128"/>
                <a:cs typeface="Meiryo UI"/>
              </a:rPr>
              <a:t>強</a:t>
            </a:r>
            <a:r>
              <a:rPr sz="1600" spc="-25" dirty="0">
                <a:latin typeface="UD Digi Kyokasho NK-R" panose="02020400000000000000" pitchFamily="18" charset="-128"/>
                <a:ea typeface="UD Digi Kyokasho NK-R" panose="02020400000000000000" pitchFamily="18" charset="-128"/>
                <a:cs typeface="Meiryo UI"/>
              </a:rPr>
              <a:t>化</a:t>
            </a:r>
            <a:r>
              <a:rPr sz="1600" spc="-10" dirty="0">
                <a:latin typeface="UD Digi Kyokasho NK-R" panose="02020400000000000000" pitchFamily="18" charset="-128"/>
                <a:ea typeface="UD Digi Kyokasho NK-R" panose="02020400000000000000" pitchFamily="18" charset="-128"/>
                <a:cs typeface="Meiryo UI"/>
              </a:rPr>
              <a:t>・イン</a:t>
            </a:r>
            <a:r>
              <a:rPr sz="1600" spc="-15" dirty="0">
                <a:latin typeface="UD Digi Kyokasho NK-R" panose="02020400000000000000" pitchFamily="18" charset="-128"/>
                <a:ea typeface="UD Digi Kyokasho NK-R" panose="02020400000000000000" pitchFamily="18" charset="-128"/>
                <a:cs typeface="Meiryo UI"/>
              </a:rPr>
              <a:t>フラ</a:t>
            </a:r>
            <a:r>
              <a:rPr sz="1600" spc="-20" dirty="0">
                <a:latin typeface="UD Digi Kyokasho NK-R" panose="02020400000000000000" pitchFamily="18" charset="-128"/>
                <a:ea typeface="UD Digi Kyokasho NK-R" panose="02020400000000000000" pitchFamily="18" charset="-128"/>
                <a:cs typeface="Meiryo UI"/>
              </a:rPr>
              <a:t>の</a:t>
            </a:r>
            <a:r>
              <a:rPr sz="1600" spc="-25" dirty="0">
                <a:latin typeface="UD Digi Kyokasho NK-R" panose="02020400000000000000" pitchFamily="18" charset="-128"/>
                <a:ea typeface="UD Digi Kyokasho NK-R" panose="02020400000000000000" pitchFamily="18" charset="-128"/>
                <a:cs typeface="Meiryo UI"/>
              </a:rPr>
              <a:t>簡</a:t>
            </a:r>
            <a:r>
              <a:rPr sz="1600" spc="-10" dirty="0">
                <a:latin typeface="UD Digi Kyokasho NK-R" panose="02020400000000000000" pitchFamily="18" charset="-128"/>
                <a:ea typeface="UD Digi Kyokasho NK-R" panose="02020400000000000000" pitchFamily="18" charset="-128"/>
                <a:cs typeface="Meiryo UI"/>
              </a:rPr>
              <a:t>素化</a:t>
            </a:r>
            <a:r>
              <a:rPr sz="1600" spc="-30" dirty="0">
                <a:latin typeface="UD Digi Kyokasho NK-R" panose="02020400000000000000" pitchFamily="18" charset="-128"/>
                <a:ea typeface="UD Digi Kyokasho NK-R" panose="02020400000000000000" pitchFamily="18" charset="-128"/>
                <a:cs typeface="Meiryo UI"/>
              </a:rPr>
              <a:t>を目指す。</a:t>
            </a:r>
            <a:endParaRPr sz="1600" dirty="0">
              <a:latin typeface="UD Digi Kyokasho NK-R" panose="02020400000000000000" pitchFamily="18" charset="-128"/>
              <a:ea typeface="UD Digi Kyokasho NK-R" panose="02020400000000000000" pitchFamily="18" charset="-128"/>
              <a:cs typeface="Meiryo UI"/>
            </a:endParaRPr>
          </a:p>
        </p:txBody>
      </p:sp>
      <p:sp>
        <p:nvSpPr>
          <p:cNvPr id="4" name="object 4"/>
          <p:cNvSpPr txBox="1"/>
          <p:nvPr/>
        </p:nvSpPr>
        <p:spPr>
          <a:xfrm>
            <a:off x="1060295" y="1714501"/>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10" dirty="0">
                <a:solidFill>
                  <a:srgbClr val="FFFFFF"/>
                </a:solidFill>
                <a:latin typeface="UD Digi Kyokasho NK-B" panose="02020700000000000000" pitchFamily="18" charset="-128"/>
                <a:ea typeface="UD Digi Kyokasho NK-B" panose="02020700000000000000" pitchFamily="18" charset="-128"/>
                <a:cs typeface="Meiryo UI"/>
              </a:rPr>
              <a:t>Bakong</a:t>
            </a:r>
            <a:endParaRPr sz="1600">
              <a:latin typeface="UD Digi Kyokasho NK-B" panose="02020700000000000000" pitchFamily="18" charset="-128"/>
              <a:ea typeface="UD Digi Kyokasho NK-B" panose="02020700000000000000" pitchFamily="18" charset="-128"/>
              <a:cs typeface="Meiryo UI"/>
            </a:endParaRPr>
          </a:p>
        </p:txBody>
      </p:sp>
      <p:grpSp>
        <p:nvGrpSpPr>
          <p:cNvPr id="5" name="object 5"/>
          <p:cNvGrpSpPr/>
          <p:nvPr/>
        </p:nvGrpSpPr>
        <p:grpSpPr>
          <a:xfrm>
            <a:off x="959710" y="4280892"/>
            <a:ext cx="969289" cy="1150311"/>
            <a:chOff x="388620" y="4267174"/>
            <a:chExt cx="969289" cy="1150311"/>
          </a:xfrm>
        </p:grpSpPr>
        <p:pic>
          <p:nvPicPr>
            <p:cNvPr id="6" name="object 6"/>
            <p:cNvPicPr/>
            <p:nvPr/>
          </p:nvPicPr>
          <p:blipFill>
            <a:blip r:embed="rId2" cstate="print"/>
            <a:stretch>
              <a:fillRect/>
            </a:stretch>
          </p:blipFill>
          <p:spPr>
            <a:xfrm>
              <a:off x="467785" y="4280709"/>
              <a:ext cx="815518" cy="542846"/>
            </a:xfrm>
            <a:prstGeom prst="rect">
              <a:avLst/>
            </a:prstGeom>
          </p:spPr>
        </p:pic>
        <p:pic>
          <p:nvPicPr>
            <p:cNvPr id="7" name="object 7"/>
            <p:cNvPicPr/>
            <p:nvPr/>
          </p:nvPicPr>
          <p:blipFill>
            <a:blip r:embed="rId3" cstate="print"/>
            <a:stretch>
              <a:fillRect/>
            </a:stretch>
          </p:blipFill>
          <p:spPr>
            <a:xfrm>
              <a:off x="388620" y="4267174"/>
              <a:ext cx="969289" cy="605053"/>
            </a:xfrm>
            <a:prstGeom prst="rect">
              <a:avLst/>
            </a:prstGeom>
          </p:spPr>
        </p:pic>
        <p:sp>
          <p:nvSpPr>
            <p:cNvPr id="8" name="object 8"/>
            <p:cNvSpPr/>
            <p:nvPr/>
          </p:nvSpPr>
          <p:spPr>
            <a:xfrm>
              <a:off x="489204" y="4293107"/>
              <a:ext cx="722630" cy="459105"/>
            </a:xfrm>
            <a:custGeom>
              <a:avLst/>
              <a:gdLst/>
              <a:ahLst/>
              <a:cxnLst/>
              <a:rect l="l" t="t" r="r" b="b"/>
              <a:pathLst>
                <a:path w="722630" h="459104">
                  <a:moveTo>
                    <a:pt x="722376" y="0"/>
                  </a:moveTo>
                  <a:lnTo>
                    <a:pt x="0" y="0"/>
                  </a:lnTo>
                  <a:lnTo>
                    <a:pt x="0" y="458724"/>
                  </a:lnTo>
                  <a:lnTo>
                    <a:pt x="722376" y="458724"/>
                  </a:lnTo>
                  <a:lnTo>
                    <a:pt x="722376" y="0"/>
                  </a:lnTo>
                  <a:close/>
                </a:path>
              </a:pathLst>
            </a:custGeom>
            <a:solidFill>
              <a:srgbClr val="FFFFFF"/>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9" name="object 9"/>
            <p:cNvSpPr/>
            <p:nvPr/>
          </p:nvSpPr>
          <p:spPr>
            <a:xfrm>
              <a:off x="489204" y="4293107"/>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82" name="object 9">
              <a:extLst>
                <a:ext uri="{FF2B5EF4-FFF2-40B4-BE49-F238E27FC236}">
                  <a16:creationId xmlns:a16="http://schemas.microsoft.com/office/drawing/2014/main" id="{C059BF8E-6B1F-4A1D-9894-096066BE1F34}"/>
                </a:ext>
              </a:extLst>
            </p:cNvPr>
            <p:cNvSpPr/>
            <p:nvPr/>
          </p:nvSpPr>
          <p:spPr>
            <a:xfrm>
              <a:off x="495617" y="4958380"/>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0" name="object 10"/>
          <p:cNvSpPr txBox="1"/>
          <p:nvPr/>
        </p:nvSpPr>
        <p:spPr>
          <a:xfrm>
            <a:off x="1065578" y="4341623"/>
            <a:ext cx="709295" cy="335989"/>
          </a:xfrm>
          <a:prstGeom prst="rect">
            <a:avLst/>
          </a:prstGeom>
        </p:spPr>
        <p:txBody>
          <a:bodyPr vert="horz" wrap="square" lIns="0" tIns="12700" rIns="0" bIns="0" rtlCol="0">
            <a:spAutoFit/>
          </a:bodyPr>
          <a:lstStyle/>
          <a:p>
            <a:pPr marL="1905" algn="ctr">
              <a:spcBef>
                <a:spcPts val="100"/>
              </a:spcBef>
            </a:pPr>
            <a:r>
              <a:rPr sz="1050" spc="-25" dirty="0">
                <a:latin typeface="UD Digi Kyokasho NK-B" panose="02020700000000000000" pitchFamily="18" charset="-128"/>
                <a:ea typeface="UD Digi Kyokasho NK-B" panose="02020700000000000000" pitchFamily="18" charset="-128"/>
                <a:cs typeface="Meiryo UI"/>
              </a:rPr>
              <a:t>活用</a:t>
            </a:r>
            <a:endParaRPr sz="1050" dirty="0">
              <a:latin typeface="UD Digi Kyokasho NK-B" panose="02020700000000000000" pitchFamily="18" charset="-128"/>
              <a:ea typeface="UD Digi Kyokasho NK-B" panose="02020700000000000000" pitchFamily="18" charset="-128"/>
              <a:cs typeface="Meiryo UI"/>
            </a:endParaRPr>
          </a:p>
          <a:p>
            <a:pPr algn="ctr">
              <a:lnSpc>
                <a:spcPct val="100000"/>
              </a:lnSpc>
            </a:pPr>
            <a:r>
              <a:rPr sz="1050" spc="-20" dirty="0">
                <a:latin typeface="UD Digi Kyokasho NK-B" panose="02020700000000000000" pitchFamily="18" charset="-128"/>
                <a:ea typeface="UD Digi Kyokasho NK-B" panose="02020700000000000000" pitchFamily="18" charset="-128"/>
                <a:cs typeface="Meiryo UI"/>
              </a:rPr>
              <a:t>テクノロジー</a:t>
            </a:r>
            <a:endParaRPr sz="1050" dirty="0">
              <a:latin typeface="UD Digi Kyokasho NK-B" panose="02020700000000000000" pitchFamily="18" charset="-128"/>
              <a:ea typeface="UD Digi Kyokasho NK-B" panose="02020700000000000000" pitchFamily="18" charset="-128"/>
              <a:cs typeface="Meiryo UI"/>
            </a:endParaRPr>
          </a:p>
        </p:txBody>
      </p:sp>
      <p:sp>
        <p:nvSpPr>
          <p:cNvPr id="14" name="object 14"/>
          <p:cNvSpPr txBox="1"/>
          <p:nvPr/>
        </p:nvSpPr>
        <p:spPr>
          <a:xfrm>
            <a:off x="1073755" y="4882576"/>
            <a:ext cx="722630" cy="518732"/>
          </a:xfrm>
          <a:prstGeom prst="rect">
            <a:avLst/>
          </a:prstGeom>
          <a:noFill/>
          <a:ln w="9525">
            <a:noFill/>
          </a:ln>
        </p:spPr>
        <p:txBody>
          <a:bodyPr vert="horz" wrap="square" lIns="0" tIns="147955" rIns="0" bIns="0" rtlCol="0">
            <a:spAutoFit/>
          </a:bodyPr>
          <a:lstStyle/>
          <a:p>
            <a:pPr marL="132080" marR="125095" indent="86360">
              <a:spcBef>
                <a:spcPts val="1165"/>
              </a:spcBef>
            </a:pPr>
            <a:r>
              <a:rPr sz="1200" spc="-25" dirty="0">
                <a:latin typeface="UD Digi Kyokasho NK-B" panose="02020700000000000000" pitchFamily="18" charset="-128"/>
                <a:ea typeface="UD Digi Kyokasho NK-B" panose="02020700000000000000" pitchFamily="18" charset="-128"/>
                <a:cs typeface="Meiryo UI"/>
              </a:rPr>
              <a:t>主な</a:t>
            </a:r>
            <a:r>
              <a:rPr sz="1200" spc="-20" dirty="0">
                <a:latin typeface="UD Digi Kyokasho NK-B" panose="02020700000000000000" pitchFamily="18" charset="-128"/>
                <a:ea typeface="UD Digi Kyokasho NK-B" panose="02020700000000000000" pitchFamily="18" charset="-128"/>
                <a:cs typeface="Meiryo UI"/>
              </a:rPr>
              <a:t>協業先</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5" name="object 15"/>
          <p:cNvGrpSpPr/>
          <p:nvPr/>
        </p:nvGrpSpPr>
        <p:grpSpPr>
          <a:xfrm>
            <a:off x="1029814" y="5532120"/>
            <a:ext cx="833755" cy="622300"/>
            <a:chOff x="458723" y="5518403"/>
            <a:chExt cx="833755" cy="622300"/>
          </a:xfrm>
        </p:grpSpPr>
        <p:pic>
          <p:nvPicPr>
            <p:cNvPr id="16" name="object 16"/>
            <p:cNvPicPr/>
            <p:nvPr/>
          </p:nvPicPr>
          <p:blipFill>
            <a:blip r:embed="rId4" cstate="print"/>
            <a:stretch>
              <a:fillRect/>
            </a:stretch>
          </p:blipFill>
          <p:spPr>
            <a:xfrm>
              <a:off x="458723" y="5518403"/>
              <a:ext cx="833640" cy="595909"/>
            </a:xfrm>
            <a:prstGeom prst="rect">
              <a:avLst/>
            </a:prstGeom>
          </p:spPr>
        </p:pic>
        <p:pic>
          <p:nvPicPr>
            <p:cNvPr id="17" name="object 17"/>
            <p:cNvPicPr/>
            <p:nvPr/>
          </p:nvPicPr>
          <p:blipFill>
            <a:blip r:embed="rId5" cstate="print"/>
            <a:stretch>
              <a:fillRect/>
            </a:stretch>
          </p:blipFill>
          <p:spPr>
            <a:xfrm>
              <a:off x="547115" y="5535167"/>
              <a:ext cx="652284" cy="605053"/>
            </a:xfrm>
            <a:prstGeom prst="rect">
              <a:avLst/>
            </a:prstGeom>
          </p:spPr>
        </p:pic>
        <p:sp>
          <p:nvSpPr>
            <p:cNvPr id="18" name="object 18"/>
            <p:cNvSpPr/>
            <p:nvPr/>
          </p:nvSpPr>
          <p:spPr>
            <a:xfrm>
              <a:off x="489203" y="5548883"/>
              <a:ext cx="722630" cy="485140"/>
            </a:xfrm>
            <a:custGeom>
              <a:avLst/>
              <a:gdLst/>
              <a:ahLst/>
              <a:cxnLst/>
              <a:rect l="l" t="t" r="r" b="b"/>
              <a:pathLst>
                <a:path w="722630" h="485139">
                  <a:moveTo>
                    <a:pt x="0" y="484631"/>
                  </a:moveTo>
                  <a:lnTo>
                    <a:pt x="722376" y="484631"/>
                  </a:lnTo>
                  <a:lnTo>
                    <a:pt x="722376" y="0"/>
                  </a:lnTo>
                  <a:lnTo>
                    <a:pt x="0" y="0"/>
                  </a:lnTo>
                  <a:lnTo>
                    <a:pt x="0" y="484631"/>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9" name="object 19"/>
          <p:cNvSpPr txBox="1"/>
          <p:nvPr/>
        </p:nvSpPr>
        <p:spPr>
          <a:xfrm>
            <a:off x="1071152" y="5567364"/>
            <a:ext cx="713740" cy="378949"/>
          </a:xfrm>
          <a:prstGeom prst="rect">
            <a:avLst/>
          </a:prstGeom>
          <a:solidFill>
            <a:srgbClr val="FFFFFF"/>
          </a:solidFill>
        </p:spPr>
        <p:txBody>
          <a:bodyPr vert="horz" wrap="square" lIns="0" tIns="55244" rIns="0" bIns="0" rtlCol="0">
            <a:spAutoFit/>
          </a:bodyPr>
          <a:lstStyle/>
          <a:p>
            <a:pPr marL="168275" marR="172720" indent="-3175">
              <a:spcBef>
                <a:spcPts val="434"/>
              </a:spcBef>
            </a:pPr>
            <a:r>
              <a:rPr sz="1050" spc="-20" dirty="0">
                <a:latin typeface="UD Digi Kyokasho NK-B" panose="02020700000000000000" pitchFamily="18" charset="-128"/>
                <a:ea typeface="UD Digi Kyokasho NK-B" panose="02020700000000000000" pitchFamily="18" charset="-128"/>
                <a:cs typeface="Meiryo UI"/>
              </a:rPr>
              <a:t>ユースケース</a:t>
            </a:r>
            <a:endParaRPr sz="1050" dirty="0">
              <a:latin typeface="UD Digi Kyokasho NK-B" panose="02020700000000000000" pitchFamily="18" charset="-128"/>
              <a:ea typeface="UD Digi Kyokasho NK-B" panose="02020700000000000000" pitchFamily="18" charset="-128"/>
              <a:cs typeface="Meiryo UI"/>
            </a:endParaRPr>
          </a:p>
        </p:txBody>
      </p:sp>
      <p:pic>
        <p:nvPicPr>
          <p:cNvPr id="20" name="object 20"/>
          <p:cNvPicPr/>
          <p:nvPr/>
        </p:nvPicPr>
        <p:blipFill>
          <a:blip r:embed="rId6" cstate="print"/>
          <a:stretch>
            <a:fillRect/>
          </a:stretch>
        </p:blipFill>
        <p:spPr>
          <a:xfrm>
            <a:off x="1643987" y="2170177"/>
            <a:ext cx="1894331" cy="917448"/>
          </a:xfrm>
          <a:prstGeom prst="rect">
            <a:avLst/>
          </a:prstGeom>
        </p:spPr>
      </p:pic>
      <p:grpSp>
        <p:nvGrpSpPr>
          <p:cNvPr id="21" name="object 21"/>
          <p:cNvGrpSpPr/>
          <p:nvPr/>
        </p:nvGrpSpPr>
        <p:grpSpPr>
          <a:xfrm>
            <a:off x="997810" y="3287064"/>
            <a:ext cx="894715" cy="542925"/>
            <a:chOff x="426719" y="3273346"/>
            <a:chExt cx="894715" cy="542925"/>
          </a:xfrm>
        </p:grpSpPr>
        <p:pic>
          <p:nvPicPr>
            <p:cNvPr id="22" name="object 22"/>
            <p:cNvPicPr/>
            <p:nvPr/>
          </p:nvPicPr>
          <p:blipFill>
            <a:blip r:embed="rId2" cstate="print"/>
            <a:stretch>
              <a:fillRect/>
            </a:stretch>
          </p:blipFill>
          <p:spPr>
            <a:xfrm>
              <a:off x="467785" y="3273346"/>
              <a:ext cx="815518" cy="542846"/>
            </a:xfrm>
            <a:prstGeom prst="rect">
              <a:avLst/>
            </a:prstGeom>
          </p:spPr>
        </p:pic>
        <p:pic>
          <p:nvPicPr>
            <p:cNvPr id="23" name="object 23"/>
            <p:cNvPicPr/>
            <p:nvPr/>
          </p:nvPicPr>
          <p:blipFill>
            <a:blip r:embed="rId7" cstate="print"/>
            <a:stretch>
              <a:fillRect/>
            </a:stretch>
          </p:blipFill>
          <p:spPr>
            <a:xfrm>
              <a:off x="426719" y="3351238"/>
              <a:ext cx="894575" cy="422186"/>
            </a:xfrm>
            <a:prstGeom prst="rect">
              <a:avLst/>
            </a:prstGeom>
          </p:spPr>
        </p:pic>
        <p:sp>
          <p:nvSpPr>
            <p:cNvPr id="24" name="object 24"/>
            <p:cNvSpPr/>
            <p:nvPr/>
          </p:nvSpPr>
          <p:spPr>
            <a:xfrm>
              <a:off x="489203" y="3285744"/>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5" name="object 25"/>
          <p:cNvSpPr txBox="1"/>
          <p:nvPr/>
        </p:nvSpPr>
        <p:spPr>
          <a:xfrm>
            <a:off x="1065057" y="3304223"/>
            <a:ext cx="713105" cy="319318"/>
          </a:xfrm>
          <a:prstGeom prst="rect">
            <a:avLst/>
          </a:prstGeom>
          <a:noFill/>
          <a:ln>
            <a:noFill/>
          </a:ln>
        </p:spPr>
        <p:txBody>
          <a:bodyPr vert="horz" wrap="square" lIns="0" tIns="133350" rIns="0" bIns="0" rtlCol="0">
            <a:spAutoFit/>
          </a:bodyPr>
          <a:lstStyle/>
          <a:p>
            <a:pPr marL="50800">
              <a:spcBef>
                <a:spcPts val="1050"/>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dirty="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9735" y="3925061"/>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仕組</a:t>
            </a:r>
            <a:r>
              <a:rPr sz="1200" spc="75" dirty="0">
                <a:latin typeface="UD Digi Kyokasho NK-B" panose="02020700000000000000" pitchFamily="18" charset="-128"/>
                <a:ea typeface="UD Digi Kyokasho NK-B" panose="02020700000000000000" pitchFamily="18" charset="-128"/>
                <a:cs typeface="Meiryo UI"/>
              </a:rPr>
              <a:t>み</a:t>
            </a:r>
            <a:endParaRPr sz="1200">
              <a:latin typeface="UD Digi Kyokasho NK-B" panose="02020700000000000000" pitchFamily="18" charset="-128"/>
              <a:ea typeface="UD Digi Kyokasho NK-B" panose="02020700000000000000" pitchFamily="18" charset="-128"/>
              <a:cs typeface="Meiryo UI"/>
            </a:endParaRPr>
          </a:p>
        </p:txBody>
      </p:sp>
      <p:sp>
        <p:nvSpPr>
          <p:cNvPr id="27" name="object 27"/>
          <p:cNvSpPr/>
          <p:nvPr/>
        </p:nvSpPr>
        <p:spPr>
          <a:xfrm>
            <a:off x="5294376" y="3305555"/>
            <a:ext cx="0" cy="1700530"/>
          </a:xfrm>
          <a:custGeom>
            <a:avLst/>
            <a:gdLst/>
            <a:ahLst/>
            <a:cxnLst/>
            <a:rect l="l" t="t" r="r" b="b"/>
            <a:pathLst>
              <a:path h="1700529">
                <a:moveTo>
                  <a:pt x="0" y="0"/>
                </a:moveTo>
                <a:lnTo>
                  <a:pt x="0" y="1700530"/>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28" name="object 28"/>
          <p:cNvSpPr txBox="1"/>
          <p:nvPr/>
        </p:nvSpPr>
        <p:spPr>
          <a:xfrm>
            <a:off x="4999735" y="5540146"/>
            <a:ext cx="177800" cy="6654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保有機能</a:t>
            </a:r>
            <a:endParaRPr sz="1200">
              <a:latin typeface="UD Digi Kyokasho NK-B" panose="02020700000000000000" pitchFamily="18" charset="-128"/>
              <a:ea typeface="UD Digi Kyokasho NK-B" panose="02020700000000000000" pitchFamily="18" charset="-128"/>
              <a:cs typeface="Meiryo UI"/>
            </a:endParaRPr>
          </a:p>
        </p:txBody>
      </p:sp>
      <p:sp>
        <p:nvSpPr>
          <p:cNvPr id="29" name="object 29"/>
          <p:cNvSpPr/>
          <p:nvPr/>
        </p:nvSpPr>
        <p:spPr>
          <a:xfrm>
            <a:off x="5294376" y="5227321"/>
            <a:ext cx="0" cy="1240155"/>
          </a:xfrm>
          <a:custGeom>
            <a:avLst/>
            <a:gdLst/>
            <a:ahLst/>
            <a:cxnLst/>
            <a:rect l="l" t="t" r="r" b="b"/>
            <a:pathLst>
              <a:path h="1240154">
                <a:moveTo>
                  <a:pt x="0" y="0"/>
                </a:moveTo>
                <a:lnTo>
                  <a:pt x="0" y="124009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0" name="object 30"/>
          <p:cNvSpPr txBox="1"/>
          <p:nvPr/>
        </p:nvSpPr>
        <p:spPr>
          <a:xfrm>
            <a:off x="7504937" y="3407767"/>
            <a:ext cx="4176199" cy="145859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Bakongは</a:t>
            </a:r>
            <a:r>
              <a:rPr sz="1400" dirty="0">
                <a:latin typeface="UD Digi Kyokasho NK-B" panose="02020700000000000000" pitchFamily="18" charset="-128"/>
                <a:ea typeface="UD Digi Kyokasho NK-B" panose="02020700000000000000" pitchFamily="18" charset="-128"/>
                <a:cs typeface="Meiryo UI"/>
              </a:rPr>
              <a:t>CBDC</a:t>
            </a:r>
            <a:r>
              <a:rPr sz="1400" spc="-25" dirty="0">
                <a:latin typeface="UD Digi Kyokasho NK-B" panose="02020700000000000000" pitchFamily="18" charset="-128"/>
                <a:ea typeface="UD Digi Kyokasho NK-B" panose="02020700000000000000" pitchFamily="18" charset="-128"/>
                <a:cs typeface="Meiryo UI"/>
              </a:rPr>
              <a:t>の間接発行型</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中央銀行が民間銀行等を通じて間接的に</a:t>
            </a:r>
            <a:endParaRPr sz="1400" dirty="0">
              <a:latin typeface="UD Digi Kyokasho NK-B" panose="02020700000000000000" pitchFamily="18" charset="-128"/>
              <a:ea typeface="UD Digi Kyokasho NK-B" panose="02020700000000000000" pitchFamily="18" charset="-128"/>
              <a:cs typeface="Meiryo UI"/>
            </a:endParaRPr>
          </a:p>
          <a:p>
            <a:pPr marL="190500"/>
            <a:r>
              <a:rPr sz="140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を発行する方式</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本人確認や口座管理は各銀行が実施</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既存の現金流通の枠組みが維持されるため、銀行の金融仲介機能の維持も見込める</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31" name="object 31"/>
          <p:cNvGrpSpPr/>
          <p:nvPr/>
        </p:nvGrpSpPr>
        <p:grpSpPr>
          <a:xfrm>
            <a:off x="5692140" y="3936491"/>
            <a:ext cx="1485900" cy="655320"/>
            <a:chOff x="4549140" y="3936491"/>
            <a:chExt cx="1485900" cy="655320"/>
          </a:xfrm>
        </p:grpSpPr>
        <p:pic>
          <p:nvPicPr>
            <p:cNvPr id="32" name="object 32"/>
            <p:cNvPicPr/>
            <p:nvPr/>
          </p:nvPicPr>
          <p:blipFill>
            <a:blip r:embed="rId8" cstate="print"/>
            <a:stretch>
              <a:fillRect/>
            </a:stretch>
          </p:blipFill>
          <p:spPr>
            <a:xfrm>
              <a:off x="4549140" y="4188116"/>
              <a:ext cx="461772" cy="403530"/>
            </a:xfrm>
            <a:prstGeom prst="rect">
              <a:avLst/>
            </a:prstGeom>
          </p:spPr>
        </p:pic>
        <p:sp>
          <p:nvSpPr>
            <p:cNvPr id="33" name="object 33"/>
            <p:cNvSpPr/>
            <p:nvPr/>
          </p:nvSpPr>
          <p:spPr>
            <a:xfrm>
              <a:off x="4741164" y="3936491"/>
              <a:ext cx="556895" cy="223520"/>
            </a:xfrm>
            <a:custGeom>
              <a:avLst/>
              <a:gdLst/>
              <a:ahLst/>
              <a:cxnLst/>
              <a:rect l="l" t="t" r="r" b="b"/>
              <a:pathLst>
                <a:path w="556895" h="223520">
                  <a:moveTo>
                    <a:pt x="31750" y="146938"/>
                  </a:moveTo>
                  <a:lnTo>
                    <a:pt x="0" y="146938"/>
                  </a:lnTo>
                  <a:lnTo>
                    <a:pt x="38100" y="223138"/>
                  </a:lnTo>
                  <a:lnTo>
                    <a:pt x="69850" y="159638"/>
                  </a:lnTo>
                  <a:lnTo>
                    <a:pt x="31750" y="159638"/>
                  </a:lnTo>
                  <a:lnTo>
                    <a:pt x="31750" y="146938"/>
                  </a:lnTo>
                  <a:close/>
                </a:path>
                <a:path w="556895" h="223520">
                  <a:moveTo>
                    <a:pt x="543687" y="105282"/>
                  </a:moveTo>
                  <a:lnTo>
                    <a:pt x="34544" y="105282"/>
                  </a:lnTo>
                  <a:lnTo>
                    <a:pt x="31750" y="108076"/>
                  </a:lnTo>
                  <a:lnTo>
                    <a:pt x="31750" y="159638"/>
                  </a:lnTo>
                  <a:lnTo>
                    <a:pt x="44450" y="159638"/>
                  </a:lnTo>
                  <a:lnTo>
                    <a:pt x="44450" y="117982"/>
                  </a:lnTo>
                  <a:lnTo>
                    <a:pt x="38100" y="117982"/>
                  </a:lnTo>
                  <a:lnTo>
                    <a:pt x="44450" y="111632"/>
                  </a:lnTo>
                  <a:lnTo>
                    <a:pt x="543687" y="111632"/>
                  </a:lnTo>
                  <a:lnTo>
                    <a:pt x="543687" y="105282"/>
                  </a:lnTo>
                  <a:close/>
                </a:path>
                <a:path w="556895" h="223520">
                  <a:moveTo>
                    <a:pt x="76200" y="146938"/>
                  </a:moveTo>
                  <a:lnTo>
                    <a:pt x="44450" y="146938"/>
                  </a:lnTo>
                  <a:lnTo>
                    <a:pt x="44450" y="159638"/>
                  </a:lnTo>
                  <a:lnTo>
                    <a:pt x="69850" y="159638"/>
                  </a:lnTo>
                  <a:lnTo>
                    <a:pt x="76200" y="146938"/>
                  </a:lnTo>
                  <a:close/>
                </a:path>
                <a:path w="556895" h="223520">
                  <a:moveTo>
                    <a:pt x="44450" y="111632"/>
                  </a:moveTo>
                  <a:lnTo>
                    <a:pt x="38100" y="117982"/>
                  </a:lnTo>
                  <a:lnTo>
                    <a:pt x="44450" y="117982"/>
                  </a:lnTo>
                  <a:lnTo>
                    <a:pt x="44450" y="111632"/>
                  </a:lnTo>
                  <a:close/>
                </a:path>
                <a:path w="556895" h="223520">
                  <a:moveTo>
                    <a:pt x="556387" y="105282"/>
                  </a:moveTo>
                  <a:lnTo>
                    <a:pt x="550037" y="105282"/>
                  </a:lnTo>
                  <a:lnTo>
                    <a:pt x="543687" y="111632"/>
                  </a:lnTo>
                  <a:lnTo>
                    <a:pt x="44450" y="111632"/>
                  </a:lnTo>
                  <a:lnTo>
                    <a:pt x="44450" y="117982"/>
                  </a:lnTo>
                  <a:lnTo>
                    <a:pt x="553465" y="117982"/>
                  </a:lnTo>
                  <a:lnTo>
                    <a:pt x="556387" y="115061"/>
                  </a:lnTo>
                  <a:lnTo>
                    <a:pt x="556387" y="105282"/>
                  </a:lnTo>
                  <a:close/>
                </a:path>
                <a:path w="556895" h="223520">
                  <a:moveTo>
                    <a:pt x="556387" y="0"/>
                  </a:moveTo>
                  <a:lnTo>
                    <a:pt x="543687" y="0"/>
                  </a:lnTo>
                  <a:lnTo>
                    <a:pt x="543687" y="111632"/>
                  </a:lnTo>
                  <a:lnTo>
                    <a:pt x="550037" y="105282"/>
                  </a:lnTo>
                  <a:lnTo>
                    <a:pt x="556387" y="105282"/>
                  </a:lnTo>
                  <a:lnTo>
                    <a:pt x="556387" y="0"/>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34" name="object 34"/>
            <p:cNvPicPr/>
            <p:nvPr/>
          </p:nvPicPr>
          <p:blipFill>
            <a:blip r:embed="rId8" cstate="print"/>
            <a:stretch>
              <a:fillRect/>
            </a:stretch>
          </p:blipFill>
          <p:spPr>
            <a:xfrm>
              <a:off x="5573268" y="4188116"/>
              <a:ext cx="461772" cy="403530"/>
            </a:xfrm>
            <a:prstGeom prst="rect">
              <a:avLst/>
            </a:prstGeom>
          </p:spPr>
        </p:pic>
        <p:sp>
          <p:nvSpPr>
            <p:cNvPr id="35" name="object 35"/>
            <p:cNvSpPr/>
            <p:nvPr/>
          </p:nvSpPr>
          <p:spPr>
            <a:xfrm>
              <a:off x="5284978" y="3936491"/>
              <a:ext cx="556895" cy="223520"/>
            </a:xfrm>
            <a:custGeom>
              <a:avLst/>
              <a:gdLst/>
              <a:ahLst/>
              <a:cxnLst/>
              <a:rect l="l" t="t" r="r" b="b"/>
              <a:pathLst>
                <a:path w="556895" h="223520">
                  <a:moveTo>
                    <a:pt x="511937" y="146938"/>
                  </a:moveTo>
                  <a:lnTo>
                    <a:pt x="480187" y="146938"/>
                  </a:lnTo>
                  <a:lnTo>
                    <a:pt x="518287" y="223138"/>
                  </a:lnTo>
                  <a:lnTo>
                    <a:pt x="550037" y="159638"/>
                  </a:lnTo>
                  <a:lnTo>
                    <a:pt x="511937" y="159638"/>
                  </a:lnTo>
                  <a:lnTo>
                    <a:pt x="511937" y="146938"/>
                  </a:lnTo>
                  <a:close/>
                </a:path>
                <a:path w="556895" h="223520">
                  <a:moveTo>
                    <a:pt x="511937" y="111505"/>
                  </a:moveTo>
                  <a:lnTo>
                    <a:pt x="511937" y="159638"/>
                  </a:lnTo>
                  <a:lnTo>
                    <a:pt x="524637" y="159638"/>
                  </a:lnTo>
                  <a:lnTo>
                    <a:pt x="524637" y="117855"/>
                  </a:lnTo>
                  <a:lnTo>
                    <a:pt x="518287" y="117855"/>
                  </a:lnTo>
                  <a:lnTo>
                    <a:pt x="511937" y="111505"/>
                  </a:lnTo>
                  <a:close/>
                </a:path>
                <a:path w="556895" h="223520">
                  <a:moveTo>
                    <a:pt x="556387" y="146938"/>
                  </a:moveTo>
                  <a:lnTo>
                    <a:pt x="524637" y="146938"/>
                  </a:lnTo>
                  <a:lnTo>
                    <a:pt x="524637" y="159638"/>
                  </a:lnTo>
                  <a:lnTo>
                    <a:pt x="550037" y="159638"/>
                  </a:lnTo>
                  <a:lnTo>
                    <a:pt x="556387" y="146938"/>
                  </a:lnTo>
                  <a:close/>
                </a:path>
                <a:path w="556895" h="223520">
                  <a:moveTo>
                    <a:pt x="12700" y="0"/>
                  </a:moveTo>
                  <a:lnTo>
                    <a:pt x="0" y="0"/>
                  </a:lnTo>
                  <a:lnTo>
                    <a:pt x="0" y="115061"/>
                  </a:lnTo>
                  <a:lnTo>
                    <a:pt x="2794" y="117855"/>
                  </a:lnTo>
                  <a:lnTo>
                    <a:pt x="511937" y="117855"/>
                  </a:lnTo>
                  <a:lnTo>
                    <a:pt x="511937" y="111505"/>
                  </a:lnTo>
                  <a:lnTo>
                    <a:pt x="12700" y="111505"/>
                  </a:lnTo>
                  <a:lnTo>
                    <a:pt x="6350" y="105155"/>
                  </a:lnTo>
                  <a:lnTo>
                    <a:pt x="12700" y="105155"/>
                  </a:lnTo>
                  <a:lnTo>
                    <a:pt x="12700" y="0"/>
                  </a:lnTo>
                  <a:close/>
                </a:path>
                <a:path w="556895" h="223520">
                  <a:moveTo>
                    <a:pt x="521716" y="105155"/>
                  </a:moveTo>
                  <a:lnTo>
                    <a:pt x="12700" y="105155"/>
                  </a:lnTo>
                  <a:lnTo>
                    <a:pt x="12700" y="111505"/>
                  </a:lnTo>
                  <a:lnTo>
                    <a:pt x="511937" y="111505"/>
                  </a:lnTo>
                  <a:lnTo>
                    <a:pt x="518287" y="117855"/>
                  </a:lnTo>
                  <a:lnTo>
                    <a:pt x="524637" y="117855"/>
                  </a:lnTo>
                  <a:lnTo>
                    <a:pt x="524637" y="108076"/>
                  </a:lnTo>
                  <a:lnTo>
                    <a:pt x="521716" y="105155"/>
                  </a:lnTo>
                  <a:close/>
                </a:path>
                <a:path w="556895" h="223520">
                  <a:moveTo>
                    <a:pt x="12700" y="105155"/>
                  </a:moveTo>
                  <a:lnTo>
                    <a:pt x="6350" y="105155"/>
                  </a:lnTo>
                  <a:lnTo>
                    <a:pt x="12700" y="111505"/>
                  </a:lnTo>
                  <a:lnTo>
                    <a:pt x="12700" y="105155"/>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36" name="object 36"/>
          <p:cNvSpPr txBox="1"/>
          <p:nvPr/>
        </p:nvSpPr>
        <p:spPr>
          <a:xfrm>
            <a:off x="6257671" y="3775329"/>
            <a:ext cx="365760" cy="197490"/>
          </a:xfrm>
          <a:prstGeom prst="rect">
            <a:avLst/>
          </a:prstGeom>
        </p:spPr>
        <p:txBody>
          <a:bodyPr vert="horz" wrap="square" lIns="0" tIns="12700" rIns="0" bIns="0" rtlCol="0">
            <a:spAutoFit/>
          </a:bodyPr>
          <a:lstStyle/>
          <a:p>
            <a:pPr marL="12700">
              <a:spcBef>
                <a:spcPts val="100"/>
              </a:spcBef>
            </a:pPr>
            <a:r>
              <a:rPr sz="1200" b="1" spc="-25" dirty="0">
                <a:solidFill>
                  <a:srgbClr val="C00000"/>
                </a:solidFill>
                <a:latin typeface="UD Digi Kyokasho NK-B" panose="02020700000000000000" pitchFamily="18" charset="-128"/>
                <a:ea typeface="UD Digi Kyokasho NK-B" panose="02020700000000000000" pitchFamily="18" charset="-128"/>
                <a:cs typeface="Meiryo UI"/>
              </a:rPr>
              <a:t>NBC</a:t>
            </a:r>
            <a:endParaRPr sz="1200">
              <a:latin typeface="UD Digi Kyokasho NK-B" panose="02020700000000000000" pitchFamily="18" charset="-128"/>
              <a:ea typeface="UD Digi Kyokasho NK-B" panose="02020700000000000000" pitchFamily="18" charset="-128"/>
              <a:cs typeface="Meiryo UI"/>
            </a:endParaRPr>
          </a:p>
        </p:txBody>
      </p:sp>
      <p:sp>
        <p:nvSpPr>
          <p:cNvPr id="37" name="object 37"/>
          <p:cNvSpPr txBox="1"/>
          <p:nvPr/>
        </p:nvSpPr>
        <p:spPr>
          <a:xfrm>
            <a:off x="6154929" y="4309998"/>
            <a:ext cx="561975" cy="175048"/>
          </a:xfrm>
          <a:prstGeom prst="rect">
            <a:avLst/>
          </a:prstGeom>
        </p:spPr>
        <p:txBody>
          <a:bodyPr vert="horz" wrap="square" lIns="0" tIns="13335" rIns="0" bIns="0" rtlCol="0">
            <a:spAutoFit/>
          </a:bodyPr>
          <a:lstStyle/>
          <a:p>
            <a:pPr marL="12700">
              <a:spcBef>
                <a:spcPts val="105"/>
              </a:spcBef>
            </a:pPr>
            <a:r>
              <a:rPr sz="1050" spc="-15" dirty="0">
                <a:latin typeface="UD Digi Kyokasho NK-B" panose="02020700000000000000" pitchFamily="18" charset="-128"/>
                <a:ea typeface="UD Digi Kyokasho NK-B" panose="02020700000000000000" pitchFamily="18" charset="-128"/>
                <a:cs typeface="Meiryo UI"/>
              </a:rPr>
              <a:t>民間銀行</a:t>
            </a:r>
            <a:endParaRPr sz="1050">
              <a:latin typeface="UD Digi Kyokasho NK-B" panose="02020700000000000000" pitchFamily="18" charset="-128"/>
              <a:ea typeface="UD Digi Kyokasho NK-B" panose="02020700000000000000" pitchFamily="18" charset="-128"/>
              <a:cs typeface="Meiryo UI"/>
            </a:endParaRPr>
          </a:p>
        </p:txBody>
      </p:sp>
      <p:grpSp>
        <p:nvGrpSpPr>
          <p:cNvPr id="38" name="object 38"/>
          <p:cNvGrpSpPr/>
          <p:nvPr/>
        </p:nvGrpSpPr>
        <p:grpSpPr>
          <a:xfrm>
            <a:off x="5597264" y="4620767"/>
            <a:ext cx="1665605" cy="372110"/>
            <a:chOff x="4454263" y="4620767"/>
            <a:chExt cx="1665605" cy="372110"/>
          </a:xfrm>
        </p:grpSpPr>
        <p:pic>
          <p:nvPicPr>
            <p:cNvPr id="39" name="object 39"/>
            <p:cNvPicPr/>
            <p:nvPr/>
          </p:nvPicPr>
          <p:blipFill>
            <a:blip r:embed="rId9" cstate="print"/>
            <a:stretch>
              <a:fillRect/>
            </a:stretch>
          </p:blipFill>
          <p:spPr>
            <a:xfrm>
              <a:off x="5931018" y="4796027"/>
              <a:ext cx="188230" cy="196595"/>
            </a:xfrm>
            <a:prstGeom prst="rect">
              <a:avLst/>
            </a:prstGeom>
          </p:spPr>
        </p:pic>
        <p:sp>
          <p:nvSpPr>
            <p:cNvPr id="40" name="object 40"/>
            <p:cNvSpPr/>
            <p:nvPr/>
          </p:nvSpPr>
          <p:spPr>
            <a:xfrm>
              <a:off x="5797042" y="4620767"/>
              <a:ext cx="266065" cy="174625"/>
            </a:xfrm>
            <a:custGeom>
              <a:avLst/>
              <a:gdLst/>
              <a:ahLst/>
              <a:cxnLst/>
              <a:rect l="l" t="t" r="r" b="b"/>
              <a:pathLst>
                <a:path w="266064" h="174625">
                  <a:moveTo>
                    <a:pt x="221615" y="98170"/>
                  </a:moveTo>
                  <a:lnTo>
                    <a:pt x="189865" y="98170"/>
                  </a:lnTo>
                  <a:lnTo>
                    <a:pt x="227965" y="174370"/>
                  </a:lnTo>
                  <a:lnTo>
                    <a:pt x="259715" y="110870"/>
                  </a:lnTo>
                  <a:lnTo>
                    <a:pt x="221615" y="110870"/>
                  </a:lnTo>
                  <a:lnTo>
                    <a:pt x="221615" y="98170"/>
                  </a:lnTo>
                  <a:close/>
                </a:path>
                <a:path w="266064" h="174625">
                  <a:moveTo>
                    <a:pt x="221615" y="87121"/>
                  </a:moveTo>
                  <a:lnTo>
                    <a:pt x="221615" y="110870"/>
                  </a:lnTo>
                  <a:lnTo>
                    <a:pt x="234315" y="110870"/>
                  </a:lnTo>
                  <a:lnTo>
                    <a:pt x="234315" y="93471"/>
                  </a:lnTo>
                  <a:lnTo>
                    <a:pt x="227965" y="93471"/>
                  </a:lnTo>
                  <a:lnTo>
                    <a:pt x="221615" y="87121"/>
                  </a:lnTo>
                  <a:close/>
                </a:path>
                <a:path w="266064" h="174625">
                  <a:moveTo>
                    <a:pt x="266065" y="98170"/>
                  </a:moveTo>
                  <a:lnTo>
                    <a:pt x="234315" y="98170"/>
                  </a:lnTo>
                  <a:lnTo>
                    <a:pt x="234315" y="110870"/>
                  </a:lnTo>
                  <a:lnTo>
                    <a:pt x="259715" y="110870"/>
                  </a:lnTo>
                  <a:lnTo>
                    <a:pt x="266065" y="98170"/>
                  </a:lnTo>
                  <a:close/>
                </a:path>
                <a:path w="266064" h="174625">
                  <a:moveTo>
                    <a:pt x="12700" y="0"/>
                  </a:moveTo>
                  <a:lnTo>
                    <a:pt x="0" y="0"/>
                  </a:lnTo>
                  <a:lnTo>
                    <a:pt x="0" y="90677"/>
                  </a:lnTo>
                  <a:lnTo>
                    <a:pt x="2794" y="93471"/>
                  </a:lnTo>
                  <a:lnTo>
                    <a:pt x="221615" y="93471"/>
                  </a:lnTo>
                  <a:lnTo>
                    <a:pt x="221615" y="87121"/>
                  </a:lnTo>
                  <a:lnTo>
                    <a:pt x="12700" y="87121"/>
                  </a:lnTo>
                  <a:lnTo>
                    <a:pt x="6350" y="80771"/>
                  </a:lnTo>
                  <a:lnTo>
                    <a:pt x="12700" y="80771"/>
                  </a:lnTo>
                  <a:lnTo>
                    <a:pt x="12700" y="0"/>
                  </a:lnTo>
                  <a:close/>
                </a:path>
                <a:path w="266064" h="174625">
                  <a:moveTo>
                    <a:pt x="231521" y="80771"/>
                  </a:moveTo>
                  <a:lnTo>
                    <a:pt x="12700" y="80771"/>
                  </a:lnTo>
                  <a:lnTo>
                    <a:pt x="12700" y="87121"/>
                  </a:lnTo>
                  <a:lnTo>
                    <a:pt x="221615" y="87121"/>
                  </a:lnTo>
                  <a:lnTo>
                    <a:pt x="227965" y="93471"/>
                  </a:lnTo>
                  <a:lnTo>
                    <a:pt x="234315" y="93471"/>
                  </a:lnTo>
                  <a:lnTo>
                    <a:pt x="234315" y="83692"/>
                  </a:lnTo>
                  <a:lnTo>
                    <a:pt x="231521" y="80771"/>
                  </a:lnTo>
                  <a:close/>
                </a:path>
                <a:path w="266064" h="174625">
                  <a:moveTo>
                    <a:pt x="12700" y="80771"/>
                  </a:moveTo>
                  <a:lnTo>
                    <a:pt x="6350" y="80771"/>
                  </a:lnTo>
                  <a:lnTo>
                    <a:pt x="12700" y="87121"/>
                  </a:lnTo>
                  <a:lnTo>
                    <a:pt x="12700" y="80771"/>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1" name="object 41"/>
            <p:cNvPicPr/>
            <p:nvPr/>
          </p:nvPicPr>
          <p:blipFill>
            <a:blip r:embed="rId9" cstate="print"/>
            <a:stretch>
              <a:fillRect/>
            </a:stretch>
          </p:blipFill>
          <p:spPr>
            <a:xfrm>
              <a:off x="5489026" y="4796027"/>
              <a:ext cx="186771" cy="196595"/>
            </a:xfrm>
            <a:prstGeom prst="rect">
              <a:avLst/>
            </a:prstGeom>
          </p:spPr>
        </p:pic>
        <p:sp>
          <p:nvSpPr>
            <p:cNvPr id="42" name="object 42"/>
            <p:cNvSpPr/>
            <p:nvPr/>
          </p:nvSpPr>
          <p:spPr>
            <a:xfrm>
              <a:off x="5544312" y="4620767"/>
              <a:ext cx="266065" cy="174625"/>
            </a:xfrm>
            <a:custGeom>
              <a:avLst/>
              <a:gdLst/>
              <a:ahLst/>
              <a:cxnLst/>
              <a:rect l="l" t="t" r="r" b="b"/>
              <a:pathLst>
                <a:path w="266064" h="174625">
                  <a:moveTo>
                    <a:pt x="31750" y="98170"/>
                  </a:moveTo>
                  <a:lnTo>
                    <a:pt x="0" y="98170"/>
                  </a:lnTo>
                  <a:lnTo>
                    <a:pt x="38100" y="174370"/>
                  </a:lnTo>
                  <a:lnTo>
                    <a:pt x="69850" y="110870"/>
                  </a:lnTo>
                  <a:lnTo>
                    <a:pt x="31750" y="110870"/>
                  </a:lnTo>
                  <a:lnTo>
                    <a:pt x="31750" y="98170"/>
                  </a:lnTo>
                  <a:close/>
                </a:path>
                <a:path w="266064" h="174625">
                  <a:moveTo>
                    <a:pt x="253364" y="80898"/>
                  </a:moveTo>
                  <a:lnTo>
                    <a:pt x="34543" y="80898"/>
                  </a:lnTo>
                  <a:lnTo>
                    <a:pt x="31750" y="83692"/>
                  </a:lnTo>
                  <a:lnTo>
                    <a:pt x="31750" y="110870"/>
                  </a:lnTo>
                  <a:lnTo>
                    <a:pt x="44450" y="110870"/>
                  </a:lnTo>
                  <a:lnTo>
                    <a:pt x="44450" y="93598"/>
                  </a:lnTo>
                  <a:lnTo>
                    <a:pt x="38100" y="93598"/>
                  </a:lnTo>
                  <a:lnTo>
                    <a:pt x="44450" y="87248"/>
                  </a:lnTo>
                  <a:lnTo>
                    <a:pt x="253364" y="87248"/>
                  </a:lnTo>
                  <a:lnTo>
                    <a:pt x="253364" y="80898"/>
                  </a:lnTo>
                  <a:close/>
                </a:path>
                <a:path w="266064" h="174625">
                  <a:moveTo>
                    <a:pt x="76200" y="98170"/>
                  </a:moveTo>
                  <a:lnTo>
                    <a:pt x="44450" y="98170"/>
                  </a:lnTo>
                  <a:lnTo>
                    <a:pt x="44450" y="110870"/>
                  </a:lnTo>
                  <a:lnTo>
                    <a:pt x="69850" y="110870"/>
                  </a:lnTo>
                  <a:lnTo>
                    <a:pt x="76200" y="98170"/>
                  </a:lnTo>
                  <a:close/>
                </a:path>
                <a:path w="266064" h="174625">
                  <a:moveTo>
                    <a:pt x="44450" y="87248"/>
                  </a:moveTo>
                  <a:lnTo>
                    <a:pt x="38100" y="93598"/>
                  </a:lnTo>
                  <a:lnTo>
                    <a:pt x="44450" y="93598"/>
                  </a:lnTo>
                  <a:lnTo>
                    <a:pt x="44450" y="87248"/>
                  </a:lnTo>
                  <a:close/>
                </a:path>
                <a:path w="266064" h="174625">
                  <a:moveTo>
                    <a:pt x="266064" y="80898"/>
                  </a:moveTo>
                  <a:lnTo>
                    <a:pt x="259714" y="80898"/>
                  </a:lnTo>
                  <a:lnTo>
                    <a:pt x="253364" y="87248"/>
                  </a:lnTo>
                  <a:lnTo>
                    <a:pt x="44450" y="87248"/>
                  </a:lnTo>
                  <a:lnTo>
                    <a:pt x="44450" y="93598"/>
                  </a:lnTo>
                  <a:lnTo>
                    <a:pt x="263271" y="93598"/>
                  </a:lnTo>
                  <a:lnTo>
                    <a:pt x="266064" y="90677"/>
                  </a:lnTo>
                  <a:lnTo>
                    <a:pt x="266064" y="80898"/>
                  </a:lnTo>
                  <a:close/>
                </a:path>
                <a:path w="266064" h="174625">
                  <a:moveTo>
                    <a:pt x="266064" y="0"/>
                  </a:moveTo>
                  <a:lnTo>
                    <a:pt x="253364" y="0"/>
                  </a:lnTo>
                  <a:lnTo>
                    <a:pt x="253364" y="87248"/>
                  </a:lnTo>
                  <a:lnTo>
                    <a:pt x="259714" y="80898"/>
                  </a:lnTo>
                  <a:lnTo>
                    <a:pt x="266064" y="80898"/>
                  </a:lnTo>
                  <a:lnTo>
                    <a:pt x="266064" y="0"/>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3" name="object 43"/>
            <p:cNvPicPr/>
            <p:nvPr/>
          </p:nvPicPr>
          <p:blipFill>
            <a:blip r:embed="rId9" cstate="print"/>
            <a:stretch>
              <a:fillRect/>
            </a:stretch>
          </p:blipFill>
          <p:spPr>
            <a:xfrm>
              <a:off x="4454263" y="4796027"/>
              <a:ext cx="188230" cy="196595"/>
            </a:xfrm>
            <a:prstGeom prst="rect">
              <a:avLst/>
            </a:prstGeom>
          </p:spPr>
        </p:pic>
        <p:sp>
          <p:nvSpPr>
            <p:cNvPr id="44" name="object 44"/>
            <p:cNvSpPr/>
            <p:nvPr/>
          </p:nvSpPr>
          <p:spPr>
            <a:xfrm>
              <a:off x="4511040" y="4620767"/>
              <a:ext cx="275590" cy="174625"/>
            </a:xfrm>
            <a:custGeom>
              <a:avLst/>
              <a:gdLst/>
              <a:ahLst/>
              <a:cxnLst/>
              <a:rect l="l" t="t" r="r" b="b"/>
              <a:pathLst>
                <a:path w="275589" h="174625">
                  <a:moveTo>
                    <a:pt x="31750" y="98170"/>
                  </a:moveTo>
                  <a:lnTo>
                    <a:pt x="0" y="98170"/>
                  </a:lnTo>
                  <a:lnTo>
                    <a:pt x="38100" y="174370"/>
                  </a:lnTo>
                  <a:lnTo>
                    <a:pt x="69850" y="110870"/>
                  </a:lnTo>
                  <a:lnTo>
                    <a:pt x="31750" y="110870"/>
                  </a:lnTo>
                  <a:lnTo>
                    <a:pt x="31750" y="98170"/>
                  </a:lnTo>
                  <a:close/>
                </a:path>
                <a:path w="275589" h="174625">
                  <a:moveTo>
                    <a:pt x="262889" y="80898"/>
                  </a:moveTo>
                  <a:lnTo>
                    <a:pt x="34544" y="80898"/>
                  </a:lnTo>
                  <a:lnTo>
                    <a:pt x="31750" y="83692"/>
                  </a:lnTo>
                  <a:lnTo>
                    <a:pt x="31750" y="110870"/>
                  </a:lnTo>
                  <a:lnTo>
                    <a:pt x="44450" y="110870"/>
                  </a:lnTo>
                  <a:lnTo>
                    <a:pt x="44450" y="93598"/>
                  </a:lnTo>
                  <a:lnTo>
                    <a:pt x="38100" y="93598"/>
                  </a:lnTo>
                  <a:lnTo>
                    <a:pt x="44450" y="87248"/>
                  </a:lnTo>
                  <a:lnTo>
                    <a:pt x="262889" y="87248"/>
                  </a:lnTo>
                  <a:lnTo>
                    <a:pt x="262889" y="80898"/>
                  </a:lnTo>
                  <a:close/>
                </a:path>
                <a:path w="275589" h="174625">
                  <a:moveTo>
                    <a:pt x="76200" y="98170"/>
                  </a:moveTo>
                  <a:lnTo>
                    <a:pt x="44450" y="98170"/>
                  </a:lnTo>
                  <a:lnTo>
                    <a:pt x="44450" y="110870"/>
                  </a:lnTo>
                  <a:lnTo>
                    <a:pt x="69850" y="110870"/>
                  </a:lnTo>
                  <a:lnTo>
                    <a:pt x="76200" y="98170"/>
                  </a:lnTo>
                  <a:close/>
                </a:path>
                <a:path w="275589" h="174625">
                  <a:moveTo>
                    <a:pt x="44450" y="87248"/>
                  </a:moveTo>
                  <a:lnTo>
                    <a:pt x="38100" y="93598"/>
                  </a:lnTo>
                  <a:lnTo>
                    <a:pt x="44450" y="93598"/>
                  </a:lnTo>
                  <a:lnTo>
                    <a:pt x="44450" y="87248"/>
                  </a:lnTo>
                  <a:close/>
                </a:path>
                <a:path w="275589" h="174625">
                  <a:moveTo>
                    <a:pt x="275589" y="80898"/>
                  </a:moveTo>
                  <a:lnTo>
                    <a:pt x="269239" y="80898"/>
                  </a:lnTo>
                  <a:lnTo>
                    <a:pt x="262889" y="87248"/>
                  </a:lnTo>
                  <a:lnTo>
                    <a:pt x="44450" y="87248"/>
                  </a:lnTo>
                  <a:lnTo>
                    <a:pt x="44450" y="93598"/>
                  </a:lnTo>
                  <a:lnTo>
                    <a:pt x="272796" y="93598"/>
                  </a:lnTo>
                  <a:lnTo>
                    <a:pt x="275589" y="90677"/>
                  </a:lnTo>
                  <a:lnTo>
                    <a:pt x="275589" y="80898"/>
                  </a:lnTo>
                  <a:close/>
                </a:path>
                <a:path w="275589" h="174625">
                  <a:moveTo>
                    <a:pt x="275589" y="0"/>
                  </a:moveTo>
                  <a:lnTo>
                    <a:pt x="262889" y="0"/>
                  </a:lnTo>
                  <a:lnTo>
                    <a:pt x="262889" y="87248"/>
                  </a:lnTo>
                  <a:lnTo>
                    <a:pt x="269239" y="80898"/>
                  </a:lnTo>
                  <a:lnTo>
                    <a:pt x="275589" y="80898"/>
                  </a:lnTo>
                  <a:lnTo>
                    <a:pt x="275589" y="0"/>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5" name="object 45"/>
            <p:cNvPicPr/>
            <p:nvPr/>
          </p:nvPicPr>
          <p:blipFill>
            <a:blip r:embed="rId9" cstate="print"/>
            <a:stretch>
              <a:fillRect/>
            </a:stretch>
          </p:blipFill>
          <p:spPr>
            <a:xfrm>
              <a:off x="4897746" y="4796027"/>
              <a:ext cx="188230" cy="196595"/>
            </a:xfrm>
            <a:prstGeom prst="rect">
              <a:avLst/>
            </a:prstGeom>
          </p:spPr>
        </p:pic>
        <p:sp>
          <p:nvSpPr>
            <p:cNvPr id="46" name="object 46"/>
            <p:cNvSpPr/>
            <p:nvPr/>
          </p:nvSpPr>
          <p:spPr>
            <a:xfrm>
              <a:off x="4772914" y="4620767"/>
              <a:ext cx="256540" cy="174625"/>
            </a:xfrm>
            <a:custGeom>
              <a:avLst/>
              <a:gdLst/>
              <a:ahLst/>
              <a:cxnLst/>
              <a:rect l="l" t="t" r="r" b="b"/>
              <a:pathLst>
                <a:path w="256539" h="174625">
                  <a:moveTo>
                    <a:pt x="212089" y="98170"/>
                  </a:moveTo>
                  <a:lnTo>
                    <a:pt x="180339" y="98170"/>
                  </a:lnTo>
                  <a:lnTo>
                    <a:pt x="218439" y="174370"/>
                  </a:lnTo>
                  <a:lnTo>
                    <a:pt x="250189" y="110870"/>
                  </a:lnTo>
                  <a:lnTo>
                    <a:pt x="212089" y="110870"/>
                  </a:lnTo>
                  <a:lnTo>
                    <a:pt x="212089" y="98170"/>
                  </a:lnTo>
                  <a:close/>
                </a:path>
                <a:path w="256539" h="174625">
                  <a:moveTo>
                    <a:pt x="212089" y="87121"/>
                  </a:moveTo>
                  <a:lnTo>
                    <a:pt x="212089" y="110870"/>
                  </a:lnTo>
                  <a:lnTo>
                    <a:pt x="224789" y="110870"/>
                  </a:lnTo>
                  <a:lnTo>
                    <a:pt x="224789" y="93471"/>
                  </a:lnTo>
                  <a:lnTo>
                    <a:pt x="218439" y="93471"/>
                  </a:lnTo>
                  <a:lnTo>
                    <a:pt x="212089" y="87121"/>
                  </a:lnTo>
                  <a:close/>
                </a:path>
                <a:path w="256539" h="174625">
                  <a:moveTo>
                    <a:pt x="256539" y="98170"/>
                  </a:moveTo>
                  <a:lnTo>
                    <a:pt x="224789" y="98170"/>
                  </a:lnTo>
                  <a:lnTo>
                    <a:pt x="224789" y="110870"/>
                  </a:lnTo>
                  <a:lnTo>
                    <a:pt x="250189" y="110870"/>
                  </a:lnTo>
                  <a:lnTo>
                    <a:pt x="256539" y="98170"/>
                  </a:lnTo>
                  <a:close/>
                </a:path>
                <a:path w="256539" h="174625">
                  <a:moveTo>
                    <a:pt x="12700" y="0"/>
                  </a:moveTo>
                  <a:lnTo>
                    <a:pt x="0" y="0"/>
                  </a:lnTo>
                  <a:lnTo>
                    <a:pt x="0" y="90677"/>
                  </a:lnTo>
                  <a:lnTo>
                    <a:pt x="2794" y="93471"/>
                  </a:lnTo>
                  <a:lnTo>
                    <a:pt x="212089" y="93471"/>
                  </a:lnTo>
                  <a:lnTo>
                    <a:pt x="212089" y="87121"/>
                  </a:lnTo>
                  <a:lnTo>
                    <a:pt x="12700" y="87121"/>
                  </a:lnTo>
                  <a:lnTo>
                    <a:pt x="6350" y="80771"/>
                  </a:lnTo>
                  <a:lnTo>
                    <a:pt x="12700" y="80771"/>
                  </a:lnTo>
                  <a:lnTo>
                    <a:pt x="12700" y="0"/>
                  </a:lnTo>
                  <a:close/>
                </a:path>
                <a:path w="256539" h="174625">
                  <a:moveTo>
                    <a:pt x="221996" y="80771"/>
                  </a:moveTo>
                  <a:lnTo>
                    <a:pt x="12700" y="80771"/>
                  </a:lnTo>
                  <a:lnTo>
                    <a:pt x="12700" y="87121"/>
                  </a:lnTo>
                  <a:lnTo>
                    <a:pt x="212089" y="87121"/>
                  </a:lnTo>
                  <a:lnTo>
                    <a:pt x="218439" y="93471"/>
                  </a:lnTo>
                  <a:lnTo>
                    <a:pt x="224789" y="93471"/>
                  </a:lnTo>
                  <a:lnTo>
                    <a:pt x="224789" y="83692"/>
                  </a:lnTo>
                  <a:lnTo>
                    <a:pt x="221996" y="80771"/>
                  </a:lnTo>
                  <a:close/>
                </a:path>
                <a:path w="256539" h="174625">
                  <a:moveTo>
                    <a:pt x="12700" y="80771"/>
                  </a:moveTo>
                  <a:lnTo>
                    <a:pt x="6350" y="80771"/>
                  </a:lnTo>
                  <a:lnTo>
                    <a:pt x="12700" y="87121"/>
                  </a:lnTo>
                  <a:lnTo>
                    <a:pt x="12700" y="80771"/>
                  </a:lnTo>
                  <a:close/>
                </a:path>
              </a:pathLst>
            </a:custGeom>
            <a:solidFill>
              <a:srgbClr val="585858"/>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grpSp>
        <p:nvGrpSpPr>
          <p:cNvPr id="47" name="object 47"/>
          <p:cNvGrpSpPr/>
          <p:nvPr/>
        </p:nvGrpSpPr>
        <p:grpSpPr>
          <a:xfrm>
            <a:off x="6181344" y="3325367"/>
            <a:ext cx="707390" cy="509270"/>
            <a:chOff x="5038344" y="3325367"/>
            <a:chExt cx="707390" cy="509270"/>
          </a:xfrm>
        </p:grpSpPr>
        <p:pic>
          <p:nvPicPr>
            <p:cNvPr id="48" name="object 48"/>
            <p:cNvPicPr/>
            <p:nvPr/>
          </p:nvPicPr>
          <p:blipFill>
            <a:blip r:embed="rId10" cstate="print"/>
            <a:stretch>
              <a:fillRect/>
            </a:stretch>
          </p:blipFill>
          <p:spPr>
            <a:xfrm>
              <a:off x="5038344" y="3325367"/>
              <a:ext cx="507491" cy="509016"/>
            </a:xfrm>
            <a:prstGeom prst="rect">
              <a:avLst/>
            </a:prstGeom>
          </p:spPr>
        </p:pic>
        <p:pic>
          <p:nvPicPr>
            <p:cNvPr id="49" name="object 49"/>
            <p:cNvPicPr/>
            <p:nvPr/>
          </p:nvPicPr>
          <p:blipFill>
            <a:blip r:embed="rId11" cstate="print"/>
            <a:stretch>
              <a:fillRect/>
            </a:stretch>
          </p:blipFill>
          <p:spPr>
            <a:xfrm>
              <a:off x="5590031" y="3390899"/>
              <a:ext cx="155193" cy="76200"/>
            </a:xfrm>
            <a:prstGeom prst="rect">
              <a:avLst/>
            </a:prstGeom>
          </p:spPr>
        </p:pic>
      </p:grpSp>
      <p:sp>
        <p:nvSpPr>
          <p:cNvPr id="50" name="object 50"/>
          <p:cNvSpPr txBox="1"/>
          <p:nvPr/>
        </p:nvSpPr>
        <p:spPr>
          <a:xfrm>
            <a:off x="6886447" y="3369692"/>
            <a:ext cx="440690" cy="119905"/>
          </a:xfrm>
          <a:prstGeom prst="rect">
            <a:avLst/>
          </a:prstGeom>
        </p:spPr>
        <p:txBody>
          <a:bodyPr vert="horz" wrap="square" lIns="0" tIns="12065" rIns="0" bIns="0" rtlCol="0">
            <a:spAutoFit/>
          </a:bodyPr>
          <a:lstStyle/>
          <a:p>
            <a:pPr marL="12700">
              <a:spcBef>
                <a:spcPts val="95"/>
              </a:spcBef>
            </a:pPr>
            <a:r>
              <a:rPr sz="700" spc="-10" dirty="0">
                <a:latin typeface="UD Digi Kyokasho NK-B" panose="02020700000000000000" pitchFamily="18" charset="-128"/>
                <a:ea typeface="UD Digi Kyokasho NK-B" panose="02020700000000000000" pitchFamily="18" charset="-128"/>
                <a:cs typeface="Meiryo UI"/>
              </a:rPr>
              <a:t>通貨</a:t>
            </a:r>
            <a:r>
              <a:rPr sz="700" spc="-20" dirty="0">
                <a:latin typeface="UD Digi Kyokasho NK-B" panose="02020700000000000000" pitchFamily="18" charset="-128"/>
                <a:ea typeface="UD Digi Kyokasho NK-B" panose="02020700000000000000" pitchFamily="18" charset="-128"/>
                <a:cs typeface="Meiryo UI"/>
              </a:rPr>
              <a:t>の</a:t>
            </a:r>
            <a:r>
              <a:rPr sz="700" spc="-10" dirty="0">
                <a:latin typeface="UD Digi Kyokasho NK-B" panose="02020700000000000000" pitchFamily="18" charset="-128"/>
                <a:ea typeface="UD Digi Kyokasho NK-B" panose="02020700000000000000" pitchFamily="18" charset="-128"/>
                <a:cs typeface="Meiryo UI"/>
              </a:rPr>
              <a:t>流</a:t>
            </a:r>
            <a:r>
              <a:rPr sz="700" spc="-50" dirty="0">
                <a:latin typeface="UD Digi Kyokasho NK-B" panose="02020700000000000000" pitchFamily="18" charset="-128"/>
                <a:ea typeface="UD Digi Kyokasho NK-B" panose="02020700000000000000" pitchFamily="18" charset="-128"/>
                <a:cs typeface="Meiryo UI"/>
              </a:rPr>
              <a:t>れ</a:t>
            </a:r>
            <a:endParaRPr sz="700">
              <a:latin typeface="UD Digi Kyokasho NK-B" panose="02020700000000000000" pitchFamily="18" charset="-128"/>
              <a:ea typeface="UD Digi Kyokasho NK-B" panose="02020700000000000000" pitchFamily="18" charset="-128"/>
              <a:cs typeface="Meiryo UI"/>
            </a:endParaRPr>
          </a:p>
        </p:txBody>
      </p:sp>
      <p:sp>
        <p:nvSpPr>
          <p:cNvPr id="51" name="object 51"/>
          <p:cNvSpPr txBox="1"/>
          <p:nvPr/>
        </p:nvSpPr>
        <p:spPr>
          <a:xfrm>
            <a:off x="6220714" y="4787900"/>
            <a:ext cx="427990" cy="175048"/>
          </a:xfrm>
          <a:prstGeom prst="rect">
            <a:avLst/>
          </a:prstGeom>
        </p:spPr>
        <p:txBody>
          <a:bodyPr vert="horz" wrap="square" lIns="0" tIns="13335" rIns="0" bIns="0" rtlCol="0">
            <a:spAutoFit/>
          </a:bodyPr>
          <a:lstStyle/>
          <a:p>
            <a:pPr marL="12700">
              <a:spcBef>
                <a:spcPts val="105"/>
              </a:spcBef>
            </a:pPr>
            <a:r>
              <a:rPr sz="1050" spc="-20" dirty="0">
                <a:latin typeface="UD Digi Kyokasho NK-B" panose="02020700000000000000" pitchFamily="18" charset="-128"/>
                <a:ea typeface="UD Digi Kyokasho NK-B" panose="02020700000000000000" pitchFamily="18" charset="-128"/>
                <a:cs typeface="Meiryo UI"/>
              </a:rPr>
              <a:t>利用者</a:t>
            </a:r>
            <a:endParaRPr sz="1050">
              <a:latin typeface="UD Digi Kyokasho NK-B" panose="02020700000000000000" pitchFamily="18" charset="-128"/>
              <a:ea typeface="UD Digi Kyokasho NK-B" panose="02020700000000000000" pitchFamily="18" charset="-128"/>
              <a:cs typeface="Meiryo UI"/>
            </a:endParaRPr>
          </a:p>
        </p:txBody>
      </p:sp>
      <p:grpSp>
        <p:nvGrpSpPr>
          <p:cNvPr id="52" name="object 52"/>
          <p:cNvGrpSpPr/>
          <p:nvPr/>
        </p:nvGrpSpPr>
        <p:grpSpPr>
          <a:xfrm>
            <a:off x="5670001" y="5641848"/>
            <a:ext cx="463550" cy="315595"/>
            <a:chOff x="4527001" y="5641847"/>
            <a:chExt cx="463550" cy="315595"/>
          </a:xfrm>
        </p:grpSpPr>
        <p:pic>
          <p:nvPicPr>
            <p:cNvPr id="53" name="object 53"/>
            <p:cNvPicPr/>
            <p:nvPr/>
          </p:nvPicPr>
          <p:blipFill>
            <a:blip r:embed="rId12" cstate="print"/>
            <a:stretch>
              <a:fillRect/>
            </a:stretch>
          </p:blipFill>
          <p:spPr>
            <a:xfrm>
              <a:off x="4527001" y="5641847"/>
              <a:ext cx="300308" cy="315468"/>
            </a:xfrm>
            <a:prstGeom prst="rect">
              <a:avLst/>
            </a:prstGeom>
          </p:spPr>
        </p:pic>
        <p:pic>
          <p:nvPicPr>
            <p:cNvPr id="54" name="object 54"/>
            <p:cNvPicPr/>
            <p:nvPr/>
          </p:nvPicPr>
          <p:blipFill>
            <a:blip r:embed="rId13" cstate="print"/>
            <a:stretch>
              <a:fillRect/>
            </a:stretch>
          </p:blipFill>
          <p:spPr>
            <a:xfrm>
              <a:off x="4822098" y="5676096"/>
              <a:ext cx="168455" cy="184582"/>
            </a:xfrm>
            <a:prstGeom prst="rect">
              <a:avLst/>
            </a:prstGeom>
          </p:spPr>
        </p:pic>
      </p:grpSp>
      <p:grpSp>
        <p:nvGrpSpPr>
          <p:cNvPr id="55" name="object 55"/>
          <p:cNvGrpSpPr/>
          <p:nvPr/>
        </p:nvGrpSpPr>
        <p:grpSpPr>
          <a:xfrm>
            <a:off x="6233159" y="5652515"/>
            <a:ext cx="1596390" cy="312420"/>
            <a:chOff x="5090159" y="5652515"/>
            <a:chExt cx="1596390" cy="312420"/>
          </a:xfrm>
        </p:grpSpPr>
        <p:pic>
          <p:nvPicPr>
            <p:cNvPr id="56" name="object 56"/>
            <p:cNvPicPr/>
            <p:nvPr/>
          </p:nvPicPr>
          <p:blipFill>
            <a:blip r:embed="rId14" cstate="print"/>
            <a:stretch>
              <a:fillRect/>
            </a:stretch>
          </p:blipFill>
          <p:spPr>
            <a:xfrm>
              <a:off x="5682995" y="5652515"/>
              <a:ext cx="265175" cy="312419"/>
            </a:xfrm>
            <a:prstGeom prst="rect">
              <a:avLst/>
            </a:prstGeom>
          </p:spPr>
        </p:pic>
        <p:sp>
          <p:nvSpPr>
            <p:cNvPr id="57" name="object 57"/>
            <p:cNvSpPr/>
            <p:nvPr/>
          </p:nvSpPr>
          <p:spPr>
            <a:xfrm>
              <a:off x="5090160" y="5769952"/>
              <a:ext cx="1269365" cy="78105"/>
            </a:xfrm>
            <a:custGeom>
              <a:avLst/>
              <a:gdLst/>
              <a:ahLst/>
              <a:cxnLst/>
              <a:rect l="l" t="t" r="r" b="b"/>
              <a:pathLst>
                <a:path w="1269364" h="78104">
                  <a:moveTo>
                    <a:pt x="580326" y="44526"/>
                  </a:moveTo>
                  <a:lnTo>
                    <a:pt x="528828" y="44526"/>
                  </a:lnTo>
                  <a:lnTo>
                    <a:pt x="516153" y="44526"/>
                  </a:lnTo>
                  <a:lnTo>
                    <a:pt x="516001" y="76200"/>
                  </a:lnTo>
                  <a:lnTo>
                    <a:pt x="580326" y="44526"/>
                  </a:lnTo>
                  <a:close/>
                </a:path>
                <a:path w="1269364" h="78104">
                  <a:moveTo>
                    <a:pt x="592455" y="38557"/>
                  </a:moveTo>
                  <a:lnTo>
                    <a:pt x="516382" y="0"/>
                  </a:lnTo>
                  <a:lnTo>
                    <a:pt x="516216" y="31750"/>
                  </a:lnTo>
                  <a:lnTo>
                    <a:pt x="0" y="28613"/>
                  </a:lnTo>
                  <a:lnTo>
                    <a:pt x="0" y="41313"/>
                  </a:lnTo>
                  <a:lnTo>
                    <a:pt x="516153" y="44450"/>
                  </a:lnTo>
                  <a:lnTo>
                    <a:pt x="528828" y="44526"/>
                  </a:lnTo>
                  <a:lnTo>
                    <a:pt x="580478" y="44450"/>
                  </a:lnTo>
                  <a:lnTo>
                    <a:pt x="592455" y="38557"/>
                  </a:lnTo>
                  <a:close/>
                </a:path>
                <a:path w="1269364" h="78104">
                  <a:moveTo>
                    <a:pt x="1269111" y="39535"/>
                  </a:moveTo>
                  <a:lnTo>
                    <a:pt x="1256411" y="33185"/>
                  </a:lnTo>
                  <a:lnTo>
                    <a:pt x="1192911" y="1435"/>
                  </a:lnTo>
                  <a:lnTo>
                    <a:pt x="1192911" y="33185"/>
                  </a:lnTo>
                  <a:lnTo>
                    <a:pt x="858012" y="33185"/>
                  </a:lnTo>
                  <a:lnTo>
                    <a:pt x="858012" y="45885"/>
                  </a:lnTo>
                  <a:lnTo>
                    <a:pt x="1192911" y="45885"/>
                  </a:lnTo>
                  <a:lnTo>
                    <a:pt x="1192911" y="77635"/>
                  </a:lnTo>
                  <a:lnTo>
                    <a:pt x="1256411" y="45885"/>
                  </a:lnTo>
                  <a:lnTo>
                    <a:pt x="1269111" y="39535"/>
                  </a:lnTo>
                  <a:close/>
                </a:path>
              </a:pathLst>
            </a:custGeom>
            <a:solidFill>
              <a:srgbClr val="919191"/>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58" name="object 58"/>
            <p:cNvPicPr/>
            <p:nvPr/>
          </p:nvPicPr>
          <p:blipFill>
            <a:blip r:embed="rId15" cstate="print"/>
            <a:stretch>
              <a:fillRect/>
            </a:stretch>
          </p:blipFill>
          <p:spPr>
            <a:xfrm>
              <a:off x="6438457" y="5664707"/>
              <a:ext cx="247772" cy="256031"/>
            </a:xfrm>
            <a:prstGeom prst="rect">
              <a:avLst/>
            </a:prstGeom>
          </p:spPr>
        </p:pic>
        <p:pic>
          <p:nvPicPr>
            <p:cNvPr id="59" name="object 59"/>
            <p:cNvPicPr/>
            <p:nvPr/>
          </p:nvPicPr>
          <p:blipFill>
            <a:blip r:embed="rId16" cstate="print"/>
            <a:stretch>
              <a:fillRect/>
            </a:stretch>
          </p:blipFill>
          <p:spPr>
            <a:xfrm>
              <a:off x="6318960" y="5692927"/>
              <a:ext cx="136429" cy="149541"/>
            </a:xfrm>
            <a:prstGeom prst="rect">
              <a:avLst/>
            </a:prstGeom>
          </p:spPr>
        </p:pic>
      </p:grpSp>
      <p:pic>
        <p:nvPicPr>
          <p:cNvPr id="60" name="object 60"/>
          <p:cNvPicPr/>
          <p:nvPr/>
        </p:nvPicPr>
        <p:blipFill>
          <a:blip r:embed="rId17" cstate="print"/>
          <a:stretch>
            <a:fillRect/>
          </a:stretch>
        </p:blipFill>
        <p:spPr>
          <a:xfrm>
            <a:off x="7972044" y="5664708"/>
            <a:ext cx="262127" cy="262128"/>
          </a:xfrm>
          <a:prstGeom prst="rect">
            <a:avLst/>
          </a:prstGeom>
        </p:spPr>
      </p:pic>
      <p:sp>
        <p:nvSpPr>
          <p:cNvPr id="61" name="object 61"/>
          <p:cNvSpPr txBox="1"/>
          <p:nvPr/>
        </p:nvSpPr>
        <p:spPr>
          <a:xfrm>
            <a:off x="6716013" y="5945531"/>
            <a:ext cx="546223" cy="166071"/>
          </a:xfrm>
          <a:prstGeom prst="rect">
            <a:avLst/>
          </a:prstGeom>
        </p:spPr>
        <p:txBody>
          <a:bodyPr vert="horz" wrap="square" lIns="0" tIns="12065" rIns="0" bIns="0" rtlCol="0">
            <a:spAutoFit/>
          </a:bodyPr>
          <a:lstStyle/>
          <a:p>
            <a:pPr marL="12700">
              <a:spcBef>
                <a:spcPts val="95"/>
              </a:spcBef>
            </a:pPr>
            <a:r>
              <a:rPr sz="1000" spc="-10" dirty="0">
                <a:solidFill>
                  <a:srgbClr val="C00000"/>
                </a:solidFill>
                <a:latin typeface="UD Digi Kyokasho NK-B" panose="02020700000000000000" pitchFamily="18" charset="-128"/>
                <a:ea typeface="UD Digi Kyokasho NK-B" panose="02020700000000000000" pitchFamily="18" charset="-128"/>
                <a:cs typeface="Meiryo UI"/>
              </a:rPr>
              <a:t>Bakong</a:t>
            </a:r>
            <a:endParaRPr sz="1000" dirty="0">
              <a:latin typeface="UD Digi Kyokasho NK-B" panose="02020700000000000000" pitchFamily="18" charset="-128"/>
              <a:ea typeface="UD Digi Kyokasho NK-B" panose="02020700000000000000" pitchFamily="18" charset="-128"/>
              <a:cs typeface="Meiryo UI"/>
            </a:endParaRPr>
          </a:p>
        </p:txBody>
      </p:sp>
      <p:sp>
        <p:nvSpPr>
          <p:cNvPr id="62" name="object 62"/>
          <p:cNvSpPr txBox="1"/>
          <p:nvPr/>
        </p:nvSpPr>
        <p:spPr>
          <a:xfrm>
            <a:off x="7728967" y="5652164"/>
            <a:ext cx="500380" cy="530915"/>
          </a:xfrm>
          <a:prstGeom prst="rect">
            <a:avLst/>
          </a:prstGeom>
        </p:spPr>
        <p:txBody>
          <a:bodyPr vert="horz" wrap="square" lIns="0" tIns="83820" rIns="0" bIns="0" rtlCol="0">
            <a:spAutoFit/>
          </a:bodyPr>
          <a:lstStyle/>
          <a:p>
            <a:pPr marL="104775">
              <a:spcBef>
                <a:spcPts val="660"/>
              </a:spcBef>
            </a:pPr>
            <a:r>
              <a:rPr sz="800" spc="-25" dirty="0">
                <a:latin typeface="UD Digi Kyokasho NK-B" panose="02020700000000000000" pitchFamily="18" charset="-128"/>
                <a:ea typeface="UD Digi Kyokasho NK-B" panose="02020700000000000000" pitchFamily="18" charset="-128"/>
                <a:cs typeface="Meiryo UI"/>
              </a:rPr>
              <a:t>or</a:t>
            </a:r>
            <a:endParaRPr sz="800" dirty="0">
              <a:latin typeface="UD Digi Kyokasho NK-B" panose="02020700000000000000" pitchFamily="18" charset="-128"/>
              <a:ea typeface="UD Digi Kyokasho NK-B" panose="02020700000000000000" pitchFamily="18" charset="-128"/>
              <a:cs typeface="Meiryo UI"/>
            </a:endParaRPr>
          </a:p>
          <a:p>
            <a:pPr marL="12700">
              <a:spcBef>
                <a:spcPts val="555"/>
              </a:spcBef>
            </a:pPr>
            <a:r>
              <a:rPr sz="800" spc="-10" dirty="0">
                <a:latin typeface="UD Digi Kyokasho NK-B" panose="02020700000000000000" pitchFamily="18" charset="-128"/>
                <a:ea typeface="UD Digi Kyokasho NK-B" panose="02020700000000000000" pitchFamily="18" charset="-128"/>
                <a:cs typeface="Meiryo UI"/>
              </a:rPr>
              <a:t>Bakong</a:t>
            </a:r>
            <a:endParaRPr sz="800" dirty="0">
              <a:latin typeface="UD Digi Kyokasho NK-B" panose="02020700000000000000" pitchFamily="18" charset="-128"/>
              <a:ea typeface="UD Digi Kyokasho NK-B" panose="02020700000000000000" pitchFamily="18" charset="-128"/>
              <a:cs typeface="Meiryo UI"/>
            </a:endParaRPr>
          </a:p>
          <a:p>
            <a:pPr marL="27305"/>
            <a:r>
              <a:rPr sz="800" spc="-15" dirty="0">
                <a:latin typeface="UD Digi Kyokasho NK-B" panose="02020700000000000000" pitchFamily="18" charset="-128"/>
                <a:ea typeface="UD Digi Kyokasho NK-B" panose="02020700000000000000" pitchFamily="18" charset="-128"/>
                <a:cs typeface="Meiryo UI"/>
              </a:rPr>
              <a:t>ユーザー</a:t>
            </a:r>
            <a:endParaRPr sz="800" dirty="0">
              <a:latin typeface="UD Digi Kyokasho NK-B" panose="02020700000000000000" pitchFamily="18" charset="-128"/>
              <a:ea typeface="UD Digi Kyokasho NK-B" panose="02020700000000000000" pitchFamily="18" charset="-128"/>
              <a:cs typeface="Meiryo UI"/>
            </a:endParaRPr>
          </a:p>
        </p:txBody>
      </p:sp>
      <p:sp>
        <p:nvSpPr>
          <p:cNvPr id="63" name="object 63"/>
          <p:cNvSpPr txBox="1"/>
          <p:nvPr/>
        </p:nvSpPr>
        <p:spPr>
          <a:xfrm>
            <a:off x="8400415" y="5449925"/>
            <a:ext cx="3379989" cy="52065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Bakongアカウント間の送金</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5" dirty="0">
                <a:latin typeface="UD Digi Kyokasho NK-B" panose="02020700000000000000" pitchFamily="18" charset="-128"/>
                <a:ea typeface="UD Digi Kyokasho NK-B" panose="02020700000000000000" pitchFamily="18" charset="-128"/>
                <a:cs typeface="Meiryo UI"/>
              </a:rPr>
              <a:t>電話番号よる送金や</a:t>
            </a:r>
            <a:r>
              <a:rPr sz="1400" spc="-10" dirty="0">
                <a:latin typeface="UD Digi Kyokasho NK-B" panose="02020700000000000000" pitchFamily="18" charset="-128"/>
                <a:ea typeface="UD Digi Kyokasho NK-B" panose="02020700000000000000" pitchFamily="18" charset="-128"/>
                <a:cs typeface="Meiryo UI"/>
              </a:rPr>
              <a:t>QR</a:t>
            </a:r>
            <a:r>
              <a:rPr sz="1400" spc="-30" dirty="0">
                <a:latin typeface="UD Digi Kyokasho NK-B" panose="02020700000000000000" pitchFamily="18" charset="-128"/>
                <a:ea typeface="UD Digi Kyokasho NK-B" panose="02020700000000000000" pitchFamily="18" charset="-128"/>
                <a:cs typeface="Meiryo UI"/>
              </a:rPr>
              <a:t>コード</a:t>
            </a:r>
            <a:r>
              <a:rPr sz="1400" spc="-10" dirty="0">
                <a:latin typeface="UD Digi Kyokasho NK-B" panose="02020700000000000000" pitchFamily="18" charset="-128"/>
                <a:ea typeface="UD Digi Kyokasho NK-B" panose="02020700000000000000" pitchFamily="18" charset="-128"/>
                <a:cs typeface="Meiryo UI"/>
              </a:rPr>
              <a:t>決済が可能</a:t>
            </a:r>
            <a:endParaRPr sz="1400" dirty="0">
              <a:latin typeface="UD Digi Kyokasho NK-B" panose="02020700000000000000" pitchFamily="18" charset="-128"/>
              <a:ea typeface="UD Digi Kyokasho NK-B" panose="02020700000000000000" pitchFamily="18" charset="-128"/>
              <a:cs typeface="Meiryo UI"/>
            </a:endParaRPr>
          </a:p>
        </p:txBody>
      </p:sp>
      <p:sp>
        <p:nvSpPr>
          <p:cNvPr id="64" name="object 64"/>
          <p:cNvSpPr txBox="1"/>
          <p:nvPr/>
        </p:nvSpPr>
        <p:spPr>
          <a:xfrm>
            <a:off x="5640705" y="5927243"/>
            <a:ext cx="483234" cy="259045"/>
          </a:xfrm>
          <a:prstGeom prst="rect">
            <a:avLst/>
          </a:prstGeom>
        </p:spPr>
        <p:txBody>
          <a:bodyPr vert="horz" wrap="square" lIns="0" tIns="12700" rIns="0" bIns="0" rtlCol="0">
            <a:spAutoFit/>
          </a:bodyPr>
          <a:lstStyle/>
          <a:p>
            <a:pPr marL="12700">
              <a:spcBef>
                <a:spcPts val="100"/>
              </a:spcBef>
            </a:pPr>
            <a:r>
              <a:rPr sz="800" spc="-10" dirty="0">
                <a:latin typeface="UD Digi Kyokasho NK-B" panose="02020700000000000000" pitchFamily="18" charset="-128"/>
                <a:ea typeface="UD Digi Kyokasho NK-B" panose="02020700000000000000" pitchFamily="18" charset="-128"/>
                <a:cs typeface="Meiryo UI"/>
              </a:rPr>
              <a:t>Bakong</a:t>
            </a:r>
            <a:endParaRPr sz="800" dirty="0">
              <a:latin typeface="UD Digi Kyokasho NK-B" panose="02020700000000000000" pitchFamily="18" charset="-128"/>
              <a:ea typeface="UD Digi Kyokasho NK-B" panose="02020700000000000000" pitchFamily="18" charset="-128"/>
              <a:cs typeface="Meiryo UI"/>
            </a:endParaRPr>
          </a:p>
          <a:p>
            <a:pPr marL="27940">
              <a:spcBef>
                <a:spcPts val="5"/>
              </a:spcBef>
            </a:pPr>
            <a:r>
              <a:rPr sz="800" spc="-15" dirty="0">
                <a:latin typeface="UD Digi Kyokasho NK-B" panose="02020700000000000000" pitchFamily="18" charset="-128"/>
                <a:ea typeface="UD Digi Kyokasho NK-B" panose="02020700000000000000" pitchFamily="18" charset="-128"/>
                <a:cs typeface="Meiryo UI"/>
              </a:rPr>
              <a:t>ユーザー</a:t>
            </a:r>
            <a:endParaRPr sz="800" dirty="0">
              <a:latin typeface="UD Digi Kyokasho NK-B" panose="02020700000000000000" pitchFamily="18" charset="-128"/>
              <a:ea typeface="UD Digi Kyokasho NK-B" panose="02020700000000000000" pitchFamily="18" charset="-128"/>
              <a:cs typeface="Meiryo UI"/>
            </a:endParaRPr>
          </a:p>
        </p:txBody>
      </p:sp>
      <p:sp>
        <p:nvSpPr>
          <p:cNvPr id="65" name="object 65"/>
          <p:cNvSpPr txBox="1"/>
          <p:nvPr/>
        </p:nvSpPr>
        <p:spPr>
          <a:xfrm>
            <a:off x="4996434" y="1886204"/>
            <a:ext cx="177800" cy="361315"/>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概要</a:t>
            </a:r>
            <a:endParaRPr sz="1200" dirty="0">
              <a:latin typeface="UD Digi Kyokasho NK-B" panose="02020700000000000000" pitchFamily="18" charset="-128"/>
              <a:ea typeface="UD Digi Kyokasho NK-B" panose="02020700000000000000" pitchFamily="18" charset="-128"/>
              <a:cs typeface="Meiryo UI"/>
            </a:endParaRPr>
          </a:p>
        </p:txBody>
      </p:sp>
      <p:sp>
        <p:nvSpPr>
          <p:cNvPr id="66" name="object 66"/>
          <p:cNvSpPr/>
          <p:nvPr/>
        </p:nvSpPr>
        <p:spPr>
          <a:xfrm>
            <a:off x="5291328" y="1714501"/>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67" name="object 67"/>
          <p:cNvSpPr txBox="1"/>
          <p:nvPr/>
        </p:nvSpPr>
        <p:spPr>
          <a:xfrm>
            <a:off x="4996434" y="2713482"/>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目的</a:t>
            </a:r>
            <a:endParaRPr sz="1200">
              <a:latin typeface="UD Digi Kyokasho NK-B" panose="02020700000000000000" pitchFamily="18" charset="-128"/>
              <a:ea typeface="UD Digi Kyokasho NK-B" panose="02020700000000000000" pitchFamily="18" charset="-128"/>
              <a:cs typeface="Meiryo UI"/>
            </a:endParaRPr>
          </a:p>
        </p:txBody>
      </p:sp>
      <p:sp>
        <p:nvSpPr>
          <p:cNvPr id="68" name="object 68"/>
          <p:cNvSpPr/>
          <p:nvPr/>
        </p:nvSpPr>
        <p:spPr>
          <a:xfrm>
            <a:off x="5291328" y="2540508"/>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69" name="object 69"/>
          <p:cNvSpPr txBox="1"/>
          <p:nvPr/>
        </p:nvSpPr>
        <p:spPr>
          <a:xfrm>
            <a:off x="5436490" y="1637513"/>
            <a:ext cx="6399193" cy="159575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10" dirty="0">
                <a:latin typeface="UD Digi Kyokasho NK-R" panose="02020400000000000000" pitchFamily="18" charset="-128"/>
                <a:ea typeface="UD Digi Kyokasho NK-R" panose="02020400000000000000" pitchFamily="18" charset="-128"/>
                <a:cs typeface="Meiryo UI"/>
              </a:rPr>
              <a:t>現地法定通貨「リエル」に連動する</a:t>
            </a:r>
            <a:r>
              <a:rPr sz="1400" spc="-20" dirty="0">
                <a:latin typeface="UD Digi Kyokasho NK-R" panose="02020400000000000000" pitchFamily="18" charset="-128"/>
                <a:ea typeface="UD Digi Kyokasho NK-R" panose="02020400000000000000" pitchFamily="18" charset="-128"/>
                <a:cs typeface="Meiryo UI"/>
              </a:rPr>
              <a:t>CBDC</a:t>
            </a:r>
            <a:endParaRPr sz="1400" dirty="0">
              <a:latin typeface="UD Digi Kyokasho NK-R" panose="02020400000000000000" pitchFamily="18" charset="-128"/>
              <a:ea typeface="UD Digi Kyokasho NK-R" panose="02020400000000000000" pitchFamily="18" charset="-128"/>
              <a:cs typeface="Meiryo UI"/>
            </a:endParaRPr>
          </a:p>
          <a:p>
            <a:pPr marL="190500" marR="5080" indent="-178435">
              <a:spcBef>
                <a:spcPts val="300"/>
              </a:spcBef>
              <a:buFont typeface="Arial"/>
              <a:buChar char="•"/>
              <a:tabLst>
                <a:tab pos="191135" algn="l"/>
              </a:tabLst>
            </a:pPr>
            <a:r>
              <a:rPr sz="1400" spc="-20" dirty="0">
                <a:latin typeface="UD Digi Kyokasho NK-R" panose="02020400000000000000" pitchFamily="18" charset="-128"/>
                <a:ea typeface="UD Digi Kyokasho NK-R" panose="02020400000000000000" pitchFamily="18" charset="-128"/>
                <a:cs typeface="Meiryo UI"/>
              </a:rPr>
              <a:t>全ての国民/金融機関に提供可能な強固なセキュリティと処理能力を備え、</a:t>
            </a:r>
            <a:r>
              <a:rPr sz="1400" spc="-15" dirty="0">
                <a:latin typeface="UD Digi Kyokasho NK-R" panose="02020400000000000000" pitchFamily="18" charset="-128"/>
                <a:ea typeface="UD Digi Kyokasho NK-R" panose="02020400000000000000" pitchFamily="18" charset="-128"/>
                <a:cs typeface="Meiryo UI"/>
              </a:rPr>
              <a:t>安全・簡単・迅速・無料でリエルや</a:t>
            </a:r>
            <a:r>
              <a:rPr sz="1400" spc="-10" dirty="0">
                <a:latin typeface="UD Digi Kyokasho NK-R" panose="02020400000000000000" pitchFamily="18" charset="-128"/>
                <a:ea typeface="UD Digi Kyokasho NK-R" panose="02020400000000000000" pitchFamily="18" charset="-128"/>
                <a:cs typeface="Meiryo UI"/>
              </a:rPr>
              <a:t>US</a:t>
            </a:r>
            <a:r>
              <a:rPr sz="1400" spc="-20" dirty="0">
                <a:latin typeface="UD Digi Kyokasho NK-R" panose="02020400000000000000" pitchFamily="18" charset="-128"/>
                <a:ea typeface="UD Digi Kyokasho NK-R" panose="02020400000000000000" pitchFamily="18" charset="-128"/>
                <a:cs typeface="Meiryo UI"/>
              </a:rPr>
              <a:t>ドルの決済・送金が可能</a:t>
            </a:r>
            <a:endParaRPr sz="1400" dirty="0">
              <a:latin typeface="UD Digi Kyokasho NK-R" panose="02020400000000000000" pitchFamily="18" charset="-128"/>
              <a:ea typeface="UD Digi Kyokasho NK-R" panose="02020400000000000000" pitchFamily="18" charset="-128"/>
              <a:cs typeface="Meiryo UI"/>
            </a:endParaRPr>
          </a:p>
          <a:p>
            <a:pPr marL="190500" indent="-178435">
              <a:spcBef>
                <a:spcPts val="1085"/>
              </a:spcBef>
              <a:buFont typeface="Arial"/>
              <a:buChar char="•"/>
              <a:tabLst>
                <a:tab pos="191135" algn="l"/>
              </a:tabLst>
            </a:pPr>
            <a:r>
              <a:rPr sz="1400" spc="-20" dirty="0">
                <a:latin typeface="UD Digi Kyokasho NK-R" panose="02020400000000000000" pitchFamily="18" charset="-128"/>
                <a:ea typeface="UD Digi Kyokasho NK-R" panose="02020400000000000000" pitchFamily="18" charset="-128"/>
                <a:cs typeface="Meiryo UI"/>
              </a:rPr>
              <a:t>金融包摂の実現：銀行口座未保有者の取込み</a:t>
            </a:r>
            <a:endParaRPr sz="1400" dirty="0">
              <a:latin typeface="UD Digi Kyokasho NK-R" panose="02020400000000000000" pitchFamily="18" charset="-128"/>
              <a:ea typeface="UD Digi Kyokasho NK-R" panose="02020400000000000000" pitchFamily="18" charset="-128"/>
              <a:cs typeface="Meiryo UI"/>
            </a:endParaRPr>
          </a:p>
          <a:p>
            <a:pPr marL="190500" indent="-178435">
              <a:spcBef>
                <a:spcPts val="300"/>
              </a:spcBef>
              <a:buFont typeface="Arial"/>
              <a:buChar char="•"/>
              <a:tabLst>
                <a:tab pos="191135" algn="l"/>
              </a:tabLst>
            </a:pPr>
            <a:r>
              <a:rPr sz="1400" spc="-5" dirty="0">
                <a:latin typeface="UD Digi Kyokasho NK-R" panose="02020400000000000000" pitchFamily="18" charset="-128"/>
                <a:ea typeface="UD Digi Kyokasho NK-R" panose="02020400000000000000" pitchFamily="18" charset="-128"/>
                <a:cs typeface="Meiryo UI"/>
              </a:rPr>
              <a:t>自国通貨の強化：</a:t>
            </a:r>
            <a:r>
              <a:rPr sz="1400" spc="-10" dirty="0">
                <a:latin typeface="UD Digi Kyokasho NK-R" panose="02020400000000000000" pitchFamily="18" charset="-128"/>
                <a:ea typeface="UD Digi Kyokasho NK-R" panose="02020400000000000000" pitchFamily="18" charset="-128"/>
                <a:cs typeface="Meiryo UI"/>
              </a:rPr>
              <a:t>Libra</a:t>
            </a:r>
            <a:r>
              <a:rPr sz="1400" spc="-20" dirty="0">
                <a:latin typeface="UD Digi Kyokasho NK-R" panose="02020400000000000000" pitchFamily="18" charset="-128"/>
                <a:ea typeface="UD Digi Kyokasho NK-R" panose="02020400000000000000" pitchFamily="18" charset="-128"/>
                <a:cs typeface="Meiryo UI"/>
              </a:rPr>
              <a:t>等の仮想通貨含むデジタル通貨への対抗</a:t>
            </a:r>
            <a:endParaRPr sz="1400" dirty="0">
              <a:latin typeface="UD Digi Kyokasho NK-R" panose="02020400000000000000" pitchFamily="18" charset="-128"/>
              <a:ea typeface="UD Digi Kyokasho NK-R" panose="02020400000000000000" pitchFamily="18" charset="-128"/>
              <a:cs typeface="Meiryo UI"/>
            </a:endParaRPr>
          </a:p>
          <a:p>
            <a:pPr marL="190500" indent="-178435">
              <a:spcBef>
                <a:spcPts val="300"/>
              </a:spcBef>
              <a:buFont typeface="Arial"/>
              <a:buChar char="•"/>
              <a:tabLst>
                <a:tab pos="191135" algn="l"/>
              </a:tabLst>
            </a:pPr>
            <a:r>
              <a:rPr sz="1400" spc="-25" dirty="0">
                <a:latin typeface="UD Digi Kyokasho NK-R" panose="02020400000000000000" pitchFamily="18" charset="-128"/>
                <a:ea typeface="UD Digi Kyokasho NK-R" panose="02020400000000000000" pitchFamily="18" charset="-128"/>
                <a:cs typeface="Meiryo UI"/>
              </a:rPr>
              <a:t>国家決済インフラの簡素化：国家でのインフラを統一によるコスト削減</a:t>
            </a:r>
            <a:endParaRPr sz="1400" dirty="0">
              <a:latin typeface="UD Digi Kyokasho NK-R" panose="02020400000000000000" pitchFamily="18" charset="-128"/>
              <a:ea typeface="UD Digi Kyokasho NK-R" panose="02020400000000000000" pitchFamily="18" charset="-128"/>
              <a:cs typeface="Meiryo UI"/>
            </a:endParaRPr>
          </a:p>
        </p:txBody>
      </p:sp>
      <p:grpSp>
        <p:nvGrpSpPr>
          <p:cNvPr id="70" name="object 70"/>
          <p:cNvGrpSpPr/>
          <p:nvPr/>
        </p:nvGrpSpPr>
        <p:grpSpPr>
          <a:xfrm>
            <a:off x="1025241" y="6054853"/>
            <a:ext cx="867410" cy="596265"/>
            <a:chOff x="454151" y="6041135"/>
            <a:chExt cx="867410" cy="596265"/>
          </a:xfrm>
        </p:grpSpPr>
        <p:pic>
          <p:nvPicPr>
            <p:cNvPr id="71" name="object 71"/>
            <p:cNvPicPr/>
            <p:nvPr/>
          </p:nvPicPr>
          <p:blipFill>
            <a:blip r:embed="rId18" cstate="print"/>
            <a:stretch>
              <a:fillRect/>
            </a:stretch>
          </p:blipFill>
          <p:spPr>
            <a:xfrm>
              <a:off x="470915" y="6041135"/>
              <a:ext cx="835164" cy="595909"/>
            </a:xfrm>
            <a:prstGeom prst="rect">
              <a:avLst/>
            </a:prstGeom>
          </p:spPr>
        </p:pic>
        <p:pic>
          <p:nvPicPr>
            <p:cNvPr id="72" name="object 72"/>
            <p:cNvPicPr/>
            <p:nvPr/>
          </p:nvPicPr>
          <p:blipFill>
            <a:blip r:embed="rId19" cstate="print"/>
            <a:stretch>
              <a:fillRect/>
            </a:stretch>
          </p:blipFill>
          <p:spPr>
            <a:xfrm>
              <a:off x="454151" y="6150863"/>
              <a:ext cx="867143" cy="422186"/>
            </a:xfrm>
            <a:prstGeom prst="rect">
              <a:avLst/>
            </a:prstGeom>
          </p:spPr>
        </p:pic>
        <p:sp>
          <p:nvSpPr>
            <p:cNvPr id="73" name="object 73"/>
            <p:cNvSpPr/>
            <p:nvPr/>
          </p:nvSpPr>
          <p:spPr>
            <a:xfrm>
              <a:off x="501395" y="6071615"/>
              <a:ext cx="723900" cy="485140"/>
            </a:xfrm>
            <a:custGeom>
              <a:avLst/>
              <a:gdLst/>
              <a:ahLst/>
              <a:cxnLst/>
              <a:rect l="l" t="t" r="r" b="b"/>
              <a:pathLst>
                <a:path w="723900" h="485140">
                  <a:moveTo>
                    <a:pt x="0" y="484632"/>
                  </a:moveTo>
                  <a:lnTo>
                    <a:pt x="723899" y="484632"/>
                  </a:lnTo>
                  <a:lnTo>
                    <a:pt x="723899" y="0"/>
                  </a:lnTo>
                  <a:lnTo>
                    <a:pt x="0" y="0"/>
                  </a:lnTo>
                  <a:lnTo>
                    <a:pt x="0" y="484632"/>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74" name="object 74"/>
          <p:cNvSpPr txBox="1"/>
          <p:nvPr/>
        </p:nvSpPr>
        <p:spPr>
          <a:xfrm>
            <a:off x="1071152" y="6071046"/>
            <a:ext cx="713740" cy="337272"/>
          </a:xfrm>
          <a:prstGeom prst="rect">
            <a:avLst/>
          </a:prstGeom>
          <a:noFill/>
        </p:spPr>
        <p:txBody>
          <a:bodyPr vert="horz" wrap="square" lIns="0" tIns="166370" rIns="0" bIns="0" rtlCol="0">
            <a:spAutoFit/>
          </a:bodyPr>
          <a:lstStyle/>
          <a:p>
            <a:pPr marL="72390">
              <a:spcBef>
                <a:spcPts val="1310"/>
              </a:spcBef>
            </a:pPr>
            <a:r>
              <a:rPr sz="1050" spc="-15" dirty="0">
                <a:latin typeface="UD Digi Kyokasho NK-B" panose="02020700000000000000" pitchFamily="18" charset="-128"/>
                <a:ea typeface="UD Digi Kyokasho NK-B" panose="02020700000000000000" pitchFamily="18" charset="-128"/>
                <a:cs typeface="Meiryo UI"/>
              </a:rPr>
              <a:t>ステータス</a:t>
            </a:r>
            <a:endParaRPr sz="1050" dirty="0">
              <a:latin typeface="UD Digi Kyokasho NK-B" panose="02020700000000000000" pitchFamily="18" charset="-128"/>
              <a:ea typeface="UD Digi Kyokasho NK-B" panose="02020700000000000000" pitchFamily="18" charset="-128"/>
              <a:cs typeface="Meiryo UI"/>
            </a:endParaRPr>
          </a:p>
        </p:txBody>
      </p:sp>
      <p:sp>
        <p:nvSpPr>
          <p:cNvPr id="75" name="object 75"/>
          <p:cNvSpPr txBox="1"/>
          <p:nvPr/>
        </p:nvSpPr>
        <p:spPr>
          <a:xfrm>
            <a:off x="1898240" y="3320288"/>
            <a:ext cx="2310029" cy="3228191"/>
          </a:xfrm>
          <a:prstGeom prst="rect">
            <a:avLst/>
          </a:prstGeom>
        </p:spPr>
        <p:txBody>
          <a:bodyPr vert="horz" wrap="square" lIns="0" tIns="13335" rIns="0" bIns="0" rtlCol="0">
            <a:spAutoFit/>
          </a:bodyPr>
          <a:lstStyle/>
          <a:p>
            <a:pPr marL="12700">
              <a:spcBef>
                <a:spcPts val="105"/>
              </a:spcBef>
            </a:pPr>
            <a:r>
              <a:rPr sz="1400" spc="-10" dirty="0">
                <a:latin typeface="UD Digi Kyokasho NK-B" panose="02020700000000000000" pitchFamily="18" charset="-128"/>
                <a:ea typeface="UD Digi Kyokasho NK-B" panose="02020700000000000000" pitchFamily="18" charset="-128"/>
                <a:cs typeface="Meiryo UI"/>
              </a:rPr>
              <a:t>カンボジア国立銀行</a:t>
            </a:r>
            <a:endParaRPr sz="1400" dirty="0">
              <a:latin typeface="UD Digi Kyokasho NK-B" panose="02020700000000000000" pitchFamily="18" charset="-128"/>
              <a:ea typeface="UD Digi Kyokasho NK-B" panose="02020700000000000000" pitchFamily="18" charset="-128"/>
              <a:cs typeface="Meiryo UI"/>
            </a:endParaRPr>
          </a:p>
          <a:p>
            <a:pPr marL="12700"/>
            <a:r>
              <a:rPr sz="1400" spc="-10" dirty="0">
                <a:latin typeface="UD Digi Kyokasho NK-B" panose="02020700000000000000" pitchFamily="18" charset="-128"/>
                <a:ea typeface="UD Digi Kyokasho NK-B" panose="02020700000000000000" pitchFamily="18" charset="-128"/>
                <a:cs typeface="Meiryo UI"/>
              </a:rPr>
              <a:t>（NBC）</a:t>
            </a:r>
            <a:endParaRPr sz="1400" dirty="0">
              <a:latin typeface="UD Digi Kyokasho NK-B" panose="02020700000000000000" pitchFamily="18" charset="-128"/>
              <a:ea typeface="UD Digi Kyokasho NK-B" panose="02020700000000000000" pitchFamily="18" charset="-128"/>
              <a:cs typeface="Meiryo UI"/>
            </a:endParaRPr>
          </a:p>
          <a:p>
            <a:pPr marL="12700" marR="5080">
              <a:lnSpc>
                <a:spcPct val="180100"/>
              </a:lnSpc>
              <a:spcBef>
                <a:spcPts val="204"/>
              </a:spcBef>
            </a:pPr>
            <a:r>
              <a:rPr sz="140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リテール/間接発行型)</a:t>
            </a:r>
            <a:r>
              <a:rPr sz="1400" spc="-50" dirty="0">
                <a:latin typeface="UD Digi Kyokasho NK-B" panose="02020700000000000000" pitchFamily="18" charset="-128"/>
                <a:ea typeface="UD Digi Kyokasho NK-B" panose="02020700000000000000" pitchFamily="18" charset="-128"/>
                <a:cs typeface="Meiryo UI"/>
              </a:rPr>
              <a:t> </a:t>
            </a:r>
            <a:r>
              <a:rPr sz="1400" dirty="0">
                <a:latin typeface="UD Digi Kyokasho NK-B" panose="02020700000000000000" pitchFamily="18" charset="-128"/>
                <a:ea typeface="UD Digi Kyokasho NK-B" panose="02020700000000000000" pitchFamily="18" charset="-128"/>
                <a:cs typeface="Meiryo UI"/>
              </a:rPr>
              <a:t>Hyperledger</a:t>
            </a:r>
            <a:r>
              <a:rPr sz="1400" spc="-90" dirty="0">
                <a:latin typeface="UD Digi Kyokasho NK-B" panose="02020700000000000000" pitchFamily="18" charset="-128"/>
                <a:ea typeface="UD Digi Kyokasho NK-B" panose="02020700000000000000" pitchFamily="18" charset="-128"/>
                <a:cs typeface="Meiryo UI"/>
              </a:rPr>
              <a:t> </a:t>
            </a:r>
            <a:r>
              <a:rPr sz="1400" spc="-20" dirty="0">
                <a:latin typeface="UD Digi Kyokasho NK-B" panose="02020700000000000000" pitchFamily="18" charset="-128"/>
                <a:ea typeface="UD Digi Kyokasho NK-B" panose="02020700000000000000" pitchFamily="18" charset="-128"/>
                <a:cs typeface="Meiryo UI"/>
              </a:rPr>
              <a:t>Iroha</a:t>
            </a:r>
            <a:endParaRPr sz="1400" dirty="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ブロックチェーン</a:t>
            </a:r>
            <a:r>
              <a:rPr sz="1400" spc="-50" dirty="0">
                <a:latin typeface="UD Digi Kyokasho NK-B" panose="02020700000000000000" pitchFamily="18" charset="-128"/>
                <a:ea typeface="UD Digi Kyokasho NK-B" panose="02020700000000000000" pitchFamily="18" charset="-128"/>
                <a:cs typeface="Meiryo UI"/>
              </a:rPr>
              <a:t>）</a:t>
            </a:r>
            <a:endParaRPr sz="1400" dirty="0">
              <a:latin typeface="UD Digi Kyokasho NK-B" panose="02020700000000000000" pitchFamily="18" charset="-128"/>
              <a:ea typeface="UD Digi Kyokasho NK-B" panose="02020700000000000000" pitchFamily="18" charset="-128"/>
              <a:cs typeface="Meiryo UI"/>
            </a:endParaRPr>
          </a:p>
          <a:p>
            <a:pPr marL="12700" marR="575945">
              <a:spcBef>
                <a:spcPts val="575"/>
              </a:spcBef>
            </a:pPr>
            <a:r>
              <a:rPr sz="1400" dirty="0">
                <a:latin typeface="UD Digi Kyokasho NK-B" panose="02020700000000000000" pitchFamily="18" charset="-128"/>
                <a:ea typeface="UD Digi Kyokasho NK-B" panose="02020700000000000000" pitchFamily="18" charset="-128"/>
                <a:cs typeface="Meiryo UI"/>
              </a:rPr>
              <a:t>9</a:t>
            </a:r>
            <a:r>
              <a:rPr sz="1400" spc="-15" dirty="0">
                <a:latin typeface="UD Digi Kyokasho NK-B" panose="02020700000000000000" pitchFamily="18" charset="-128"/>
                <a:ea typeface="UD Digi Kyokasho NK-B" panose="02020700000000000000" pitchFamily="18" charset="-128"/>
                <a:cs typeface="Meiryo UI"/>
              </a:rPr>
              <a:t>つの国内銀行と提携</a:t>
            </a:r>
            <a:endParaRPr lang="en-US" sz="1400" spc="-15" dirty="0">
              <a:latin typeface="UD Digi Kyokasho NK-B" panose="02020700000000000000" pitchFamily="18" charset="-128"/>
              <a:ea typeface="UD Digi Kyokasho NK-B" panose="02020700000000000000" pitchFamily="18" charset="-128"/>
              <a:cs typeface="Meiryo UI"/>
            </a:endParaRPr>
          </a:p>
          <a:p>
            <a:pPr marL="12700" marR="575945">
              <a:spcBef>
                <a:spcPts val="575"/>
              </a:spcBef>
            </a:pPr>
            <a:r>
              <a:rPr sz="1400" spc="-10" dirty="0" err="1">
                <a:latin typeface="UD Digi Kyokasho NK-B" panose="02020700000000000000" pitchFamily="18" charset="-128"/>
                <a:ea typeface="UD Digi Kyokasho NK-B" panose="02020700000000000000" pitchFamily="18" charset="-128"/>
                <a:cs typeface="Meiryo UI"/>
              </a:rPr>
              <a:t>ソラミツ株式会社</a:t>
            </a:r>
            <a:endParaRPr sz="1400" dirty="0">
              <a:latin typeface="UD Digi Kyokasho NK-B" panose="02020700000000000000" pitchFamily="18" charset="-128"/>
              <a:ea typeface="UD Digi Kyokasho NK-B" panose="02020700000000000000" pitchFamily="18" charset="-128"/>
              <a:cs typeface="Meiryo UI"/>
            </a:endParaRPr>
          </a:p>
          <a:p>
            <a:pPr marL="12700"/>
            <a:r>
              <a:rPr sz="1400" spc="-5" dirty="0">
                <a:latin typeface="UD Digi Kyokasho NK-B" panose="02020700000000000000" pitchFamily="18" charset="-128"/>
                <a:ea typeface="UD Digi Kyokasho NK-B" panose="02020700000000000000" pitchFamily="18" charset="-128"/>
                <a:cs typeface="Meiryo UI"/>
              </a:rPr>
              <a:t>デロイト/</a:t>
            </a:r>
            <a:r>
              <a:rPr sz="1400" spc="-10" dirty="0">
                <a:latin typeface="UD Digi Kyokasho NK-B" panose="02020700000000000000" pitchFamily="18" charset="-128"/>
                <a:ea typeface="UD Digi Kyokasho NK-B" panose="02020700000000000000" pitchFamily="18" charset="-128"/>
                <a:cs typeface="Meiryo UI"/>
              </a:rPr>
              <a:t>KPMG</a:t>
            </a:r>
            <a:endParaRPr sz="1400" dirty="0">
              <a:latin typeface="UD Digi Kyokasho NK-B" panose="02020700000000000000" pitchFamily="18" charset="-128"/>
              <a:ea typeface="UD Digi Kyokasho NK-B" panose="02020700000000000000" pitchFamily="18" charset="-128"/>
              <a:cs typeface="Meiryo UI"/>
            </a:endParaRPr>
          </a:p>
          <a:p>
            <a:pPr marL="12700" marR="1263015">
              <a:spcBef>
                <a:spcPts val="875"/>
              </a:spcBef>
            </a:pPr>
            <a:r>
              <a:rPr sz="1400" spc="-10" dirty="0">
                <a:latin typeface="UD Digi Kyokasho NK-B" panose="02020700000000000000" pitchFamily="18" charset="-128"/>
                <a:ea typeface="UD Digi Kyokasho NK-B" panose="02020700000000000000" pitchFamily="18" charset="-128"/>
                <a:cs typeface="Meiryo UI"/>
              </a:rPr>
              <a:t>個人間送金</a:t>
            </a:r>
            <a:r>
              <a:rPr sz="1400" spc="-15" dirty="0">
                <a:latin typeface="UD Digi Kyokasho NK-B" panose="02020700000000000000" pitchFamily="18" charset="-128"/>
                <a:ea typeface="UD Digi Kyokasho NK-B" panose="02020700000000000000" pitchFamily="18" charset="-128"/>
                <a:cs typeface="Meiryo UI"/>
              </a:rPr>
              <a:t>日常決済</a:t>
            </a:r>
            <a:endParaRPr sz="1400" dirty="0">
              <a:latin typeface="UD Digi Kyokasho NK-B" panose="02020700000000000000" pitchFamily="18" charset="-128"/>
              <a:ea typeface="UD Digi Kyokasho NK-B" panose="02020700000000000000" pitchFamily="18" charset="-128"/>
              <a:cs typeface="Meiryo UI"/>
            </a:endParaRPr>
          </a:p>
          <a:p>
            <a:pPr marL="26034">
              <a:spcBef>
                <a:spcPts val="1605"/>
              </a:spcBef>
            </a:pPr>
            <a:r>
              <a:rPr sz="1400" spc="-10" dirty="0">
                <a:latin typeface="UD Digi Kyokasho NK-B" panose="02020700000000000000" pitchFamily="18" charset="-128"/>
                <a:ea typeface="UD Digi Kyokasho NK-B" panose="02020700000000000000" pitchFamily="18" charset="-128"/>
                <a:cs typeface="Meiryo UI"/>
              </a:rPr>
              <a:t>パイロット版</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76" name="object 76"/>
          <p:cNvGrpSpPr/>
          <p:nvPr/>
        </p:nvGrpSpPr>
        <p:grpSpPr>
          <a:xfrm>
            <a:off x="997810" y="3771888"/>
            <a:ext cx="894715" cy="570230"/>
            <a:chOff x="426719" y="3758171"/>
            <a:chExt cx="894715" cy="570230"/>
          </a:xfrm>
        </p:grpSpPr>
        <p:pic>
          <p:nvPicPr>
            <p:cNvPr id="77" name="object 77"/>
            <p:cNvPicPr/>
            <p:nvPr/>
          </p:nvPicPr>
          <p:blipFill>
            <a:blip r:embed="rId20" cstate="print"/>
            <a:stretch>
              <a:fillRect/>
            </a:stretch>
          </p:blipFill>
          <p:spPr>
            <a:xfrm>
              <a:off x="458723" y="3758171"/>
              <a:ext cx="833640" cy="569988"/>
            </a:xfrm>
            <a:prstGeom prst="rect">
              <a:avLst/>
            </a:prstGeom>
          </p:spPr>
        </p:pic>
        <p:pic>
          <p:nvPicPr>
            <p:cNvPr id="78" name="object 78"/>
            <p:cNvPicPr/>
            <p:nvPr/>
          </p:nvPicPr>
          <p:blipFill>
            <a:blip r:embed="rId21" cstate="print"/>
            <a:stretch>
              <a:fillRect/>
            </a:stretch>
          </p:blipFill>
          <p:spPr>
            <a:xfrm>
              <a:off x="426719" y="3855681"/>
              <a:ext cx="894575" cy="422186"/>
            </a:xfrm>
            <a:prstGeom prst="rect">
              <a:avLst/>
            </a:prstGeom>
          </p:spPr>
        </p:pic>
        <p:sp>
          <p:nvSpPr>
            <p:cNvPr id="79" name="object 79"/>
            <p:cNvSpPr/>
            <p:nvPr/>
          </p:nvSpPr>
          <p:spPr>
            <a:xfrm>
              <a:off x="489203" y="3788664"/>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80" name="object 80"/>
          <p:cNvSpPr txBox="1"/>
          <p:nvPr/>
        </p:nvSpPr>
        <p:spPr>
          <a:xfrm>
            <a:off x="1065057" y="3785046"/>
            <a:ext cx="713105" cy="342401"/>
          </a:xfrm>
          <a:prstGeom prst="rect">
            <a:avLst/>
          </a:prstGeom>
          <a:noFill/>
        </p:spPr>
        <p:txBody>
          <a:bodyPr vert="horz" wrap="square" lIns="0" tIns="156210" rIns="0" bIns="0" rtlCol="0">
            <a:spAutoFit/>
          </a:bodyPr>
          <a:lstStyle/>
          <a:p>
            <a:pPr marL="50800">
              <a:spcBef>
                <a:spcPts val="1230"/>
              </a:spcBef>
            </a:pPr>
            <a:r>
              <a:rPr sz="1200" spc="-15"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pic>
        <p:nvPicPr>
          <p:cNvPr id="81" name="図 80">
            <a:extLst>
              <a:ext uri="{FF2B5EF4-FFF2-40B4-BE49-F238E27FC236}">
                <a16:creationId xmlns:a16="http://schemas.microsoft.com/office/drawing/2014/main" id="{D31EF3D1-0A88-4CB5-A627-45DCCD3D3582}"/>
              </a:ext>
            </a:extLst>
          </p:cNvPr>
          <p:cNvPicPr>
            <a:picLocks noChangeAspect="1"/>
          </p:cNvPicPr>
          <p:nvPr/>
        </p:nvPicPr>
        <p:blipFill>
          <a:blip r:embed="rId22"/>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3" name="スライド番号プレースホルダー 1">
            <a:extLst>
              <a:ext uri="{FF2B5EF4-FFF2-40B4-BE49-F238E27FC236}">
                <a16:creationId xmlns:a16="http://schemas.microsoft.com/office/drawing/2014/main" id="{31F616D1-9E3D-4E64-8818-FD0776EF80BE}"/>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5" name="テキスト ボックス 84">
            <a:extLst>
              <a:ext uri="{FF2B5EF4-FFF2-40B4-BE49-F238E27FC236}">
                <a16:creationId xmlns:a16="http://schemas.microsoft.com/office/drawing/2014/main" id="{9535DA09-AF66-4CB1-A899-C3179F6F43CE}"/>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8" y="285102"/>
            <a:ext cx="1219200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15" dirty="0" err="1">
                <a:latin typeface="Yet R" panose="02030504000101010101" pitchFamily="18" charset="-127"/>
                <a:ea typeface="Yet R" panose="02030504000101010101" pitchFamily="18" charset="-127"/>
              </a:rPr>
              <a:t>スウェーデン</a:t>
            </a:r>
            <a:r>
              <a:rPr sz="2600" spc="-15"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e-krona</a:t>
            </a:r>
            <a:r>
              <a:rPr sz="2600" spc="-45"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sp>
        <p:nvSpPr>
          <p:cNvPr id="3" name="object 3"/>
          <p:cNvSpPr txBox="1"/>
          <p:nvPr/>
        </p:nvSpPr>
        <p:spPr>
          <a:xfrm>
            <a:off x="1635962" y="1085468"/>
            <a:ext cx="9497023" cy="258404"/>
          </a:xfrm>
          <a:prstGeom prst="rect">
            <a:avLst/>
          </a:prstGeom>
        </p:spPr>
        <p:txBody>
          <a:bodyPr vert="horz" wrap="square" lIns="0" tIns="12065" rIns="0" bIns="0" rtlCol="0">
            <a:spAutoFit/>
          </a:bodyPr>
          <a:lstStyle/>
          <a:p>
            <a:pPr marL="12700">
              <a:spcBef>
                <a:spcPts val="95"/>
              </a:spcBef>
            </a:pPr>
            <a:r>
              <a:rPr sz="1600" spc="-20" dirty="0">
                <a:latin typeface="UD Digi Kyokasho NK-R" panose="02020400000000000000" pitchFamily="18" charset="-128"/>
                <a:ea typeface="UD Digi Kyokasho NK-R" panose="02020400000000000000" pitchFamily="18" charset="-128"/>
                <a:cs typeface="Meiryo UI"/>
              </a:rPr>
              <a:t>スウ</a:t>
            </a:r>
            <a:r>
              <a:rPr sz="1600" spc="-25" dirty="0">
                <a:latin typeface="UD Digi Kyokasho NK-R" panose="02020400000000000000" pitchFamily="18" charset="-128"/>
                <a:ea typeface="UD Digi Kyokasho NK-R" panose="02020400000000000000" pitchFamily="18" charset="-128"/>
                <a:cs typeface="Meiryo UI"/>
              </a:rPr>
              <a:t>ェ</a:t>
            </a:r>
            <a:r>
              <a:rPr sz="1600" spc="-20" dirty="0">
                <a:latin typeface="UD Digi Kyokasho NK-R" panose="02020400000000000000" pitchFamily="18" charset="-128"/>
                <a:ea typeface="UD Digi Kyokasho NK-R" panose="02020400000000000000" pitchFamily="18" charset="-128"/>
                <a:cs typeface="Meiryo UI"/>
              </a:rPr>
              <a:t>ーデ</a:t>
            </a:r>
            <a:r>
              <a:rPr sz="1600" spc="-25" dirty="0">
                <a:latin typeface="UD Digi Kyokasho NK-R" panose="02020400000000000000" pitchFamily="18" charset="-128"/>
                <a:ea typeface="UD Digi Kyokasho NK-R" panose="02020400000000000000" pitchFamily="18" charset="-128"/>
                <a:cs typeface="Meiryo UI"/>
              </a:rPr>
              <a:t>ンの</a:t>
            </a:r>
            <a:r>
              <a:rPr sz="1600" spc="-30" dirty="0">
                <a:latin typeface="UD Digi Kyokasho NK-R" panose="02020400000000000000" pitchFamily="18" charset="-128"/>
                <a:ea typeface="UD Digi Kyokasho NK-R" panose="02020400000000000000" pitchFamily="18" charset="-128"/>
                <a:cs typeface="Meiryo UI"/>
              </a:rPr>
              <a:t>中央銀</a:t>
            </a:r>
            <a:r>
              <a:rPr sz="1600" spc="-20" dirty="0">
                <a:latin typeface="UD Digi Kyokasho NK-R" panose="02020400000000000000" pitchFamily="18" charset="-128"/>
                <a:ea typeface="UD Digi Kyokasho NK-R" panose="02020400000000000000" pitchFamily="18" charset="-128"/>
                <a:cs typeface="Meiryo UI"/>
              </a:rPr>
              <a:t>行</a:t>
            </a:r>
            <a:r>
              <a:rPr sz="1600" spc="-10" dirty="0">
                <a:latin typeface="UD Digi Kyokasho NK-R" panose="02020400000000000000" pitchFamily="18" charset="-128"/>
                <a:ea typeface="UD Digi Kyokasho NK-R" panose="02020400000000000000" pitchFamily="18" charset="-128"/>
                <a:cs typeface="Meiryo UI"/>
              </a:rPr>
              <a:t>Riksbank</a:t>
            </a:r>
            <a:r>
              <a:rPr sz="1600" spc="-25" dirty="0">
                <a:latin typeface="UD Digi Kyokasho NK-R" panose="02020400000000000000" pitchFamily="18" charset="-128"/>
                <a:ea typeface="UD Digi Kyokasho NK-R" panose="02020400000000000000" pitchFamily="18" charset="-128"/>
                <a:cs typeface="Meiryo UI"/>
              </a:rPr>
              <a:t>は、</a:t>
            </a:r>
            <a:r>
              <a:rPr sz="1600" dirty="0">
                <a:latin typeface="UD Digi Kyokasho NK-R" panose="02020400000000000000" pitchFamily="18" charset="-128"/>
                <a:ea typeface="UD Digi Kyokasho NK-R" panose="02020400000000000000" pitchFamily="18" charset="-128"/>
                <a:cs typeface="Meiryo UI"/>
              </a:rPr>
              <a:t>キ</a:t>
            </a:r>
            <a:r>
              <a:rPr sz="1600" spc="-25" dirty="0">
                <a:latin typeface="UD Digi Kyokasho NK-R" panose="02020400000000000000" pitchFamily="18" charset="-128"/>
                <a:ea typeface="UD Digi Kyokasho NK-R" panose="02020400000000000000" pitchFamily="18" charset="-128"/>
                <a:cs typeface="Meiryo UI"/>
              </a:rPr>
              <a:t>ャ</a:t>
            </a:r>
            <a:r>
              <a:rPr sz="1600" spc="-20" dirty="0">
                <a:latin typeface="UD Digi Kyokasho NK-R" panose="02020400000000000000" pitchFamily="18" charset="-128"/>
                <a:ea typeface="UD Digi Kyokasho NK-R" panose="02020400000000000000" pitchFamily="18" charset="-128"/>
                <a:cs typeface="Meiryo UI"/>
              </a:rPr>
              <a:t>ッ</a:t>
            </a:r>
            <a:r>
              <a:rPr sz="1600" spc="-5" dirty="0">
                <a:latin typeface="UD Digi Kyokasho NK-R" panose="02020400000000000000" pitchFamily="18" charset="-128"/>
                <a:ea typeface="UD Digi Kyokasho NK-R" panose="02020400000000000000" pitchFamily="18" charset="-128"/>
                <a:cs typeface="Meiryo UI"/>
              </a:rPr>
              <a:t>シュ</a:t>
            </a:r>
            <a:r>
              <a:rPr sz="1600" spc="-20" dirty="0">
                <a:latin typeface="UD Digi Kyokasho NK-R" panose="02020400000000000000" pitchFamily="18" charset="-128"/>
                <a:ea typeface="UD Digi Kyokasho NK-R" panose="02020400000000000000" pitchFamily="18" charset="-128"/>
                <a:cs typeface="Meiryo UI"/>
              </a:rPr>
              <a:t>レスの未来に備えてCBDCの発行を検</a:t>
            </a:r>
            <a:r>
              <a:rPr sz="1600" spc="-25" dirty="0">
                <a:latin typeface="UD Digi Kyokasho NK-R" panose="02020400000000000000" pitchFamily="18" charset="-128"/>
                <a:ea typeface="UD Digi Kyokasho NK-R" panose="02020400000000000000" pitchFamily="18" charset="-128"/>
                <a:cs typeface="Meiryo UI"/>
              </a:rPr>
              <a:t>討</a:t>
            </a:r>
            <a:r>
              <a:rPr sz="1600" spc="-20" dirty="0">
                <a:latin typeface="UD Digi Kyokasho NK-R" panose="02020400000000000000" pitchFamily="18" charset="-128"/>
                <a:ea typeface="UD Digi Kyokasho NK-R" panose="02020400000000000000" pitchFamily="18" charset="-128"/>
                <a:cs typeface="Meiryo UI"/>
              </a:rPr>
              <a:t>。現在、</a:t>
            </a:r>
            <a:r>
              <a:rPr sz="1600" spc="-25" dirty="0">
                <a:latin typeface="UD Digi Kyokasho NK-R" panose="02020400000000000000" pitchFamily="18" charset="-128"/>
                <a:ea typeface="UD Digi Kyokasho NK-R" panose="02020400000000000000" pitchFamily="18" charset="-128"/>
                <a:cs typeface="Meiryo UI"/>
              </a:rPr>
              <a:t>試験</a:t>
            </a:r>
            <a:r>
              <a:rPr sz="1600" spc="-30" dirty="0">
                <a:latin typeface="UD Digi Kyokasho NK-R" panose="02020400000000000000" pitchFamily="18" charset="-128"/>
                <a:ea typeface="UD Digi Kyokasho NK-R" panose="02020400000000000000" pitchFamily="18" charset="-128"/>
                <a:cs typeface="Meiryo UI"/>
              </a:rPr>
              <a:t>運用中。</a:t>
            </a:r>
            <a:endParaRPr sz="1600" dirty="0">
              <a:latin typeface="UD Digi Kyokasho NK-R" panose="02020400000000000000" pitchFamily="18" charset="-128"/>
              <a:ea typeface="UD Digi Kyokasho NK-R" panose="02020400000000000000" pitchFamily="18" charset="-128"/>
              <a:cs typeface="Meiryo UI"/>
            </a:endParaRPr>
          </a:p>
        </p:txBody>
      </p:sp>
      <p:sp>
        <p:nvSpPr>
          <p:cNvPr id="4" name="object 4"/>
          <p:cNvSpPr txBox="1"/>
          <p:nvPr/>
        </p:nvSpPr>
        <p:spPr>
          <a:xfrm>
            <a:off x="1205042"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5" dirty="0">
                <a:solidFill>
                  <a:srgbClr val="FFFFFF"/>
                </a:solidFill>
                <a:latin typeface="Meiryo UI"/>
                <a:cs typeface="Meiryo UI"/>
              </a:rPr>
              <a:t>e-</a:t>
            </a:r>
            <a:r>
              <a:rPr sz="1600" b="1" spc="-10" dirty="0">
                <a:solidFill>
                  <a:srgbClr val="FFFFFF"/>
                </a:solidFill>
                <a:latin typeface="Meiryo UI"/>
                <a:cs typeface="Meiryo UI"/>
              </a:rPr>
              <a:t>krona</a:t>
            </a:r>
            <a:endParaRPr sz="1600">
              <a:latin typeface="Meiryo UI"/>
              <a:cs typeface="Meiryo UI"/>
            </a:endParaRPr>
          </a:p>
        </p:txBody>
      </p:sp>
      <p:grpSp>
        <p:nvGrpSpPr>
          <p:cNvPr id="5" name="object 5"/>
          <p:cNvGrpSpPr/>
          <p:nvPr/>
        </p:nvGrpSpPr>
        <p:grpSpPr>
          <a:xfrm>
            <a:off x="1104457" y="4286987"/>
            <a:ext cx="969644" cy="605155"/>
            <a:chOff x="388620" y="4286986"/>
            <a:chExt cx="969644" cy="605155"/>
          </a:xfrm>
        </p:grpSpPr>
        <p:pic>
          <p:nvPicPr>
            <p:cNvPr id="6" name="object 6"/>
            <p:cNvPicPr/>
            <p:nvPr/>
          </p:nvPicPr>
          <p:blipFill>
            <a:blip r:embed="rId2" cstate="print"/>
            <a:stretch>
              <a:fillRect/>
            </a:stretch>
          </p:blipFill>
          <p:spPr>
            <a:xfrm>
              <a:off x="467785" y="4300522"/>
              <a:ext cx="815518" cy="542846"/>
            </a:xfrm>
            <a:prstGeom prst="rect">
              <a:avLst/>
            </a:prstGeom>
          </p:spPr>
        </p:pic>
        <p:pic>
          <p:nvPicPr>
            <p:cNvPr id="7" name="object 7"/>
            <p:cNvPicPr/>
            <p:nvPr/>
          </p:nvPicPr>
          <p:blipFill>
            <a:blip r:embed="rId3" cstate="print"/>
            <a:stretch>
              <a:fillRect/>
            </a:stretch>
          </p:blipFill>
          <p:spPr>
            <a:xfrm>
              <a:off x="388620" y="4286986"/>
              <a:ext cx="969289" cy="605053"/>
            </a:xfrm>
            <a:prstGeom prst="rect">
              <a:avLst/>
            </a:prstGeom>
          </p:spPr>
        </p:pic>
        <p:sp>
          <p:nvSpPr>
            <p:cNvPr id="8" name="object 8"/>
            <p:cNvSpPr/>
            <p:nvPr/>
          </p:nvSpPr>
          <p:spPr>
            <a:xfrm>
              <a:off x="489204" y="43129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solidFill>
              <a:srgbClr val="FFFFFF"/>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9" name="object 9"/>
            <p:cNvSpPr/>
            <p:nvPr/>
          </p:nvSpPr>
          <p:spPr>
            <a:xfrm>
              <a:off x="489204" y="43129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0" name="object 10"/>
          <p:cNvSpPr txBox="1"/>
          <p:nvPr/>
        </p:nvSpPr>
        <p:spPr>
          <a:xfrm>
            <a:off x="1205041" y="4347464"/>
            <a:ext cx="722630" cy="382156"/>
          </a:xfrm>
          <a:prstGeom prst="rect">
            <a:avLst/>
          </a:prstGeom>
        </p:spPr>
        <p:txBody>
          <a:bodyPr vert="horz" wrap="square" lIns="0" tIns="12700" rIns="0" bIns="0" rtlCol="0">
            <a:spAutoFit/>
          </a:bodyPr>
          <a:lstStyle/>
          <a:p>
            <a:pPr algn="ctr">
              <a:spcBef>
                <a:spcPts val="100"/>
              </a:spcBef>
            </a:pPr>
            <a:r>
              <a:rPr sz="1200" spc="-25" dirty="0">
                <a:latin typeface="UD Digi Kyokasho NK-B" panose="02020700000000000000" pitchFamily="18" charset="-128"/>
                <a:ea typeface="UD Digi Kyokasho NK-B" panose="02020700000000000000" pitchFamily="18" charset="-128"/>
                <a:cs typeface="Meiryo UI"/>
              </a:rPr>
              <a:t>活用</a:t>
            </a:r>
            <a:endParaRPr sz="1200" dirty="0">
              <a:latin typeface="UD Digi Kyokasho NK-B" panose="02020700000000000000" pitchFamily="18" charset="-128"/>
              <a:ea typeface="UD Digi Kyokasho NK-B" panose="02020700000000000000" pitchFamily="18" charset="-128"/>
              <a:cs typeface="Meiryo UI"/>
            </a:endParaRPr>
          </a:p>
          <a:p>
            <a:pPr algn="ctr">
              <a:lnSpc>
                <a:spcPct val="100000"/>
              </a:lnSpc>
            </a:pPr>
            <a:r>
              <a:rPr lang="ja-JP" altLang="en-US" sz="1200" spc="-20"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1" name="object 11"/>
          <p:cNvGrpSpPr/>
          <p:nvPr/>
        </p:nvGrpSpPr>
        <p:grpSpPr>
          <a:xfrm>
            <a:off x="1174561" y="4800588"/>
            <a:ext cx="833755" cy="771525"/>
            <a:chOff x="458723" y="4800587"/>
            <a:chExt cx="833755" cy="771525"/>
          </a:xfrm>
        </p:grpSpPr>
        <p:pic>
          <p:nvPicPr>
            <p:cNvPr id="12" name="object 12"/>
            <p:cNvPicPr/>
            <p:nvPr/>
          </p:nvPicPr>
          <p:blipFill>
            <a:blip r:embed="rId4" cstate="print"/>
            <a:stretch>
              <a:fillRect/>
            </a:stretch>
          </p:blipFill>
          <p:spPr>
            <a:xfrm>
              <a:off x="458723" y="4800587"/>
              <a:ext cx="833640" cy="771156"/>
            </a:xfrm>
            <a:prstGeom prst="rect">
              <a:avLst/>
            </a:prstGeom>
          </p:spPr>
        </p:pic>
        <p:pic>
          <p:nvPicPr>
            <p:cNvPr id="13" name="object 13"/>
            <p:cNvPicPr/>
            <p:nvPr/>
          </p:nvPicPr>
          <p:blipFill>
            <a:blip r:embed="rId5" cstate="print"/>
            <a:stretch>
              <a:fillRect/>
            </a:stretch>
          </p:blipFill>
          <p:spPr>
            <a:xfrm>
              <a:off x="502919" y="4905730"/>
              <a:ext cx="742200" cy="605053"/>
            </a:xfrm>
            <a:prstGeom prst="rect">
              <a:avLst/>
            </a:prstGeom>
          </p:spPr>
        </p:pic>
      </p:grpSp>
      <p:sp>
        <p:nvSpPr>
          <p:cNvPr id="14" name="object 14"/>
          <p:cNvSpPr txBox="1"/>
          <p:nvPr/>
        </p:nvSpPr>
        <p:spPr>
          <a:xfrm>
            <a:off x="1205041" y="4831079"/>
            <a:ext cx="722630" cy="518732"/>
          </a:xfrm>
          <a:prstGeom prst="rect">
            <a:avLst/>
          </a:prstGeom>
          <a:solidFill>
            <a:srgbClr val="FFFFFF"/>
          </a:solidFill>
          <a:ln w="9525">
            <a:solidFill>
              <a:srgbClr val="7E7E7E"/>
            </a:solidFill>
          </a:ln>
        </p:spPr>
        <p:txBody>
          <a:bodyPr vert="horz" wrap="square" lIns="0" tIns="147955" rIns="0" bIns="0" rtlCol="0">
            <a:spAutoFit/>
          </a:bodyPr>
          <a:lstStyle/>
          <a:p>
            <a:pPr marL="132080" marR="125095" indent="86360">
              <a:spcBef>
                <a:spcPts val="1165"/>
              </a:spcBef>
            </a:pPr>
            <a:r>
              <a:rPr sz="1200" spc="-25" dirty="0">
                <a:latin typeface="UD Digi Kyokasho NK-B" panose="02020700000000000000" pitchFamily="18" charset="-128"/>
                <a:ea typeface="UD Digi Kyokasho NK-B" panose="02020700000000000000" pitchFamily="18" charset="-128"/>
                <a:cs typeface="Meiryo UI"/>
              </a:rPr>
              <a:t>主な</a:t>
            </a:r>
            <a:r>
              <a:rPr sz="1200" spc="-20" dirty="0">
                <a:latin typeface="UD Digi Kyokasho NK-B" panose="02020700000000000000" pitchFamily="18" charset="-128"/>
                <a:ea typeface="UD Digi Kyokasho NK-B" panose="02020700000000000000" pitchFamily="18" charset="-128"/>
                <a:cs typeface="Meiryo UI"/>
              </a:rPr>
              <a:t>協業先</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5" name="object 15"/>
          <p:cNvGrpSpPr/>
          <p:nvPr/>
        </p:nvGrpSpPr>
        <p:grpSpPr>
          <a:xfrm>
            <a:off x="1174561" y="5510785"/>
            <a:ext cx="833755" cy="678815"/>
            <a:chOff x="458723" y="5510784"/>
            <a:chExt cx="833755" cy="678815"/>
          </a:xfrm>
        </p:grpSpPr>
        <p:pic>
          <p:nvPicPr>
            <p:cNvPr id="16" name="object 16"/>
            <p:cNvPicPr/>
            <p:nvPr/>
          </p:nvPicPr>
          <p:blipFill>
            <a:blip r:embed="rId6" cstate="print"/>
            <a:stretch>
              <a:fillRect/>
            </a:stretch>
          </p:blipFill>
          <p:spPr>
            <a:xfrm>
              <a:off x="458723" y="5510784"/>
              <a:ext cx="833640" cy="678205"/>
            </a:xfrm>
            <a:prstGeom prst="rect">
              <a:avLst/>
            </a:prstGeom>
          </p:spPr>
        </p:pic>
        <p:pic>
          <p:nvPicPr>
            <p:cNvPr id="17" name="object 17"/>
            <p:cNvPicPr/>
            <p:nvPr/>
          </p:nvPicPr>
          <p:blipFill>
            <a:blip r:embed="rId7" cstate="print"/>
            <a:stretch>
              <a:fillRect/>
            </a:stretch>
          </p:blipFill>
          <p:spPr>
            <a:xfrm>
              <a:off x="547115" y="5570220"/>
              <a:ext cx="652284" cy="605053"/>
            </a:xfrm>
            <a:prstGeom prst="rect">
              <a:avLst/>
            </a:prstGeom>
          </p:spPr>
        </p:pic>
        <p:sp>
          <p:nvSpPr>
            <p:cNvPr id="18" name="object 18"/>
            <p:cNvSpPr/>
            <p:nvPr/>
          </p:nvSpPr>
          <p:spPr>
            <a:xfrm>
              <a:off x="489203" y="5541264"/>
              <a:ext cx="722630" cy="567055"/>
            </a:xfrm>
            <a:custGeom>
              <a:avLst/>
              <a:gdLst/>
              <a:ahLst/>
              <a:cxnLst/>
              <a:rect l="l" t="t" r="r" b="b"/>
              <a:pathLst>
                <a:path w="722630" h="567054">
                  <a:moveTo>
                    <a:pt x="0" y="566928"/>
                  </a:moveTo>
                  <a:lnTo>
                    <a:pt x="722376" y="566928"/>
                  </a:lnTo>
                  <a:lnTo>
                    <a:pt x="722376" y="0"/>
                  </a:lnTo>
                  <a:lnTo>
                    <a:pt x="0" y="0"/>
                  </a:lnTo>
                  <a:lnTo>
                    <a:pt x="0" y="566928"/>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9" name="object 19"/>
          <p:cNvSpPr txBox="1"/>
          <p:nvPr/>
        </p:nvSpPr>
        <p:spPr>
          <a:xfrm>
            <a:off x="1210565" y="5546026"/>
            <a:ext cx="713740" cy="467436"/>
          </a:xfrm>
          <a:prstGeom prst="rect">
            <a:avLst/>
          </a:prstGeom>
          <a:noFill/>
        </p:spPr>
        <p:txBody>
          <a:bodyPr vert="horz" wrap="square" lIns="0" tIns="97155" rIns="0" bIns="0" rtlCol="0">
            <a:spAutoFit/>
          </a:bodyPr>
          <a:lstStyle/>
          <a:p>
            <a:pPr marL="170815">
              <a:spcBef>
                <a:spcPts val="765"/>
              </a:spcBef>
            </a:pPr>
            <a:r>
              <a:rPr sz="1200" spc="-20" dirty="0">
                <a:latin typeface="UD Digi Kyokasho NK-B" panose="02020700000000000000" pitchFamily="18" charset="-128"/>
                <a:ea typeface="UD Digi Kyokasho NK-B" panose="02020700000000000000" pitchFamily="18" charset="-128"/>
                <a:cs typeface="Meiryo UI"/>
              </a:rPr>
              <a:t>ユース</a:t>
            </a:r>
            <a:endParaRPr sz="1200" dirty="0">
              <a:latin typeface="UD Digi Kyokasho NK-B" panose="02020700000000000000" pitchFamily="18" charset="-128"/>
              <a:ea typeface="UD Digi Kyokasho NK-B" panose="02020700000000000000" pitchFamily="18" charset="-128"/>
              <a:cs typeface="Meiryo UI"/>
            </a:endParaRPr>
          </a:p>
          <a:p>
            <a:pPr marL="173990"/>
            <a:r>
              <a:rPr sz="1200" spc="-20" dirty="0">
                <a:latin typeface="UD Digi Kyokasho NK-B" panose="02020700000000000000" pitchFamily="18" charset="-128"/>
                <a:ea typeface="UD Digi Kyokasho NK-B" panose="02020700000000000000" pitchFamily="18" charset="-128"/>
                <a:cs typeface="Meiryo UI"/>
              </a:rPr>
              <a:t>ケース</a:t>
            </a:r>
            <a:endParaRPr sz="1200" dirty="0">
              <a:latin typeface="UD Digi Kyokasho NK-B" panose="02020700000000000000" pitchFamily="18" charset="-128"/>
              <a:ea typeface="UD Digi Kyokasho NK-B" panose="02020700000000000000" pitchFamily="18" charset="-128"/>
              <a:cs typeface="Meiryo UI"/>
            </a:endParaRPr>
          </a:p>
        </p:txBody>
      </p:sp>
      <p:sp>
        <p:nvSpPr>
          <p:cNvPr id="20" name="object 20"/>
          <p:cNvSpPr txBox="1"/>
          <p:nvPr/>
        </p:nvSpPr>
        <p:spPr>
          <a:xfrm>
            <a:off x="2042988" y="3452622"/>
            <a:ext cx="1030571" cy="228909"/>
          </a:xfrm>
          <a:prstGeom prst="rect">
            <a:avLst/>
          </a:prstGeom>
        </p:spPr>
        <p:txBody>
          <a:bodyPr vert="horz" wrap="square" lIns="0" tIns="13335" rIns="0" bIns="0" rtlCol="0">
            <a:spAutoFit/>
          </a:bodyPr>
          <a:lstStyle/>
          <a:p>
            <a:pPr marL="12700">
              <a:spcBef>
                <a:spcPts val="105"/>
              </a:spcBef>
            </a:pPr>
            <a:r>
              <a:rPr sz="1400" spc="-10" dirty="0">
                <a:latin typeface="UD Digi Kyokasho NK-B" panose="02020700000000000000" pitchFamily="18" charset="-128"/>
                <a:ea typeface="UD Digi Kyokasho NK-B" panose="02020700000000000000" pitchFamily="18" charset="-128"/>
                <a:cs typeface="Meiryo UI"/>
              </a:rPr>
              <a:t>Riksbank</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21" name="object 21"/>
          <p:cNvGrpSpPr/>
          <p:nvPr/>
        </p:nvGrpSpPr>
        <p:grpSpPr>
          <a:xfrm>
            <a:off x="1142557" y="3311506"/>
            <a:ext cx="894715" cy="544830"/>
            <a:chOff x="426719" y="3311506"/>
            <a:chExt cx="894715" cy="544830"/>
          </a:xfrm>
        </p:grpSpPr>
        <p:pic>
          <p:nvPicPr>
            <p:cNvPr id="22" name="object 22"/>
            <p:cNvPicPr/>
            <p:nvPr/>
          </p:nvPicPr>
          <p:blipFill>
            <a:blip r:embed="rId8" cstate="print"/>
            <a:stretch>
              <a:fillRect/>
            </a:stretch>
          </p:blipFill>
          <p:spPr>
            <a:xfrm>
              <a:off x="467785" y="3311506"/>
              <a:ext cx="815518" cy="544285"/>
            </a:xfrm>
            <a:prstGeom prst="rect">
              <a:avLst/>
            </a:prstGeom>
          </p:spPr>
        </p:pic>
        <p:pic>
          <p:nvPicPr>
            <p:cNvPr id="23" name="object 23"/>
            <p:cNvPicPr/>
            <p:nvPr/>
          </p:nvPicPr>
          <p:blipFill>
            <a:blip r:embed="rId9" cstate="print"/>
            <a:stretch>
              <a:fillRect/>
            </a:stretch>
          </p:blipFill>
          <p:spPr>
            <a:xfrm>
              <a:off x="426719" y="3390861"/>
              <a:ext cx="894575" cy="422186"/>
            </a:xfrm>
            <a:prstGeom prst="rect">
              <a:avLst/>
            </a:prstGeom>
          </p:spPr>
        </p:pic>
        <p:sp>
          <p:nvSpPr>
            <p:cNvPr id="24" name="object 24"/>
            <p:cNvSpPr/>
            <p:nvPr/>
          </p:nvSpPr>
          <p:spPr>
            <a:xfrm>
              <a:off x="489203" y="3323843"/>
              <a:ext cx="722630" cy="460375"/>
            </a:xfrm>
            <a:custGeom>
              <a:avLst/>
              <a:gdLst/>
              <a:ahLst/>
              <a:cxnLst/>
              <a:rect l="l" t="t" r="r" b="b"/>
              <a:pathLst>
                <a:path w="722630" h="460375">
                  <a:moveTo>
                    <a:pt x="0" y="460247"/>
                  </a:moveTo>
                  <a:lnTo>
                    <a:pt x="722376" y="460247"/>
                  </a:lnTo>
                  <a:lnTo>
                    <a:pt x="722376" y="0"/>
                  </a:lnTo>
                  <a:lnTo>
                    <a:pt x="0" y="0"/>
                  </a:lnTo>
                  <a:lnTo>
                    <a:pt x="0" y="460247"/>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5" name="object 25"/>
          <p:cNvSpPr txBox="1"/>
          <p:nvPr/>
        </p:nvSpPr>
        <p:spPr>
          <a:xfrm>
            <a:off x="1209804" y="3328607"/>
            <a:ext cx="713105" cy="320601"/>
          </a:xfrm>
          <a:prstGeom prst="rect">
            <a:avLst/>
          </a:prstGeom>
          <a:noFill/>
        </p:spPr>
        <p:txBody>
          <a:bodyPr vert="horz" wrap="square" lIns="0" tIns="134620" rIns="0" bIns="0" rtlCol="0">
            <a:spAutoFit/>
          </a:bodyPr>
          <a:lstStyle/>
          <a:p>
            <a:pPr marL="50800">
              <a:spcBef>
                <a:spcPts val="1060"/>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dirty="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概要</a:t>
            </a:r>
            <a:endParaRPr sz="1200">
              <a:latin typeface="UD Digi Kyokasho NK-B" panose="02020700000000000000" pitchFamily="18" charset="-128"/>
              <a:ea typeface="UD Digi Kyokasho NK-B" panose="02020700000000000000" pitchFamily="18" charset="-128"/>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28" name="object 28"/>
          <p:cNvSpPr txBox="1"/>
          <p:nvPr/>
        </p:nvSpPr>
        <p:spPr>
          <a:xfrm>
            <a:off x="5436490" y="1795120"/>
            <a:ext cx="5389470" cy="516167"/>
          </a:xfrm>
          <a:prstGeom prst="rect">
            <a:avLst/>
          </a:prstGeom>
        </p:spPr>
        <p:txBody>
          <a:bodyPr vert="horz" wrap="square" lIns="0" tIns="46355" rIns="0" bIns="0" rtlCol="0">
            <a:spAutoFit/>
          </a:bodyPr>
          <a:lstStyle/>
          <a:p>
            <a:pPr marL="190500" indent="-178435">
              <a:spcBef>
                <a:spcPts val="36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間接発行型で技術的可能性の検証を中心とした試験運用を実施中</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265"/>
              </a:spcBef>
              <a:buFont typeface="Arial"/>
              <a:buChar char="•"/>
              <a:tabLst>
                <a:tab pos="191135" algn="l"/>
              </a:tabLst>
            </a:pPr>
            <a:r>
              <a:rPr sz="1400" spc="-5" dirty="0">
                <a:latin typeface="UD Digi Kyokasho NK-B" panose="02020700000000000000" pitchFamily="18" charset="-128"/>
                <a:ea typeface="UD Digi Kyokasho NK-B" panose="02020700000000000000" pitchFamily="18" charset="-128"/>
                <a:cs typeface="Meiryo UI"/>
              </a:rPr>
              <a:t>スマートフォン・</a:t>
            </a:r>
            <a:r>
              <a:rPr sz="1400" spc="-10" dirty="0">
                <a:latin typeface="UD Digi Kyokasho NK-B" panose="02020700000000000000" pitchFamily="18" charset="-128"/>
                <a:ea typeface="UD Digi Kyokasho NK-B" panose="02020700000000000000" pitchFamily="18" charset="-128"/>
                <a:cs typeface="Arial"/>
              </a:rPr>
              <a:t>IC</a:t>
            </a:r>
            <a:r>
              <a:rPr sz="1400" spc="-25" dirty="0">
                <a:latin typeface="UD Digi Kyokasho NK-B" panose="02020700000000000000" pitchFamily="18" charset="-128"/>
                <a:ea typeface="UD Digi Kyokasho NK-B" panose="02020700000000000000" pitchFamily="18" charset="-128"/>
                <a:cs typeface="Meiryo UI"/>
              </a:rPr>
              <a:t>カード・スマートウォッチでの利用を可能とする</a:t>
            </a:r>
            <a:endParaRPr sz="1400" dirty="0">
              <a:latin typeface="UD Digi Kyokasho NK-B" panose="02020700000000000000" pitchFamily="18" charset="-128"/>
              <a:ea typeface="UD Digi Kyokasho NK-B" panose="02020700000000000000" pitchFamily="18" charset="-128"/>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目的</a:t>
            </a:r>
            <a:endParaRPr sz="1200">
              <a:latin typeface="UD Digi Kyokasho NK-B" panose="02020700000000000000" pitchFamily="18" charset="-128"/>
              <a:ea typeface="UD Digi Kyokasho NK-B" panose="02020700000000000000" pitchFamily="18" charset="-128"/>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1" name="object 31"/>
          <p:cNvSpPr txBox="1"/>
          <p:nvPr/>
        </p:nvSpPr>
        <p:spPr>
          <a:xfrm>
            <a:off x="5436489" y="2675383"/>
            <a:ext cx="6223780" cy="45275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現金が減少傾向にある状況を鑑み、キャッシュレスの未来に備え</a:t>
            </a:r>
            <a:r>
              <a:rPr sz="1400" spc="-10" dirty="0">
                <a:latin typeface="UD Digi Kyokasho NK-B" panose="02020700000000000000" pitchFamily="18" charset="-128"/>
                <a:ea typeface="UD Digi Kyokasho NK-B" panose="02020700000000000000" pitchFamily="18" charset="-128"/>
                <a:cs typeface="Meiryo UI"/>
              </a:rPr>
              <a:t>CBDC</a:t>
            </a:r>
            <a:r>
              <a:rPr sz="1400" spc="-50" dirty="0">
                <a:latin typeface="UD Digi Kyokasho NK-B" panose="02020700000000000000" pitchFamily="18" charset="-128"/>
                <a:ea typeface="UD Digi Kyokasho NK-B" panose="02020700000000000000" pitchFamily="18" charset="-128"/>
                <a:cs typeface="Meiryo UI"/>
              </a:rPr>
              <a:t>を</a:t>
            </a:r>
            <a:r>
              <a:rPr sz="1400" spc="-15" dirty="0">
                <a:latin typeface="UD Digi Kyokasho NK-B" panose="02020700000000000000" pitchFamily="18" charset="-128"/>
                <a:ea typeface="UD Digi Kyokasho NK-B" panose="02020700000000000000" pitchFamily="18" charset="-128"/>
                <a:cs typeface="Meiryo UI"/>
              </a:rPr>
              <a:t>発行する仕組みを検討・開発</a:t>
            </a:r>
            <a:endParaRPr sz="1400" dirty="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2042987" y="5599887"/>
            <a:ext cx="739140" cy="453390"/>
          </a:xfrm>
          <a:prstGeom prst="rect">
            <a:avLst/>
          </a:prstGeom>
        </p:spPr>
        <p:txBody>
          <a:bodyPr vert="horz" wrap="square" lIns="0" tIns="13335" rIns="0" bIns="0" rtlCol="0">
            <a:spAutoFit/>
          </a:bodyPr>
          <a:lstStyle/>
          <a:p>
            <a:pPr marL="12700">
              <a:spcBef>
                <a:spcPts val="105"/>
              </a:spcBef>
            </a:pPr>
            <a:r>
              <a:rPr sz="1400" spc="-30" dirty="0">
                <a:latin typeface="UD Digi Kyokasho NK-B" panose="02020700000000000000" pitchFamily="18" charset="-128"/>
                <a:ea typeface="UD Digi Kyokasho NK-B" panose="02020700000000000000" pitchFamily="18" charset="-128"/>
                <a:cs typeface="Meiryo UI"/>
              </a:rPr>
              <a:t>送金</a:t>
            </a:r>
            <a:endParaRPr sz="1400" dirty="0">
              <a:latin typeface="UD Digi Kyokasho NK-B" panose="02020700000000000000" pitchFamily="18" charset="-128"/>
              <a:ea typeface="UD Digi Kyokasho NK-B" panose="02020700000000000000" pitchFamily="18" charset="-128"/>
              <a:cs typeface="Meiryo UI"/>
            </a:endParaRPr>
          </a:p>
          <a:p>
            <a:pPr marL="12700"/>
            <a:r>
              <a:rPr sz="1400" spc="-15" dirty="0">
                <a:latin typeface="UD Digi Kyokasho NK-B" panose="02020700000000000000" pitchFamily="18" charset="-128"/>
                <a:ea typeface="UD Digi Kyokasho NK-B" panose="02020700000000000000" pitchFamily="18" charset="-128"/>
                <a:cs typeface="Meiryo UI"/>
              </a:rPr>
              <a:t>日常決済</a:t>
            </a:r>
            <a:endParaRPr sz="1400" dirty="0">
              <a:latin typeface="UD Digi Kyokasho NK-B" panose="02020700000000000000" pitchFamily="18" charset="-128"/>
              <a:ea typeface="UD Digi Kyokasho NK-B" panose="02020700000000000000" pitchFamily="18" charset="-128"/>
              <a:cs typeface="Meiryo UI"/>
            </a:endParaRPr>
          </a:p>
        </p:txBody>
      </p:sp>
      <p:pic>
        <p:nvPicPr>
          <p:cNvPr id="33" name="object 33"/>
          <p:cNvPicPr/>
          <p:nvPr/>
        </p:nvPicPr>
        <p:blipFill>
          <a:blip r:embed="rId10" cstate="print"/>
          <a:stretch>
            <a:fillRect/>
          </a:stretch>
        </p:blipFill>
        <p:spPr>
          <a:xfrm>
            <a:off x="2207834" y="2092451"/>
            <a:ext cx="1037843" cy="1083564"/>
          </a:xfrm>
          <a:prstGeom prst="rect">
            <a:avLst/>
          </a:prstGeom>
        </p:spPr>
      </p:pic>
      <p:grpSp>
        <p:nvGrpSpPr>
          <p:cNvPr id="34" name="object 34"/>
          <p:cNvGrpSpPr/>
          <p:nvPr/>
        </p:nvGrpSpPr>
        <p:grpSpPr>
          <a:xfrm>
            <a:off x="5553455" y="3439668"/>
            <a:ext cx="2124710" cy="2237105"/>
            <a:chOff x="4410455" y="3439667"/>
            <a:chExt cx="2124710" cy="2237105"/>
          </a:xfrm>
        </p:grpSpPr>
        <p:sp>
          <p:nvSpPr>
            <p:cNvPr id="35" name="object 35"/>
            <p:cNvSpPr/>
            <p:nvPr/>
          </p:nvSpPr>
          <p:spPr>
            <a:xfrm>
              <a:off x="4410455" y="3713987"/>
              <a:ext cx="2124710" cy="264160"/>
            </a:xfrm>
            <a:custGeom>
              <a:avLst/>
              <a:gdLst/>
              <a:ahLst/>
              <a:cxnLst/>
              <a:rect l="l" t="t" r="r" b="b"/>
              <a:pathLst>
                <a:path w="2124709" h="264160">
                  <a:moveTo>
                    <a:pt x="2124455" y="0"/>
                  </a:moveTo>
                  <a:lnTo>
                    <a:pt x="0" y="0"/>
                  </a:lnTo>
                  <a:lnTo>
                    <a:pt x="0" y="263651"/>
                  </a:lnTo>
                  <a:lnTo>
                    <a:pt x="2124455" y="263651"/>
                  </a:lnTo>
                  <a:lnTo>
                    <a:pt x="2124455" y="0"/>
                  </a:lnTo>
                  <a:close/>
                </a:path>
              </a:pathLst>
            </a:custGeom>
            <a:solidFill>
              <a:srgbClr val="FF0000">
                <a:alpha val="10978"/>
              </a:srgbClr>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36" name="object 36"/>
            <p:cNvPicPr/>
            <p:nvPr/>
          </p:nvPicPr>
          <p:blipFill>
            <a:blip r:embed="rId11" cstate="print"/>
            <a:stretch>
              <a:fillRect/>
            </a:stretch>
          </p:blipFill>
          <p:spPr>
            <a:xfrm>
              <a:off x="4663439" y="3439667"/>
              <a:ext cx="295656" cy="295655"/>
            </a:xfrm>
            <a:prstGeom prst="rect">
              <a:avLst/>
            </a:prstGeom>
          </p:spPr>
        </p:pic>
        <p:pic>
          <p:nvPicPr>
            <p:cNvPr id="37" name="object 37"/>
            <p:cNvPicPr/>
            <p:nvPr/>
          </p:nvPicPr>
          <p:blipFill>
            <a:blip r:embed="rId12" cstate="print"/>
            <a:stretch>
              <a:fillRect/>
            </a:stretch>
          </p:blipFill>
          <p:spPr>
            <a:xfrm>
              <a:off x="4465319" y="3730751"/>
              <a:ext cx="170687" cy="219456"/>
            </a:xfrm>
            <a:prstGeom prst="rect">
              <a:avLst/>
            </a:prstGeom>
          </p:spPr>
        </p:pic>
        <p:pic>
          <p:nvPicPr>
            <p:cNvPr id="38" name="object 38"/>
            <p:cNvPicPr/>
            <p:nvPr/>
          </p:nvPicPr>
          <p:blipFill>
            <a:blip r:embed="rId13" cstate="print"/>
            <a:stretch>
              <a:fillRect/>
            </a:stretch>
          </p:blipFill>
          <p:spPr>
            <a:xfrm>
              <a:off x="4943855" y="3700271"/>
              <a:ext cx="278891" cy="280415"/>
            </a:xfrm>
            <a:prstGeom prst="rect">
              <a:avLst/>
            </a:prstGeom>
          </p:spPr>
        </p:pic>
        <p:pic>
          <p:nvPicPr>
            <p:cNvPr id="39" name="object 39"/>
            <p:cNvPicPr/>
            <p:nvPr/>
          </p:nvPicPr>
          <p:blipFill>
            <a:blip r:embed="rId14" cstate="print"/>
            <a:stretch>
              <a:fillRect/>
            </a:stretch>
          </p:blipFill>
          <p:spPr>
            <a:xfrm>
              <a:off x="4706069" y="3762709"/>
              <a:ext cx="223621" cy="156491"/>
            </a:xfrm>
            <a:prstGeom prst="rect">
              <a:avLst/>
            </a:prstGeom>
          </p:spPr>
        </p:pic>
        <p:pic>
          <p:nvPicPr>
            <p:cNvPr id="40" name="object 40"/>
            <p:cNvPicPr/>
            <p:nvPr/>
          </p:nvPicPr>
          <p:blipFill>
            <a:blip r:embed="rId11" cstate="print"/>
            <a:stretch>
              <a:fillRect/>
            </a:stretch>
          </p:blipFill>
          <p:spPr>
            <a:xfrm>
              <a:off x="5939027" y="3439667"/>
              <a:ext cx="297179" cy="295655"/>
            </a:xfrm>
            <a:prstGeom prst="rect">
              <a:avLst/>
            </a:prstGeom>
          </p:spPr>
        </p:pic>
        <p:pic>
          <p:nvPicPr>
            <p:cNvPr id="41" name="object 41"/>
            <p:cNvPicPr/>
            <p:nvPr/>
          </p:nvPicPr>
          <p:blipFill>
            <a:blip r:embed="rId12" cstate="print"/>
            <a:stretch>
              <a:fillRect/>
            </a:stretch>
          </p:blipFill>
          <p:spPr>
            <a:xfrm>
              <a:off x="5769863" y="3730751"/>
              <a:ext cx="170687" cy="219456"/>
            </a:xfrm>
            <a:prstGeom prst="rect">
              <a:avLst/>
            </a:prstGeom>
          </p:spPr>
        </p:pic>
        <p:pic>
          <p:nvPicPr>
            <p:cNvPr id="42" name="object 42"/>
            <p:cNvPicPr/>
            <p:nvPr/>
          </p:nvPicPr>
          <p:blipFill>
            <a:blip r:embed="rId13" cstate="print"/>
            <a:stretch>
              <a:fillRect/>
            </a:stretch>
          </p:blipFill>
          <p:spPr>
            <a:xfrm>
              <a:off x="6246876" y="3700271"/>
              <a:ext cx="280416" cy="280415"/>
            </a:xfrm>
            <a:prstGeom prst="rect">
              <a:avLst/>
            </a:prstGeom>
          </p:spPr>
        </p:pic>
        <p:pic>
          <p:nvPicPr>
            <p:cNvPr id="43" name="object 43"/>
            <p:cNvPicPr/>
            <p:nvPr/>
          </p:nvPicPr>
          <p:blipFill>
            <a:blip r:embed="rId14" cstate="print"/>
            <a:stretch>
              <a:fillRect/>
            </a:stretch>
          </p:blipFill>
          <p:spPr>
            <a:xfrm>
              <a:off x="6009225" y="3762709"/>
              <a:ext cx="224872" cy="156491"/>
            </a:xfrm>
            <a:prstGeom prst="rect">
              <a:avLst/>
            </a:prstGeom>
          </p:spPr>
        </p:pic>
        <p:pic>
          <p:nvPicPr>
            <p:cNvPr id="44" name="object 44"/>
            <p:cNvPicPr/>
            <p:nvPr/>
          </p:nvPicPr>
          <p:blipFill>
            <a:blip r:embed="rId15" cstate="print"/>
            <a:stretch>
              <a:fillRect/>
            </a:stretch>
          </p:blipFill>
          <p:spPr>
            <a:xfrm>
              <a:off x="4655819" y="4614090"/>
              <a:ext cx="316991" cy="273959"/>
            </a:xfrm>
            <a:prstGeom prst="rect">
              <a:avLst/>
            </a:prstGeom>
          </p:spPr>
        </p:pic>
        <p:sp>
          <p:nvSpPr>
            <p:cNvPr id="45" name="object 45"/>
            <p:cNvSpPr/>
            <p:nvPr/>
          </p:nvSpPr>
          <p:spPr>
            <a:xfrm>
              <a:off x="4778628" y="3976115"/>
              <a:ext cx="76200" cy="617220"/>
            </a:xfrm>
            <a:custGeom>
              <a:avLst/>
              <a:gdLst/>
              <a:ahLst/>
              <a:cxnLst/>
              <a:rect l="l" t="t" r="r" b="b"/>
              <a:pathLst>
                <a:path w="76200" h="617220">
                  <a:moveTo>
                    <a:pt x="31694" y="76178"/>
                  </a:moveTo>
                  <a:lnTo>
                    <a:pt x="29337" y="616838"/>
                  </a:lnTo>
                  <a:lnTo>
                    <a:pt x="42037" y="616838"/>
                  </a:lnTo>
                  <a:lnTo>
                    <a:pt x="44394" y="76220"/>
                  </a:lnTo>
                  <a:lnTo>
                    <a:pt x="31694" y="76178"/>
                  </a:lnTo>
                  <a:close/>
                </a:path>
                <a:path w="76200" h="617220">
                  <a:moveTo>
                    <a:pt x="69839" y="63499"/>
                  </a:moveTo>
                  <a:lnTo>
                    <a:pt x="44450" y="63499"/>
                  </a:lnTo>
                  <a:lnTo>
                    <a:pt x="44394" y="76220"/>
                  </a:lnTo>
                  <a:lnTo>
                    <a:pt x="76200" y="76326"/>
                  </a:lnTo>
                  <a:lnTo>
                    <a:pt x="69839" y="63499"/>
                  </a:lnTo>
                  <a:close/>
                </a:path>
                <a:path w="76200" h="617220">
                  <a:moveTo>
                    <a:pt x="44450" y="63499"/>
                  </a:moveTo>
                  <a:lnTo>
                    <a:pt x="31750" y="63499"/>
                  </a:lnTo>
                  <a:lnTo>
                    <a:pt x="31694" y="76178"/>
                  </a:lnTo>
                  <a:lnTo>
                    <a:pt x="44394" y="76220"/>
                  </a:lnTo>
                  <a:lnTo>
                    <a:pt x="44450" y="63499"/>
                  </a:lnTo>
                  <a:close/>
                </a:path>
                <a:path w="76200" h="617220">
                  <a:moveTo>
                    <a:pt x="38354" y="0"/>
                  </a:moveTo>
                  <a:lnTo>
                    <a:pt x="0" y="76072"/>
                  </a:lnTo>
                  <a:lnTo>
                    <a:pt x="31694" y="76178"/>
                  </a:lnTo>
                  <a:lnTo>
                    <a:pt x="31750" y="63499"/>
                  </a:lnTo>
                  <a:lnTo>
                    <a:pt x="69839" y="63499"/>
                  </a:lnTo>
                  <a:lnTo>
                    <a:pt x="38354" y="0"/>
                  </a:lnTo>
                  <a:close/>
                </a:path>
              </a:pathLst>
            </a:custGeom>
            <a:solidFill>
              <a:srgbClr val="7E7E7E"/>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6" name="object 46"/>
            <p:cNvPicPr/>
            <p:nvPr/>
          </p:nvPicPr>
          <p:blipFill>
            <a:blip r:embed="rId16" cstate="print"/>
            <a:stretch>
              <a:fillRect/>
            </a:stretch>
          </p:blipFill>
          <p:spPr>
            <a:xfrm>
              <a:off x="5239511" y="5226045"/>
              <a:ext cx="509015" cy="450604"/>
            </a:xfrm>
            <a:prstGeom prst="rect">
              <a:avLst/>
            </a:prstGeom>
          </p:spPr>
        </p:pic>
        <p:sp>
          <p:nvSpPr>
            <p:cNvPr id="47" name="object 47"/>
            <p:cNvSpPr/>
            <p:nvPr/>
          </p:nvSpPr>
          <p:spPr>
            <a:xfrm>
              <a:off x="4814315" y="4903469"/>
              <a:ext cx="681990" cy="299085"/>
            </a:xfrm>
            <a:custGeom>
              <a:avLst/>
              <a:gdLst/>
              <a:ahLst/>
              <a:cxnLst/>
              <a:rect l="l" t="t" r="r" b="b"/>
              <a:pathLst>
                <a:path w="681989" h="299085">
                  <a:moveTo>
                    <a:pt x="72591" y="29184"/>
                  </a:moveTo>
                  <a:lnTo>
                    <a:pt x="67638" y="40868"/>
                  </a:lnTo>
                  <a:lnTo>
                    <a:pt x="676910" y="298957"/>
                  </a:lnTo>
                  <a:lnTo>
                    <a:pt x="681863" y="287273"/>
                  </a:lnTo>
                  <a:lnTo>
                    <a:pt x="72591" y="29184"/>
                  </a:lnTo>
                  <a:close/>
                </a:path>
                <a:path w="681989" h="299085">
                  <a:moveTo>
                    <a:pt x="84962" y="0"/>
                  </a:moveTo>
                  <a:lnTo>
                    <a:pt x="0" y="5333"/>
                  </a:lnTo>
                  <a:lnTo>
                    <a:pt x="55245" y="70103"/>
                  </a:lnTo>
                  <a:lnTo>
                    <a:pt x="67638" y="40868"/>
                  </a:lnTo>
                  <a:lnTo>
                    <a:pt x="56007" y="35940"/>
                  </a:lnTo>
                  <a:lnTo>
                    <a:pt x="60960" y="24256"/>
                  </a:lnTo>
                  <a:lnTo>
                    <a:pt x="74680" y="24256"/>
                  </a:lnTo>
                  <a:lnTo>
                    <a:pt x="84962" y="0"/>
                  </a:lnTo>
                  <a:close/>
                </a:path>
                <a:path w="681989" h="299085">
                  <a:moveTo>
                    <a:pt x="60960" y="24256"/>
                  </a:moveTo>
                  <a:lnTo>
                    <a:pt x="56007" y="35940"/>
                  </a:lnTo>
                  <a:lnTo>
                    <a:pt x="67638" y="40868"/>
                  </a:lnTo>
                  <a:lnTo>
                    <a:pt x="72591" y="29184"/>
                  </a:lnTo>
                  <a:lnTo>
                    <a:pt x="60960" y="24256"/>
                  </a:lnTo>
                  <a:close/>
                </a:path>
                <a:path w="681989" h="299085">
                  <a:moveTo>
                    <a:pt x="74680" y="24256"/>
                  </a:moveTo>
                  <a:lnTo>
                    <a:pt x="60960" y="24256"/>
                  </a:lnTo>
                  <a:lnTo>
                    <a:pt x="72591" y="29184"/>
                  </a:lnTo>
                  <a:lnTo>
                    <a:pt x="74680" y="24256"/>
                  </a:lnTo>
                  <a:close/>
                </a:path>
              </a:pathLst>
            </a:custGeom>
            <a:solidFill>
              <a:srgbClr val="7E7E7E"/>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pic>
          <p:nvPicPr>
            <p:cNvPr id="48" name="object 48"/>
            <p:cNvPicPr/>
            <p:nvPr/>
          </p:nvPicPr>
          <p:blipFill>
            <a:blip r:embed="rId17" cstate="print"/>
            <a:stretch>
              <a:fillRect/>
            </a:stretch>
          </p:blipFill>
          <p:spPr>
            <a:xfrm>
              <a:off x="5977127" y="4155947"/>
              <a:ext cx="288036" cy="288036"/>
            </a:xfrm>
            <a:prstGeom prst="rect">
              <a:avLst/>
            </a:prstGeom>
          </p:spPr>
        </p:pic>
        <p:pic>
          <p:nvPicPr>
            <p:cNvPr id="49" name="object 49"/>
            <p:cNvPicPr/>
            <p:nvPr/>
          </p:nvPicPr>
          <p:blipFill>
            <a:blip r:embed="rId18" cstate="print"/>
            <a:stretch>
              <a:fillRect/>
            </a:stretch>
          </p:blipFill>
          <p:spPr>
            <a:xfrm>
              <a:off x="6083807" y="3976115"/>
              <a:ext cx="76200" cy="136016"/>
            </a:xfrm>
            <a:prstGeom prst="rect">
              <a:avLst/>
            </a:prstGeom>
          </p:spPr>
        </p:pic>
        <p:pic>
          <p:nvPicPr>
            <p:cNvPr id="50" name="object 50"/>
            <p:cNvPicPr/>
            <p:nvPr/>
          </p:nvPicPr>
          <p:blipFill>
            <a:blip r:embed="rId19" cstate="print"/>
            <a:stretch>
              <a:fillRect/>
            </a:stretch>
          </p:blipFill>
          <p:spPr>
            <a:xfrm>
              <a:off x="6084316" y="4443983"/>
              <a:ext cx="76200" cy="148971"/>
            </a:xfrm>
            <a:prstGeom prst="rect">
              <a:avLst/>
            </a:prstGeom>
          </p:spPr>
        </p:pic>
        <p:pic>
          <p:nvPicPr>
            <p:cNvPr id="51" name="object 51"/>
            <p:cNvPicPr/>
            <p:nvPr/>
          </p:nvPicPr>
          <p:blipFill>
            <a:blip r:embed="rId15" cstate="print"/>
            <a:stretch>
              <a:fillRect/>
            </a:stretch>
          </p:blipFill>
          <p:spPr>
            <a:xfrm>
              <a:off x="5964936" y="4614090"/>
              <a:ext cx="315467" cy="273959"/>
            </a:xfrm>
            <a:prstGeom prst="rect">
              <a:avLst/>
            </a:prstGeom>
          </p:spPr>
        </p:pic>
        <p:sp>
          <p:nvSpPr>
            <p:cNvPr id="52" name="object 52"/>
            <p:cNvSpPr/>
            <p:nvPr/>
          </p:nvSpPr>
          <p:spPr>
            <a:xfrm>
              <a:off x="5224272" y="3589032"/>
              <a:ext cx="859790" cy="1613535"/>
            </a:xfrm>
            <a:custGeom>
              <a:avLst/>
              <a:gdLst/>
              <a:ahLst/>
              <a:cxnLst/>
              <a:rect l="l" t="t" r="r" b="b"/>
              <a:pathLst>
                <a:path w="859789" h="1613535">
                  <a:moveTo>
                    <a:pt x="603885" y="38087"/>
                  </a:moveTo>
                  <a:lnTo>
                    <a:pt x="591185" y="31737"/>
                  </a:lnTo>
                  <a:lnTo>
                    <a:pt x="527685" y="0"/>
                  </a:lnTo>
                  <a:lnTo>
                    <a:pt x="527685" y="31737"/>
                  </a:lnTo>
                  <a:lnTo>
                    <a:pt x="76200" y="31737"/>
                  </a:lnTo>
                  <a:lnTo>
                    <a:pt x="76200" y="0"/>
                  </a:lnTo>
                  <a:lnTo>
                    <a:pt x="0" y="38087"/>
                  </a:lnTo>
                  <a:lnTo>
                    <a:pt x="76200" y="76187"/>
                  </a:lnTo>
                  <a:lnTo>
                    <a:pt x="76200" y="44437"/>
                  </a:lnTo>
                  <a:lnTo>
                    <a:pt x="527685" y="44437"/>
                  </a:lnTo>
                  <a:lnTo>
                    <a:pt x="527685" y="76187"/>
                  </a:lnTo>
                  <a:lnTo>
                    <a:pt x="591185" y="44437"/>
                  </a:lnTo>
                  <a:lnTo>
                    <a:pt x="603885" y="38087"/>
                  </a:lnTo>
                  <a:close/>
                </a:path>
                <a:path w="859789" h="1613535">
                  <a:moveTo>
                    <a:pt x="859790" y="1319771"/>
                  </a:moveTo>
                  <a:lnTo>
                    <a:pt x="774573" y="1318882"/>
                  </a:lnTo>
                  <a:lnTo>
                    <a:pt x="788466" y="1347419"/>
                  </a:lnTo>
                  <a:lnTo>
                    <a:pt x="266954" y="1601838"/>
                  </a:lnTo>
                  <a:lnTo>
                    <a:pt x="272542" y="1613268"/>
                  </a:lnTo>
                  <a:lnTo>
                    <a:pt x="794029" y="1358861"/>
                  </a:lnTo>
                  <a:lnTo>
                    <a:pt x="807974" y="1387462"/>
                  </a:lnTo>
                  <a:lnTo>
                    <a:pt x="842873" y="1341869"/>
                  </a:lnTo>
                  <a:lnTo>
                    <a:pt x="859790" y="1319771"/>
                  </a:lnTo>
                  <a:close/>
                </a:path>
              </a:pathLst>
            </a:custGeom>
            <a:solidFill>
              <a:srgbClr val="7E7E7E"/>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53" name="object 53"/>
          <p:cNvSpPr txBox="1"/>
          <p:nvPr/>
        </p:nvSpPr>
        <p:spPr>
          <a:xfrm>
            <a:off x="4998211" y="4352925"/>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仕組</a:t>
            </a:r>
            <a:r>
              <a:rPr sz="1200" spc="75" dirty="0">
                <a:latin typeface="UD Digi Kyokasho NK-B" panose="02020700000000000000" pitchFamily="18" charset="-128"/>
                <a:ea typeface="UD Digi Kyokasho NK-B" panose="02020700000000000000" pitchFamily="18" charset="-128"/>
                <a:cs typeface="Meiryo UI"/>
              </a:rPr>
              <a:t>み</a:t>
            </a:r>
            <a:endParaRPr sz="1200">
              <a:latin typeface="UD Digi Kyokasho NK-B" panose="02020700000000000000" pitchFamily="18" charset="-128"/>
              <a:ea typeface="UD Digi Kyokasho NK-B" panose="02020700000000000000" pitchFamily="18" charset="-128"/>
              <a:cs typeface="Meiryo UI"/>
            </a:endParaRPr>
          </a:p>
        </p:txBody>
      </p:sp>
      <p:sp>
        <p:nvSpPr>
          <p:cNvPr id="54" name="object 54"/>
          <p:cNvSpPr/>
          <p:nvPr/>
        </p:nvSpPr>
        <p:spPr>
          <a:xfrm>
            <a:off x="5292852" y="3339085"/>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55" name="object 55"/>
          <p:cNvSpPr txBox="1"/>
          <p:nvPr/>
        </p:nvSpPr>
        <p:spPr>
          <a:xfrm>
            <a:off x="5651120" y="4214240"/>
            <a:ext cx="294005" cy="175048"/>
          </a:xfrm>
          <a:prstGeom prst="rect">
            <a:avLst/>
          </a:prstGeom>
        </p:spPr>
        <p:txBody>
          <a:bodyPr vert="horz" wrap="square" lIns="0" tIns="13335" rIns="0" bIns="0" rtlCol="0">
            <a:spAutoFit/>
          </a:bodyPr>
          <a:lstStyle/>
          <a:p>
            <a:pPr marL="12700">
              <a:spcBef>
                <a:spcPts val="105"/>
              </a:spcBef>
            </a:pPr>
            <a:r>
              <a:rPr sz="1050" spc="-25" dirty="0">
                <a:latin typeface="UD Digi Kyokasho NK-B" panose="02020700000000000000" pitchFamily="18" charset="-128"/>
                <a:ea typeface="UD Digi Kyokasho NK-B" panose="02020700000000000000" pitchFamily="18" charset="-128"/>
                <a:cs typeface="Meiryo UI"/>
              </a:rPr>
              <a:t>発行</a:t>
            </a:r>
            <a:endParaRPr sz="1050">
              <a:latin typeface="UD Digi Kyokasho NK-B" panose="02020700000000000000" pitchFamily="18" charset="-128"/>
              <a:ea typeface="UD Digi Kyokasho NK-B" panose="02020700000000000000" pitchFamily="18" charset="-128"/>
              <a:cs typeface="Meiryo UI"/>
            </a:endParaRPr>
          </a:p>
        </p:txBody>
      </p:sp>
      <p:sp>
        <p:nvSpPr>
          <p:cNvPr id="56" name="object 56"/>
          <p:cNvSpPr txBox="1"/>
          <p:nvPr/>
        </p:nvSpPr>
        <p:spPr>
          <a:xfrm>
            <a:off x="7347966" y="3961891"/>
            <a:ext cx="294005" cy="175048"/>
          </a:xfrm>
          <a:prstGeom prst="rect">
            <a:avLst/>
          </a:prstGeom>
        </p:spPr>
        <p:txBody>
          <a:bodyPr vert="horz" wrap="square" lIns="0" tIns="13335" rIns="0" bIns="0" rtlCol="0">
            <a:spAutoFit/>
          </a:bodyPr>
          <a:lstStyle/>
          <a:p>
            <a:pPr marL="12700">
              <a:spcBef>
                <a:spcPts val="105"/>
              </a:spcBef>
            </a:pPr>
            <a:r>
              <a:rPr sz="1050" spc="-25" dirty="0">
                <a:latin typeface="UD Digi Kyokasho NK-B" panose="02020700000000000000" pitchFamily="18" charset="-128"/>
                <a:ea typeface="UD Digi Kyokasho NK-B" panose="02020700000000000000" pitchFamily="18" charset="-128"/>
                <a:cs typeface="Meiryo UI"/>
              </a:rPr>
              <a:t>支払</a:t>
            </a:r>
            <a:endParaRPr sz="1050">
              <a:latin typeface="UD Digi Kyokasho NK-B" panose="02020700000000000000" pitchFamily="18" charset="-128"/>
              <a:ea typeface="UD Digi Kyokasho NK-B" panose="02020700000000000000" pitchFamily="18" charset="-128"/>
              <a:cs typeface="Meiryo UI"/>
            </a:endParaRPr>
          </a:p>
        </p:txBody>
      </p:sp>
      <p:sp>
        <p:nvSpPr>
          <p:cNvPr id="57" name="object 57"/>
          <p:cNvSpPr txBox="1"/>
          <p:nvPr/>
        </p:nvSpPr>
        <p:spPr>
          <a:xfrm>
            <a:off x="7347966" y="4421504"/>
            <a:ext cx="294005" cy="175048"/>
          </a:xfrm>
          <a:prstGeom prst="rect">
            <a:avLst/>
          </a:prstGeom>
        </p:spPr>
        <p:txBody>
          <a:bodyPr vert="horz" wrap="square" lIns="0" tIns="13335" rIns="0" bIns="0" rtlCol="0">
            <a:spAutoFit/>
          </a:bodyPr>
          <a:lstStyle/>
          <a:p>
            <a:pPr marL="12700">
              <a:spcBef>
                <a:spcPts val="105"/>
              </a:spcBef>
            </a:pPr>
            <a:r>
              <a:rPr sz="1050" spc="-25" dirty="0">
                <a:latin typeface="UD Digi Kyokasho NK-B" panose="02020700000000000000" pitchFamily="18" charset="-128"/>
                <a:ea typeface="UD Digi Kyokasho NK-B" panose="02020700000000000000" pitchFamily="18" charset="-128"/>
                <a:cs typeface="Meiryo UI"/>
              </a:rPr>
              <a:t>入金</a:t>
            </a:r>
            <a:endParaRPr sz="1050">
              <a:latin typeface="UD Digi Kyokasho NK-B" panose="02020700000000000000" pitchFamily="18" charset="-128"/>
              <a:ea typeface="UD Digi Kyokasho NK-B" panose="02020700000000000000" pitchFamily="18" charset="-128"/>
              <a:cs typeface="Meiryo UI"/>
            </a:endParaRPr>
          </a:p>
        </p:txBody>
      </p:sp>
      <p:sp>
        <p:nvSpPr>
          <p:cNvPr id="58" name="object 58"/>
          <p:cNvSpPr txBox="1"/>
          <p:nvPr/>
        </p:nvSpPr>
        <p:spPr>
          <a:xfrm>
            <a:off x="6697471" y="4214240"/>
            <a:ext cx="427990"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UD Digi Kyokasho NK-B" panose="02020700000000000000" pitchFamily="18" charset="-128"/>
                <a:ea typeface="UD Digi Kyokasho NK-B" panose="02020700000000000000" pitchFamily="18" charset="-128"/>
                <a:cs typeface="Meiryo UI"/>
              </a:rPr>
              <a:t>加盟店</a:t>
            </a:r>
            <a:endParaRPr sz="1050">
              <a:latin typeface="UD Digi Kyokasho NK-B" panose="02020700000000000000" pitchFamily="18" charset="-128"/>
              <a:ea typeface="UD Digi Kyokasho NK-B" panose="02020700000000000000" pitchFamily="18" charset="-128"/>
              <a:cs typeface="Meiryo UI"/>
            </a:endParaRPr>
          </a:p>
        </p:txBody>
      </p:sp>
      <p:sp>
        <p:nvSpPr>
          <p:cNvPr id="59" name="object 59"/>
          <p:cNvSpPr txBox="1"/>
          <p:nvPr/>
        </p:nvSpPr>
        <p:spPr>
          <a:xfrm>
            <a:off x="6172895" y="4595679"/>
            <a:ext cx="903325" cy="443070"/>
          </a:xfrm>
          <a:prstGeom prst="rect">
            <a:avLst/>
          </a:prstGeom>
        </p:spPr>
        <p:txBody>
          <a:bodyPr vert="horz" wrap="square" lIns="0" tIns="67945" rIns="0" bIns="0" rtlCol="0">
            <a:spAutoFit/>
          </a:bodyPr>
          <a:lstStyle/>
          <a:p>
            <a:pPr marR="11430" algn="ctr">
              <a:spcBef>
                <a:spcPts val="535"/>
              </a:spcBef>
            </a:pPr>
            <a:r>
              <a:rPr sz="1050" spc="-15" dirty="0">
                <a:solidFill>
                  <a:srgbClr val="7E7E7E"/>
                </a:solidFill>
                <a:latin typeface="UD Digi Kyokasho NK-B" panose="02020700000000000000" pitchFamily="18" charset="-128"/>
                <a:ea typeface="UD Digi Kyokasho NK-B" panose="02020700000000000000" pitchFamily="18" charset="-128"/>
                <a:cs typeface="Meiryo UI"/>
              </a:rPr>
              <a:t>民間銀行</a:t>
            </a:r>
            <a:endParaRPr sz="1050" dirty="0">
              <a:latin typeface="UD Digi Kyokasho NK-B" panose="02020700000000000000" pitchFamily="18" charset="-128"/>
              <a:ea typeface="UD Digi Kyokasho NK-B" panose="02020700000000000000" pitchFamily="18" charset="-128"/>
              <a:cs typeface="Meiryo UI"/>
            </a:endParaRPr>
          </a:p>
          <a:p>
            <a:pPr algn="ctr">
              <a:spcBef>
                <a:spcPts val="434"/>
              </a:spcBef>
            </a:pPr>
            <a:r>
              <a:rPr sz="1050" dirty="0">
                <a:latin typeface="UD Digi Kyokasho NK-B" panose="02020700000000000000" pitchFamily="18" charset="-128"/>
                <a:ea typeface="UD Digi Kyokasho NK-B" panose="02020700000000000000" pitchFamily="18" charset="-128"/>
                <a:cs typeface="Meiryo UI"/>
              </a:rPr>
              <a:t>e-</a:t>
            </a:r>
            <a:r>
              <a:rPr sz="1050" spc="-10" dirty="0">
                <a:latin typeface="UD Digi Kyokasho NK-B" panose="02020700000000000000" pitchFamily="18" charset="-128"/>
                <a:ea typeface="UD Digi Kyokasho NK-B" panose="02020700000000000000" pitchFamily="18" charset="-128"/>
                <a:cs typeface="Meiryo UI"/>
              </a:rPr>
              <a:t>krona</a:t>
            </a:r>
            <a:r>
              <a:rPr sz="1050" spc="-25" dirty="0">
                <a:latin typeface="UD Digi Kyokasho NK-B" panose="02020700000000000000" pitchFamily="18" charset="-128"/>
                <a:ea typeface="UD Digi Kyokasho NK-B" panose="02020700000000000000" pitchFamily="18" charset="-128"/>
                <a:cs typeface="Meiryo UI"/>
              </a:rPr>
              <a:t>発行</a:t>
            </a:r>
            <a:endParaRPr sz="1050" dirty="0">
              <a:latin typeface="UD Digi Kyokasho NK-B" panose="02020700000000000000" pitchFamily="18" charset="-128"/>
              <a:ea typeface="UD Digi Kyokasho NK-B" panose="02020700000000000000" pitchFamily="18" charset="-128"/>
              <a:cs typeface="Meiryo UI"/>
            </a:endParaRPr>
          </a:p>
        </p:txBody>
      </p:sp>
      <p:sp>
        <p:nvSpPr>
          <p:cNvPr id="60" name="object 60"/>
          <p:cNvSpPr txBox="1"/>
          <p:nvPr/>
        </p:nvSpPr>
        <p:spPr>
          <a:xfrm>
            <a:off x="6414897" y="3344697"/>
            <a:ext cx="448945" cy="448841"/>
          </a:xfrm>
          <a:prstGeom prst="rect">
            <a:avLst/>
          </a:prstGeom>
        </p:spPr>
        <p:txBody>
          <a:bodyPr vert="horz" wrap="square" lIns="0" tIns="12065" rIns="0" bIns="0" rtlCol="0">
            <a:spAutoFit/>
          </a:bodyPr>
          <a:lstStyle/>
          <a:p>
            <a:pPr marL="12700" marR="5080" indent="109220">
              <a:lnSpc>
                <a:spcPct val="152000"/>
              </a:lnSpc>
              <a:spcBef>
                <a:spcPts val="95"/>
              </a:spcBef>
            </a:pPr>
            <a:r>
              <a:rPr sz="1050" spc="-25" dirty="0">
                <a:latin typeface="UD Digi Kyokasho NK-B" panose="02020700000000000000" pitchFamily="18" charset="-128"/>
                <a:ea typeface="UD Digi Kyokasho NK-B" panose="02020700000000000000" pitchFamily="18" charset="-128"/>
                <a:cs typeface="Meiryo UI"/>
              </a:rPr>
              <a:t>送金</a:t>
            </a:r>
            <a:r>
              <a:rPr sz="900" spc="-20" dirty="0">
                <a:solidFill>
                  <a:srgbClr val="7E7E7E"/>
                </a:solidFill>
                <a:latin typeface="UD Digi Kyokasho NK-B" panose="02020700000000000000" pitchFamily="18" charset="-128"/>
                <a:ea typeface="UD Digi Kyokasho NK-B" panose="02020700000000000000" pitchFamily="18" charset="-128"/>
                <a:cs typeface="Meiryo UI"/>
              </a:rPr>
              <a:t>デジタル</a:t>
            </a:r>
            <a:endParaRPr sz="900" dirty="0">
              <a:latin typeface="UD Digi Kyokasho NK-B" panose="02020700000000000000" pitchFamily="18" charset="-128"/>
              <a:ea typeface="UD Digi Kyokasho NK-B" panose="02020700000000000000" pitchFamily="18" charset="-128"/>
              <a:cs typeface="Meiryo UI"/>
            </a:endParaRPr>
          </a:p>
        </p:txBody>
      </p:sp>
      <p:sp>
        <p:nvSpPr>
          <p:cNvPr id="61" name="object 61"/>
          <p:cNvSpPr txBox="1"/>
          <p:nvPr/>
        </p:nvSpPr>
        <p:spPr>
          <a:xfrm>
            <a:off x="7891400" y="3582813"/>
            <a:ext cx="3895102" cy="1852430"/>
          </a:xfrm>
          <a:prstGeom prst="rect">
            <a:avLst/>
          </a:prstGeom>
        </p:spPr>
        <p:txBody>
          <a:bodyPr vert="horz" wrap="square" lIns="0" tIns="13335" rIns="0" bIns="0" rtlCol="0">
            <a:spAutoFit/>
          </a:bodyPr>
          <a:lstStyle/>
          <a:p>
            <a:pPr marL="190500" marR="282575" indent="-178435">
              <a:spcBef>
                <a:spcPts val="105"/>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現金と同様に</a:t>
            </a:r>
            <a:r>
              <a:rPr sz="1400" spc="-10" dirty="0">
                <a:latin typeface="UD Digi Kyokasho NK-B" panose="02020700000000000000" pitchFamily="18" charset="-128"/>
                <a:ea typeface="UD Digi Kyokasho NK-B" panose="02020700000000000000" pitchFamily="18" charset="-128"/>
                <a:cs typeface="Meiryo UI"/>
              </a:rPr>
              <a:t>Riksbankのみが</a:t>
            </a:r>
            <a:r>
              <a:rPr sz="1400" spc="-25" dirty="0">
                <a:latin typeface="UD Digi Kyokasho NK-B" panose="02020700000000000000" pitchFamily="18" charset="-128"/>
                <a:ea typeface="UD Digi Kyokasho NK-B" panose="02020700000000000000" pitchFamily="18" charset="-128"/>
                <a:cs typeface="Meiryo UI"/>
              </a:rPr>
              <a:t>e- </a:t>
            </a:r>
            <a:r>
              <a:rPr sz="1400" spc="-10" dirty="0">
                <a:latin typeface="UD Digi Kyokasho NK-B" panose="02020700000000000000" pitchFamily="18" charset="-128"/>
                <a:ea typeface="UD Digi Kyokasho NK-B" panose="02020700000000000000" pitchFamily="18" charset="-128"/>
                <a:cs typeface="Meiryo UI"/>
              </a:rPr>
              <a:t>kronaを発行可能</a:t>
            </a:r>
            <a:endParaRPr sz="1400" dirty="0">
              <a:latin typeface="UD Digi Kyokasho NK-B" panose="02020700000000000000" pitchFamily="18" charset="-128"/>
              <a:ea typeface="UD Digi Kyokasho NK-B" panose="02020700000000000000" pitchFamily="18" charset="-128"/>
              <a:cs typeface="Meiryo UI"/>
            </a:endParaRPr>
          </a:p>
          <a:p>
            <a:pPr marL="190500" marR="28575" indent="-178435">
              <a:spcBef>
                <a:spcPts val="3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各銀行は、直接または</a:t>
            </a:r>
            <a:r>
              <a:rPr sz="1400" spc="-10" dirty="0">
                <a:latin typeface="UD Digi Kyokasho NK-B" panose="02020700000000000000" pitchFamily="18" charset="-128"/>
                <a:ea typeface="UD Digi Kyokasho NK-B" panose="02020700000000000000" pitchFamily="18" charset="-128"/>
                <a:cs typeface="Meiryo UI"/>
              </a:rPr>
              <a:t>RIX</a:t>
            </a:r>
            <a:r>
              <a:rPr sz="1200" spc="-10" dirty="0">
                <a:solidFill>
                  <a:srgbClr val="7E7E7E"/>
                </a:solidFill>
                <a:latin typeface="UD Digi Kyokasho NK-B" panose="02020700000000000000" pitchFamily="18" charset="-128"/>
                <a:ea typeface="UD Digi Kyokasho NK-B" panose="02020700000000000000" pitchFamily="18" charset="-128"/>
                <a:cs typeface="Meiryo UI"/>
              </a:rPr>
              <a:t>（Riksbakが持つ銀行口座間のネットワーク</a:t>
            </a:r>
            <a:r>
              <a:rPr sz="1200" dirty="0">
                <a:solidFill>
                  <a:srgbClr val="7E7E7E"/>
                </a:solidFill>
                <a:latin typeface="UD Digi Kyokasho NK-B" panose="02020700000000000000" pitchFamily="18" charset="-128"/>
                <a:ea typeface="UD Digi Kyokasho NK-B" panose="02020700000000000000" pitchFamily="18" charset="-128"/>
                <a:cs typeface="Meiryo UI"/>
              </a:rPr>
              <a:t>）</a:t>
            </a:r>
            <a:r>
              <a:rPr sz="1400" spc="-15" dirty="0">
                <a:latin typeface="UD Digi Kyokasho NK-B" panose="02020700000000000000" pitchFamily="18" charset="-128"/>
                <a:ea typeface="UD Digi Kyokasho NK-B" panose="02020700000000000000" pitchFamily="18" charset="-128"/>
                <a:cs typeface="Meiryo UI"/>
              </a:rPr>
              <a:t>から</a:t>
            </a:r>
            <a:r>
              <a:rPr sz="1400" spc="-25" dirty="0">
                <a:latin typeface="UD Digi Kyokasho NK-B" panose="02020700000000000000" pitchFamily="18" charset="-128"/>
                <a:ea typeface="UD Digi Kyokasho NK-B" panose="02020700000000000000" pitchFamily="18" charset="-128"/>
                <a:cs typeface="Meiryo UI"/>
              </a:rPr>
              <a:t>e- </a:t>
            </a:r>
            <a:r>
              <a:rPr sz="1400" spc="-10" dirty="0">
                <a:latin typeface="UD Digi Kyokasho NK-B" panose="02020700000000000000" pitchFamily="18" charset="-128"/>
                <a:ea typeface="UD Digi Kyokasho NK-B" panose="02020700000000000000" pitchFamily="18" charset="-128"/>
                <a:cs typeface="Meiryo UI"/>
              </a:rPr>
              <a:t>krona</a:t>
            </a:r>
            <a:r>
              <a:rPr sz="1400" spc="-20" dirty="0">
                <a:latin typeface="UD Digi Kyokasho NK-B" panose="02020700000000000000" pitchFamily="18" charset="-128"/>
                <a:ea typeface="UD Digi Kyokasho NK-B" panose="02020700000000000000" pitchFamily="18" charset="-128"/>
                <a:cs typeface="Meiryo UI"/>
              </a:rPr>
              <a:t>を取得</a:t>
            </a:r>
            <a:endParaRPr sz="1400" dirty="0">
              <a:latin typeface="UD Digi Kyokasho NK-B" panose="02020700000000000000" pitchFamily="18" charset="-128"/>
              <a:ea typeface="UD Digi Kyokasho NK-B" panose="02020700000000000000" pitchFamily="18" charset="-128"/>
              <a:cs typeface="Meiryo UI"/>
            </a:endParaRPr>
          </a:p>
          <a:p>
            <a:pPr marL="190500" marR="13335" indent="-178435" algn="just">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利用者は、モバイルやレジ等で、アプリとしてインストールしたデジタルウォレット</a:t>
            </a:r>
            <a:r>
              <a:rPr sz="1400" dirty="0">
                <a:latin typeface="UD Digi Kyokasho NK-B" panose="02020700000000000000" pitchFamily="18" charset="-128"/>
                <a:ea typeface="UD Digi Kyokasho NK-B" panose="02020700000000000000" pitchFamily="18" charset="-128"/>
                <a:cs typeface="Meiryo UI"/>
              </a:rPr>
              <a:t>でe-</a:t>
            </a:r>
            <a:r>
              <a:rPr sz="1400" spc="-10" dirty="0">
                <a:latin typeface="UD Digi Kyokasho NK-B" panose="02020700000000000000" pitchFamily="18" charset="-128"/>
                <a:ea typeface="UD Digi Kyokasho NK-B" panose="02020700000000000000" pitchFamily="18" charset="-128"/>
                <a:cs typeface="Meiryo UI"/>
              </a:rPr>
              <a:t>krona</a:t>
            </a:r>
            <a:r>
              <a:rPr sz="1400" spc="-20" dirty="0">
                <a:latin typeface="UD Digi Kyokasho NK-B" panose="02020700000000000000" pitchFamily="18" charset="-128"/>
                <a:ea typeface="UD Digi Kyokasho NK-B" panose="02020700000000000000" pitchFamily="18" charset="-128"/>
                <a:cs typeface="Meiryo UI"/>
              </a:rPr>
              <a:t>を利用</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利用者は、利用者間送受金、決済、銀行口座-ウォレット間送金、残高確</a:t>
            </a:r>
            <a:r>
              <a:rPr sz="1400" spc="-15" dirty="0">
                <a:latin typeface="UD Digi Kyokasho NK-B" panose="02020700000000000000" pitchFamily="18" charset="-128"/>
                <a:ea typeface="UD Digi Kyokasho NK-B" panose="02020700000000000000" pitchFamily="18" charset="-128"/>
                <a:cs typeface="Meiryo UI"/>
              </a:rPr>
              <a:t>認等が可能</a:t>
            </a:r>
            <a:endParaRPr sz="1400" dirty="0">
              <a:latin typeface="UD Digi Kyokasho NK-B" panose="02020700000000000000" pitchFamily="18" charset="-128"/>
              <a:ea typeface="UD Digi Kyokasho NK-B" panose="02020700000000000000" pitchFamily="18" charset="-128"/>
              <a:cs typeface="Meiryo UI"/>
            </a:endParaRPr>
          </a:p>
        </p:txBody>
      </p:sp>
      <p:sp>
        <p:nvSpPr>
          <p:cNvPr id="62" name="object 62"/>
          <p:cNvSpPr txBox="1"/>
          <p:nvPr/>
        </p:nvSpPr>
        <p:spPr>
          <a:xfrm>
            <a:off x="6396610" y="3830192"/>
            <a:ext cx="485775" cy="151965"/>
          </a:xfrm>
          <a:prstGeom prst="rect">
            <a:avLst/>
          </a:prstGeom>
        </p:spPr>
        <p:txBody>
          <a:bodyPr vert="horz" wrap="square" lIns="0" tIns="13335" rIns="0" bIns="0" rtlCol="0">
            <a:spAutoFit/>
          </a:bodyPr>
          <a:lstStyle/>
          <a:p>
            <a:pPr marL="12700">
              <a:spcBef>
                <a:spcPts val="105"/>
              </a:spcBef>
            </a:pPr>
            <a:r>
              <a:rPr sz="900" spc="-20" dirty="0">
                <a:solidFill>
                  <a:srgbClr val="7E7E7E"/>
                </a:solidFill>
                <a:latin typeface="UD Digi Kyokasho NK-B" panose="02020700000000000000" pitchFamily="18" charset="-128"/>
                <a:ea typeface="UD Digi Kyokasho NK-B" panose="02020700000000000000" pitchFamily="18" charset="-128"/>
                <a:cs typeface="Meiryo UI"/>
              </a:rPr>
              <a:t>ウォレット</a:t>
            </a:r>
            <a:endParaRPr sz="900" dirty="0">
              <a:latin typeface="UD Digi Kyokasho NK-B" panose="02020700000000000000" pitchFamily="18" charset="-128"/>
              <a:ea typeface="UD Digi Kyokasho NK-B" panose="02020700000000000000" pitchFamily="18" charset="-128"/>
              <a:cs typeface="Meiryo UI"/>
            </a:endParaRPr>
          </a:p>
        </p:txBody>
      </p:sp>
      <p:sp>
        <p:nvSpPr>
          <p:cNvPr id="63" name="object 63"/>
          <p:cNvSpPr/>
          <p:nvPr/>
        </p:nvSpPr>
        <p:spPr>
          <a:xfrm>
            <a:off x="7095745" y="3977640"/>
            <a:ext cx="582295" cy="510540"/>
          </a:xfrm>
          <a:custGeom>
            <a:avLst/>
            <a:gdLst/>
            <a:ahLst/>
            <a:cxnLst/>
            <a:rect l="l" t="t" r="r" b="b"/>
            <a:pathLst>
              <a:path w="582295" h="510539">
                <a:moveTo>
                  <a:pt x="582168" y="0"/>
                </a:moveTo>
                <a:lnTo>
                  <a:pt x="0" y="0"/>
                </a:lnTo>
                <a:lnTo>
                  <a:pt x="0" y="510540"/>
                </a:lnTo>
                <a:lnTo>
                  <a:pt x="582168" y="510540"/>
                </a:lnTo>
                <a:lnTo>
                  <a:pt x="582168" y="0"/>
                </a:lnTo>
                <a:close/>
              </a:path>
            </a:pathLst>
          </a:custGeom>
          <a:solidFill>
            <a:srgbClr val="FF0000">
              <a:alpha val="10978"/>
            </a:srgbClr>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64" name="object 64"/>
          <p:cNvSpPr txBox="1"/>
          <p:nvPr/>
        </p:nvSpPr>
        <p:spPr>
          <a:xfrm>
            <a:off x="5734302" y="5547074"/>
            <a:ext cx="2350481" cy="298159"/>
          </a:xfrm>
          <a:prstGeom prst="rect">
            <a:avLst/>
          </a:prstGeom>
        </p:spPr>
        <p:txBody>
          <a:bodyPr vert="horz" wrap="square" lIns="0" tIns="112395" rIns="0" bIns="0" rtlCol="0">
            <a:spAutoFit/>
          </a:bodyPr>
          <a:lstStyle/>
          <a:p>
            <a:pPr marL="541020">
              <a:spcBef>
                <a:spcPts val="885"/>
              </a:spcBef>
            </a:pPr>
            <a:r>
              <a:rPr sz="1200" b="1" spc="-10" dirty="0" err="1">
                <a:solidFill>
                  <a:srgbClr val="C00000"/>
                </a:solidFill>
                <a:latin typeface="UD Digi Kyokasho NK-B" panose="02020700000000000000" pitchFamily="18" charset="-128"/>
                <a:ea typeface="UD Digi Kyokasho NK-B" panose="02020700000000000000" pitchFamily="18" charset="-128"/>
                <a:cs typeface="Meiryo UI"/>
              </a:rPr>
              <a:t>Riksbank</a:t>
            </a:r>
            <a:endParaRPr sz="1050" dirty="0">
              <a:latin typeface="UD Digi Kyokasho NK-B" panose="02020700000000000000" pitchFamily="18" charset="-128"/>
              <a:ea typeface="UD Digi Kyokasho NK-B" panose="02020700000000000000" pitchFamily="18" charset="-128"/>
              <a:cs typeface="Meiryo UI"/>
            </a:endParaRPr>
          </a:p>
        </p:txBody>
      </p:sp>
      <p:sp>
        <p:nvSpPr>
          <p:cNvPr id="65" name="object 65"/>
          <p:cNvSpPr txBox="1"/>
          <p:nvPr/>
        </p:nvSpPr>
        <p:spPr>
          <a:xfrm>
            <a:off x="5089652" y="6507886"/>
            <a:ext cx="177800" cy="197490"/>
          </a:xfrm>
          <a:prstGeom prst="rect">
            <a:avLst/>
          </a:prstGeom>
        </p:spPr>
        <p:txBody>
          <a:bodyPr vert="horz" wrap="square" lIns="0" tIns="12700" rIns="0" bIns="0" rtlCol="0">
            <a:spAutoFit/>
          </a:bodyPr>
          <a:lstStyle/>
          <a:p>
            <a:pPr marL="12700">
              <a:spcBef>
                <a:spcPts val="100"/>
              </a:spcBef>
            </a:pPr>
            <a:r>
              <a:rPr sz="1200" spc="220" dirty="0">
                <a:latin typeface="UD Digi Kyokasho NK-B" panose="02020700000000000000" pitchFamily="18" charset="-128"/>
                <a:ea typeface="UD Digi Kyokasho NK-B" panose="02020700000000000000" pitchFamily="18" charset="-128"/>
                <a:cs typeface="Meiryo UI"/>
              </a:rPr>
              <a:t>の</a:t>
            </a:r>
            <a:endParaRPr sz="1200">
              <a:latin typeface="UD Digi Kyokasho NK-B" panose="02020700000000000000" pitchFamily="18" charset="-128"/>
              <a:ea typeface="UD Digi Kyokasho NK-B" panose="02020700000000000000" pitchFamily="18" charset="-128"/>
              <a:cs typeface="Meiryo UI"/>
            </a:endParaRPr>
          </a:p>
        </p:txBody>
      </p:sp>
      <p:sp>
        <p:nvSpPr>
          <p:cNvPr id="66" name="object 66"/>
          <p:cNvSpPr txBox="1"/>
          <p:nvPr/>
        </p:nvSpPr>
        <p:spPr>
          <a:xfrm>
            <a:off x="4881371" y="6203086"/>
            <a:ext cx="411480" cy="197490"/>
          </a:xfrm>
          <a:prstGeom prst="rect">
            <a:avLst/>
          </a:prstGeom>
        </p:spPr>
        <p:txBody>
          <a:bodyPr vert="horz" wrap="square" lIns="0" tIns="12700" rIns="0" bIns="0" rtlCol="0">
            <a:spAutoFit/>
          </a:bodyPr>
          <a:lstStyle/>
          <a:p>
            <a:pPr marL="38100">
              <a:spcBef>
                <a:spcPts val="100"/>
              </a:spcBef>
            </a:pPr>
            <a:r>
              <a:rPr spc="359" baseline="-27777" dirty="0">
                <a:latin typeface="UD Digi Kyokasho NK-B" panose="02020700000000000000" pitchFamily="18" charset="-128"/>
                <a:ea typeface="UD Digi Kyokasho NK-B" panose="02020700000000000000" pitchFamily="18" charset="-128"/>
                <a:cs typeface="Meiryo UI"/>
              </a:rPr>
              <a:t>取</a:t>
            </a:r>
            <a:r>
              <a:rPr sz="1200" spc="-50" dirty="0">
                <a:latin typeface="UD Digi Kyokasho NK-B" panose="02020700000000000000" pitchFamily="18" charset="-128"/>
                <a:ea typeface="UD Digi Kyokasho NK-B" panose="02020700000000000000" pitchFamily="18" charset="-128"/>
                <a:cs typeface="Meiryo UI"/>
              </a:rPr>
              <a:t>今</a:t>
            </a:r>
            <a:endParaRPr sz="1200">
              <a:latin typeface="UD Digi Kyokasho NK-B" panose="02020700000000000000" pitchFamily="18" charset="-128"/>
              <a:ea typeface="UD Digi Kyokasho NK-B" panose="02020700000000000000" pitchFamily="18" charset="-128"/>
              <a:cs typeface="Meiryo UI"/>
            </a:endParaRPr>
          </a:p>
        </p:txBody>
      </p:sp>
      <p:sp>
        <p:nvSpPr>
          <p:cNvPr id="67" name="object 67"/>
          <p:cNvSpPr txBox="1"/>
          <p:nvPr/>
        </p:nvSpPr>
        <p:spPr>
          <a:xfrm>
            <a:off x="4881371" y="6355486"/>
            <a:ext cx="411480" cy="197490"/>
          </a:xfrm>
          <a:prstGeom prst="rect">
            <a:avLst/>
          </a:prstGeom>
        </p:spPr>
        <p:txBody>
          <a:bodyPr vert="horz" wrap="square" lIns="0" tIns="12700" rIns="0" bIns="0" rtlCol="0">
            <a:spAutoFit/>
          </a:bodyPr>
          <a:lstStyle/>
          <a:p>
            <a:pPr marL="38100">
              <a:spcBef>
                <a:spcPts val="100"/>
              </a:spcBef>
            </a:pPr>
            <a:r>
              <a:rPr spc="359" baseline="-27777" dirty="0">
                <a:latin typeface="UD Digi Kyokasho NK-B" panose="02020700000000000000" pitchFamily="18" charset="-128"/>
                <a:ea typeface="UD Digi Kyokasho NK-B" panose="02020700000000000000" pitchFamily="18" charset="-128"/>
                <a:cs typeface="Meiryo UI"/>
              </a:rPr>
              <a:t>組</a:t>
            </a:r>
            <a:r>
              <a:rPr sz="1200" spc="-50" dirty="0">
                <a:latin typeface="UD Digi Kyokasho NK-B" panose="02020700000000000000" pitchFamily="18" charset="-128"/>
                <a:ea typeface="UD Digi Kyokasho NK-B" panose="02020700000000000000" pitchFamily="18" charset="-128"/>
                <a:cs typeface="Meiryo UI"/>
              </a:rPr>
              <a:t>後</a:t>
            </a:r>
            <a:endParaRPr sz="1200">
              <a:latin typeface="UD Digi Kyokasho NK-B" panose="02020700000000000000" pitchFamily="18" charset="-128"/>
              <a:ea typeface="UD Digi Kyokasho NK-B" panose="02020700000000000000" pitchFamily="18" charset="-128"/>
              <a:cs typeface="Meiryo UI"/>
            </a:endParaRPr>
          </a:p>
        </p:txBody>
      </p:sp>
      <p:sp>
        <p:nvSpPr>
          <p:cNvPr id="68" name="object 68"/>
          <p:cNvSpPr/>
          <p:nvPr/>
        </p:nvSpPr>
        <p:spPr>
          <a:xfrm>
            <a:off x="5292852" y="6144767"/>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69" name="object 69"/>
          <p:cNvSpPr txBox="1"/>
          <p:nvPr/>
        </p:nvSpPr>
        <p:spPr>
          <a:xfrm>
            <a:off x="5434966" y="6131763"/>
            <a:ext cx="5491110" cy="52065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自動入金、自動転送等の追加サービスの検討</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25" dirty="0">
                <a:latin typeface="UD Digi Kyokasho NK-B" panose="02020700000000000000" pitchFamily="18" charset="-128"/>
                <a:ea typeface="UD Digi Kyokasho NK-B" panose="02020700000000000000" pitchFamily="18" charset="-128"/>
                <a:cs typeface="Meiryo UI"/>
              </a:rPr>
              <a:t>決済プロバイダーとユーザーとの共通のデジタルウォレットを作成</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70" name="object 70"/>
          <p:cNvGrpSpPr/>
          <p:nvPr/>
        </p:nvGrpSpPr>
        <p:grpSpPr>
          <a:xfrm>
            <a:off x="1159320" y="6123432"/>
            <a:ext cx="867410" cy="570230"/>
            <a:chOff x="443483" y="6123432"/>
            <a:chExt cx="867410" cy="570230"/>
          </a:xfrm>
        </p:grpSpPr>
        <p:pic>
          <p:nvPicPr>
            <p:cNvPr id="71" name="object 71"/>
            <p:cNvPicPr/>
            <p:nvPr/>
          </p:nvPicPr>
          <p:blipFill>
            <a:blip r:embed="rId20" cstate="print"/>
            <a:stretch>
              <a:fillRect/>
            </a:stretch>
          </p:blipFill>
          <p:spPr>
            <a:xfrm>
              <a:off x="460247" y="6123432"/>
              <a:ext cx="835164" cy="569988"/>
            </a:xfrm>
            <a:prstGeom prst="rect">
              <a:avLst/>
            </a:prstGeom>
          </p:spPr>
        </p:pic>
        <p:pic>
          <p:nvPicPr>
            <p:cNvPr id="72" name="object 72"/>
            <p:cNvPicPr/>
            <p:nvPr/>
          </p:nvPicPr>
          <p:blipFill>
            <a:blip r:embed="rId21" cstate="print"/>
            <a:stretch>
              <a:fillRect/>
            </a:stretch>
          </p:blipFill>
          <p:spPr>
            <a:xfrm>
              <a:off x="443483" y="6219444"/>
              <a:ext cx="867143" cy="422186"/>
            </a:xfrm>
            <a:prstGeom prst="rect">
              <a:avLst/>
            </a:prstGeom>
          </p:spPr>
        </p:pic>
        <p:sp>
          <p:nvSpPr>
            <p:cNvPr id="73" name="object 73"/>
            <p:cNvSpPr/>
            <p:nvPr/>
          </p:nvSpPr>
          <p:spPr>
            <a:xfrm>
              <a:off x="490727" y="6153912"/>
              <a:ext cx="723900" cy="459105"/>
            </a:xfrm>
            <a:custGeom>
              <a:avLst/>
              <a:gdLst/>
              <a:ahLst/>
              <a:cxnLst/>
              <a:rect l="l" t="t" r="r" b="b"/>
              <a:pathLst>
                <a:path w="723900" h="459104">
                  <a:moveTo>
                    <a:pt x="0" y="458723"/>
                  </a:moveTo>
                  <a:lnTo>
                    <a:pt x="723900" y="458723"/>
                  </a:lnTo>
                  <a:lnTo>
                    <a:pt x="723900" y="0"/>
                  </a:lnTo>
                  <a:lnTo>
                    <a:pt x="0" y="0"/>
                  </a:lnTo>
                  <a:lnTo>
                    <a:pt x="0" y="458723"/>
                  </a:lnTo>
                  <a:close/>
                </a:path>
              </a:pathLst>
            </a:custGeom>
            <a:ln w="9525">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74" name="object 74"/>
          <p:cNvSpPr txBox="1"/>
          <p:nvPr/>
        </p:nvSpPr>
        <p:spPr>
          <a:xfrm>
            <a:off x="1210565" y="6135815"/>
            <a:ext cx="713740" cy="327654"/>
          </a:xfrm>
          <a:prstGeom prst="rect">
            <a:avLst/>
          </a:prstGeom>
          <a:noFill/>
        </p:spPr>
        <p:txBody>
          <a:bodyPr vert="horz" wrap="square" lIns="0" tIns="156845" rIns="0" bIns="0" rtlCol="0">
            <a:spAutoFit/>
          </a:bodyPr>
          <a:lstStyle/>
          <a:p>
            <a:pPr marL="66675">
              <a:spcBef>
                <a:spcPts val="1235"/>
              </a:spcBef>
            </a:pPr>
            <a:r>
              <a:rPr sz="1100" spc="-15"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75" name="object 75"/>
          <p:cNvSpPr txBox="1"/>
          <p:nvPr/>
        </p:nvSpPr>
        <p:spPr>
          <a:xfrm>
            <a:off x="2045525" y="6264960"/>
            <a:ext cx="1618749" cy="228268"/>
          </a:xfrm>
          <a:prstGeom prst="rect">
            <a:avLst/>
          </a:prstGeom>
        </p:spPr>
        <p:txBody>
          <a:bodyPr vert="horz" wrap="square" lIns="0" tIns="12700" rIns="0" bIns="0" rtlCol="0">
            <a:spAutoFit/>
          </a:bodyPr>
          <a:lstStyle/>
          <a:p>
            <a:pPr marL="12700">
              <a:spcBef>
                <a:spcPts val="100"/>
              </a:spcBef>
            </a:pPr>
            <a:r>
              <a:rPr sz="1400" spc="-10" dirty="0">
                <a:latin typeface="UD Digi Kyokasho NK-B" panose="02020700000000000000" pitchFamily="18" charset="-128"/>
                <a:ea typeface="UD Digi Kyokasho NK-B" panose="02020700000000000000" pitchFamily="18" charset="-128"/>
                <a:cs typeface="Meiryo UI"/>
              </a:rPr>
              <a:t>パイロット版開発中</a:t>
            </a:r>
            <a:endParaRPr sz="1400" dirty="0">
              <a:latin typeface="UD Digi Kyokasho NK-B" panose="02020700000000000000" pitchFamily="18" charset="-128"/>
              <a:ea typeface="UD Digi Kyokasho NK-B" panose="02020700000000000000" pitchFamily="18" charset="-128"/>
              <a:cs typeface="Meiryo UI"/>
            </a:endParaRPr>
          </a:p>
        </p:txBody>
      </p:sp>
      <p:sp>
        <p:nvSpPr>
          <p:cNvPr id="76" name="object 76"/>
          <p:cNvSpPr txBox="1"/>
          <p:nvPr/>
        </p:nvSpPr>
        <p:spPr>
          <a:xfrm>
            <a:off x="2042988" y="5044517"/>
            <a:ext cx="1367654" cy="228909"/>
          </a:xfrm>
          <a:prstGeom prst="rect">
            <a:avLst/>
          </a:prstGeom>
        </p:spPr>
        <p:txBody>
          <a:bodyPr vert="horz" wrap="square" lIns="0" tIns="13335" rIns="0" bIns="0" rtlCol="0">
            <a:spAutoFit/>
          </a:bodyPr>
          <a:lstStyle/>
          <a:p>
            <a:pPr marL="12700">
              <a:spcBef>
                <a:spcPts val="105"/>
              </a:spcBef>
            </a:pPr>
            <a:r>
              <a:rPr sz="1400" spc="-20" dirty="0">
                <a:latin typeface="UD Digi Kyokasho NK-B" panose="02020700000000000000" pitchFamily="18" charset="-128"/>
                <a:ea typeface="UD Digi Kyokasho NK-B" panose="02020700000000000000" pitchFamily="18" charset="-128"/>
                <a:cs typeface="Meiryo UI"/>
              </a:rPr>
              <a:t>アクセンチュア</a:t>
            </a:r>
            <a:endParaRPr sz="1400" dirty="0">
              <a:latin typeface="UD Digi Kyokasho NK-B" panose="02020700000000000000" pitchFamily="18" charset="-128"/>
              <a:ea typeface="UD Digi Kyokasho NK-B" panose="02020700000000000000" pitchFamily="18" charset="-128"/>
              <a:cs typeface="Meiryo UI"/>
            </a:endParaRPr>
          </a:p>
        </p:txBody>
      </p:sp>
      <p:sp>
        <p:nvSpPr>
          <p:cNvPr id="77" name="object 77"/>
          <p:cNvSpPr txBox="1"/>
          <p:nvPr/>
        </p:nvSpPr>
        <p:spPr>
          <a:xfrm>
            <a:off x="2042986" y="3954272"/>
            <a:ext cx="2331719" cy="825867"/>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リテール/間接発行型)</a:t>
            </a:r>
            <a:endParaRPr sz="1400" dirty="0">
              <a:latin typeface="UD Digi Kyokasho NK-B" panose="02020700000000000000" pitchFamily="18" charset="-128"/>
              <a:ea typeface="UD Digi Kyokasho NK-B" panose="02020700000000000000" pitchFamily="18" charset="-128"/>
              <a:cs typeface="Meiryo UI"/>
            </a:endParaRPr>
          </a:p>
          <a:p>
            <a:pPr marL="12700">
              <a:spcBef>
                <a:spcPts val="1315"/>
              </a:spcBef>
            </a:pPr>
            <a:r>
              <a:rPr sz="1400" dirty="0">
                <a:latin typeface="UD Digi Kyokasho NK-B" panose="02020700000000000000" pitchFamily="18" charset="-128"/>
                <a:ea typeface="UD Digi Kyokasho NK-B" panose="02020700000000000000" pitchFamily="18" charset="-128"/>
                <a:cs typeface="Meiryo UI"/>
              </a:rPr>
              <a:t>R3</a:t>
            </a:r>
            <a:r>
              <a:rPr sz="1400" spc="-15"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Corda</a:t>
            </a:r>
            <a:endParaRPr sz="1400" dirty="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ブロックチェーン</a:t>
            </a:r>
            <a:r>
              <a:rPr sz="1400" spc="-50" dirty="0">
                <a:latin typeface="UD Digi Kyokasho NK-B" panose="02020700000000000000" pitchFamily="18" charset="-128"/>
                <a:ea typeface="UD Digi Kyokasho NK-B" panose="02020700000000000000" pitchFamily="18" charset="-128"/>
                <a:cs typeface="Meiryo UI"/>
              </a:rPr>
              <a:t>）</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78" name="object 78"/>
          <p:cNvGrpSpPr/>
          <p:nvPr/>
        </p:nvGrpSpPr>
        <p:grpSpPr>
          <a:xfrm>
            <a:off x="1142557" y="3799319"/>
            <a:ext cx="894715" cy="570230"/>
            <a:chOff x="426719" y="3799319"/>
            <a:chExt cx="894715" cy="570230"/>
          </a:xfrm>
        </p:grpSpPr>
        <p:pic>
          <p:nvPicPr>
            <p:cNvPr id="79" name="object 79"/>
            <p:cNvPicPr/>
            <p:nvPr/>
          </p:nvPicPr>
          <p:blipFill>
            <a:blip r:embed="rId22" cstate="print"/>
            <a:stretch>
              <a:fillRect/>
            </a:stretch>
          </p:blipFill>
          <p:spPr>
            <a:xfrm>
              <a:off x="458723" y="3799319"/>
              <a:ext cx="833640" cy="569988"/>
            </a:xfrm>
            <a:prstGeom prst="rect">
              <a:avLst/>
            </a:prstGeom>
          </p:spPr>
        </p:pic>
        <p:pic>
          <p:nvPicPr>
            <p:cNvPr id="80" name="object 80"/>
            <p:cNvPicPr/>
            <p:nvPr/>
          </p:nvPicPr>
          <p:blipFill>
            <a:blip r:embed="rId23" cstate="print"/>
            <a:stretch>
              <a:fillRect/>
            </a:stretch>
          </p:blipFill>
          <p:spPr>
            <a:xfrm>
              <a:off x="426719" y="3895305"/>
              <a:ext cx="894575" cy="422186"/>
            </a:xfrm>
            <a:prstGeom prst="rect">
              <a:avLst/>
            </a:prstGeom>
          </p:spPr>
        </p:pic>
        <p:sp>
          <p:nvSpPr>
            <p:cNvPr id="81" name="object 81"/>
            <p:cNvSpPr/>
            <p:nvPr/>
          </p:nvSpPr>
          <p:spPr>
            <a:xfrm>
              <a:off x="489203" y="3829811"/>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82" name="object 82"/>
          <p:cNvSpPr txBox="1"/>
          <p:nvPr/>
        </p:nvSpPr>
        <p:spPr>
          <a:xfrm>
            <a:off x="1209804" y="3811714"/>
            <a:ext cx="713105" cy="343684"/>
          </a:xfrm>
          <a:prstGeom prst="rect">
            <a:avLst/>
          </a:prstGeom>
          <a:noFill/>
        </p:spPr>
        <p:txBody>
          <a:bodyPr vert="horz" wrap="square" lIns="0" tIns="157480" rIns="0" bIns="0" rtlCol="0">
            <a:spAutoFit/>
          </a:bodyPr>
          <a:lstStyle/>
          <a:p>
            <a:pPr marL="50800">
              <a:spcBef>
                <a:spcPts val="1240"/>
              </a:spcBef>
            </a:pPr>
            <a:r>
              <a:rPr sz="1200" spc="-15" dirty="0">
                <a:latin typeface="UD Digi Kyokasho NK-B" panose="02020700000000000000" pitchFamily="18" charset="-128"/>
                <a:ea typeface="UD Digi Kyokasho NK-B" panose="02020700000000000000" pitchFamily="18" charset="-128"/>
                <a:cs typeface="Meiryo UI"/>
              </a:rPr>
              <a:t>分類名称</a:t>
            </a:r>
            <a:endParaRPr sz="1200" dirty="0">
              <a:latin typeface="UD Digi Kyokasho NK-B" panose="02020700000000000000" pitchFamily="18" charset="-128"/>
              <a:ea typeface="UD Digi Kyokasho NK-B" panose="02020700000000000000" pitchFamily="18" charset="-128"/>
              <a:cs typeface="Meiryo UI"/>
            </a:endParaRPr>
          </a:p>
        </p:txBody>
      </p:sp>
      <p:pic>
        <p:nvPicPr>
          <p:cNvPr id="86" name="図 85">
            <a:extLst>
              <a:ext uri="{FF2B5EF4-FFF2-40B4-BE49-F238E27FC236}">
                <a16:creationId xmlns:a16="http://schemas.microsoft.com/office/drawing/2014/main" id="{742F3E17-560E-421F-9709-8EC0BD48B2BA}"/>
              </a:ext>
            </a:extLst>
          </p:cNvPr>
          <p:cNvPicPr>
            <a:picLocks noChangeAspect="1"/>
          </p:cNvPicPr>
          <p:nvPr/>
        </p:nvPicPr>
        <p:blipFill>
          <a:blip r:embed="rId24"/>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7" name="スライド番号プレースホルダー 1">
            <a:extLst>
              <a:ext uri="{FF2B5EF4-FFF2-40B4-BE49-F238E27FC236}">
                <a16:creationId xmlns:a16="http://schemas.microsoft.com/office/drawing/2014/main" id="{D06B6814-A38A-4693-BA9D-C3E30874928F}"/>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021F6481-F03B-4A57-901C-1E3CFA5D7B8A}"/>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47716" y="3076527"/>
            <a:ext cx="2684145" cy="1706880"/>
            <a:chOff x="4204715" y="2945892"/>
            <a:chExt cx="2684145" cy="1706880"/>
          </a:xfrm>
        </p:grpSpPr>
        <p:sp>
          <p:nvSpPr>
            <p:cNvPr id="3" name="object 3"/>
            <p:cNvSpPr/>
            <p:nvPr/>
          </p:nvSpPr>
          <p:spPr>
            <a:xfrm>
              <a:off x="4204715" y="2945892"/>
              <a:ext cx="2684145" cy="1706880"/>
            </a:xfrm>
            <a:custGeom>
              <a:avLst/>
              <a:gdLst/>
              <a:ahLst/>
              <a:cxnLst/>
              <a:rect l="l" t="t" r="r" b="b"/>
              <a:pathLst>
                <a:path w="2684145" h="1706879">
                  <a:moveTo>
                    <a:pt x="2683764" y="0"/>
                  </a:moveTo>
                  <a:lnTo>
                    <a:pt x="0" y="0"/>
                  </a:lnTo>
                  <a:lnTo>
                    <a:pt x="0" y="1706879"/>
                  </a:lnTo>
                  <a:lnTo>
                    <a:pt x="2683764" y="1706879"/>
                  </a:lnTo>
                  <a:lnTo>
                    <a:pt x="2683764" y="0"/>
                  </a:lnTo>
                  <a:close/>
                </a:path>
              </a:pathLst>
            </a:custGeom>
            <a:solidFill>
              <a:srgbClr val="F1F1F1"/>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4" name="object 4"/>
            <p:cNvSpPr/>
            <p:nvPr/>
          </p:nvSpPr>
          <p:spPr>
            <a:xfrm>
              <a:off x="4358639" y="3350260"/>
              <a:ext cx="893444" cy="1023619"/>
            </a:xfrm>
            <a:custGeom>
              <a:avLst/>
              <a:gdLst/>
              <a:ahLst/>
              <a:cxnLst/>
              <a:rect l="l" t="t" r="r" b="b"/>
              <a:pathLst>
                <a:path w="893445" h="1023620">
                  <a:moveTo>
                    <a:pt x="446532" y="0"/>
                  </a:moveTo>
                  <a:lnTo>
                    <a:pt x="400558" y="2539"/>
                  </a:lnTo>
                  <a:lnTo>
                    <a:pt x="356108" y="10160"/>
                  </a:lnTo>
                  <a:lnTo>
                    <a:pt x="313055" y="22860"/>
                  </a:lnTo>
                  <a:lnTo>
                    <a:pt x="271780" y="40639"/>
                  </a:lnTo>
                  <a:lnTo>
                    <a:pt x="232663" y="62229"/>
                  </a:lnTo>
                  <a:lnTo>
                    <a:pt x="195834" y="88900"/>
                  </a:lnTo>
                  <a:lnTo>
                    <a:pt x="161417" y="118110"/>
                  </a:lnTo>
                  <a:lnTo>
                    <a:pt x="129921" y="151129"/>
                  </a:lnTo>
                  <a:lnTo>
                    <a:pt x="101219" y="187960"/>
                  </a:lnTo>
                  <a:lnTo>
                    <a:pt x="75692" y="227329"/>
                  </a:lnTo>
                  <a:lnTo>
                    <a:pt x="53467" y="269239"/>
                  </a:lnTo>
                  <a:lnTo>
                    <a:pt x="34798" y="313689"/>
                  </a:lnTo>
                  <a:lnTo>
                    <a:pt x="19938" y="360679"/>
                  </a:lnTo>
                  <a:lnTo>
                    <a:pt x="8889" y="408939"/>
                  </a:lnTo>
                  <a:lnTo>
                    <a:pt x="2286" y="459739"/>
                  </a:lnTo>
                  <a:lnTo>
                    <a:pt x="0" y="511810"/>
                  </a:lnTo>
                  <a:lnTo>
                    <a:pt x="635" y="538479"/>
                  </a:lnTo>
                  <a:lnTo>
                    <a:pt x="5080" y="589279"/>
                  </a:lnTo>
                  <a:lnTo>
                    <a:pt x="13843" y="640080"/>
                  </a:lnTo>
                  <a:lnTo>
                    <a:pt x="26797" y="687069"/>
                  </a:lnTo>
                  <a:lnTo>
                    <a:pt x="43687" y="732789"/>
                  </a:lnTo>
                  <a:lnTo>
                    <a:pt x="64135" y="777239"/>
                  </a:lnTo>
                  <a:lnTo>
                    <a:pt x="88011" y="817880"/>
                  </a:lnTo>
                  <a:lnTo>
                    <a:pt x="115188" y="855980"/>
                  </a:lnTo>
                  <a:lnTo>
                    <a:pt x="145414" y="890269"/>
                  </a:lnTo>
                  <a:lnTo>
                    <a:pt x="178308" y="922019"/>
                  </a:lnTo>
                  <a:lnTo>
                    <a:pt x="213995" y="949959"/>
                  </a:lnTo>
                  <a:lnTo>
                    <a:pt x="251968" y="972819"/>
                  </a:lnTo>
                  <a:lnTo>
                    <a:pt x="292100" y="993139"/>
                  </a:lnTo>
                  <a:lnTo>
                    <a:pt x="334263" y="1008380"/>
                  </a:lnTo>
                  <a:lnTo>
                    <a:pt x="378206" y="1018539"/>
                  </a:lnTo>
                  <a:lnTo>
                    <a:pt x="423418" y="1023619"/>
                  </a:lnTo>
                  <a:lnTo>
                    <a:pt x="469646" y="1023619"/>
                  </a:lnTo>
                  <a:lnTo>
                    <a:pt x="514858" y="1018539"/>
                  </a:lnTo>
                  <a:lnTo>
                    <a:pt x="547878" y="1010919"/>
                  </a:lnTo>
                  <a:lnTo>
                    <a:pt x="424180" y="1010919"/>
                  </a:lnTo>
                  <a:lnTo>
                    <a:pt x="380364" y="1005839"/>
                  </a:lnTo>
                  <a:lnTo>
                    <a:pt x="337947" y="995680"/>
                  </a:lnTo>
                  <a:lnTo>
                    <a:pt x="297052" y="981709"/>
                  </a:lnTo>
                  <a:lnTo>
                    <a:pt x="258190" y="962659"/>
                  </a:lnTo>
                  <a:lnTo>
                    <a:pt x="221234" y="938530"/>
                  </a:lnTo>
                  <a:lnTo>
                    <a:pt x="186689" y="911859"/>
                  </a:lnTo>
                  <a:lnTo>
                    <a:pt x="154559" y="881380"/>
                  </a:lnTo>
                  <a:lnTo>
                    <a:pt x="125095" y="847089"/>
                  </a:lnTo>
                  <a:lnTo>
                    <a:pt x="98679" y="810259"/>
                  </a:lnTo>
                  <a:lnTo>
                    <a:pt x="75311" y="770889"/>
                  </a:lnTo>
                  <a:lnTo>
                    <a:pt x="55372" y="727709"/>
                  </a:lnTo>
                  <a:lnTo>
                    <a:pt x="38862" y="683259"/>
                  </a:lnTo>
                  <a:lnTo>
                    <a:pt x="26288" y="636269"/>
                  </a:lnTo>
                  <a:lnTo>
                    <a:pt x="17652" y="588010"/>
                  </a:lnTo>
                  <a:lnTo>
                    <a:pt x="13335" y="537210"/>
                  </a:lnTo>
                  <a:lnTo>
                    <a:pt x="12700" y="511810"/>
                  </a:lnTo>
                  <a:lnTo>
                    <a:pt x="13335" y="486410"/>
                  </a:lnTo>
                  <a:lnTo>
                    <a:pt x="17652" y="435610"/>
                  </a:lnTo>
                  <a:lnTo>
                    <a:pt x="26288" y="387350"/>
                  </a:lnTo>
                  <a:lnTo>
                    <a:pt x="38862" y="340360"/>
                  </a:lnTo>
                  <a:lnTo>
                    <a:pt x="55372" y="295910"/>
                  </a:lnTo>
                  <a:lnTo>
                    <a:pt x="75311" y="254000"/>
                  </a:lnTo>
                  <a:lnTo>
                    <a:pt x="98679" y="213360"/>
                  </a:lnTo>
                  <a:lnTo>
                    <a:pt x="111506" y="195579"/>
                  </a:lnTo>
                  <a:lnTo>
                    <a:pt x="125095" y="176529"/>
                  </a:lnTo>
                  <a:lnTo>
                    <a:pt x="154559" y="142239"/>
                  </a:lnTo>
                  <a:lnTo>
                    <a:pt x="186689" y="111760"/>
                  </a:lnTo>
                  <a:lnTo>
                    <a:pt x="221234" y="85089"/>
                  </a:lnTo>
                  <a:lnTo>
                    <a:pt x="258190" y="62229"/>
                  </a:lnTo>
                  <a:lnTo>
                    <a:pt x="297052" y="43179"/>
                  </a:lnTo>
                  <a:lnTo>
                    <a:pt x="337947" y="27939"/>
                  </a:lnTo>
                  <a:lnTo>
                    <a:pt x="402082" y="15239"/>
                  </a:lnTo>
                  <a:lnTo>
                    <a:pt x="446532" y="12700"/>
                  </a:lnTo>
                  <a:lnTo>
                    <a:pt x="545769" y="12700"/>
                  </a:lnTo>
                  <a:lnTo>
                    <a:pt x="537083" y="10160"/>
                  </a:lnTo>
                  <a:lnTo>
                    <a:pt x="492506" y="2539"/>
                  </a:lnTo>
                  <a:lnTo>
                    <a:pt x="446532" y="0"/>
                  </a:lnTo>
                  <a:close/>
                </a:path>
                <a:path w="893445" h="1023620">
                  <a:moveTo>
                    <a:pt x="545769" y="12700"/>
                  </a:moveTo>
                  <a:lnTo>
                    <a:pt x="446532" y="12700"/>
                  </a:lnTo>
                  <a:lnTo>
                    <a:pt x="490982" y="15239"/>
                  </a:lnTo>
                  <a:lnTo>
                    <a:pt x="534162" y="22860"/>
                  </a:lnTo>
                  <a:lnTo>
                    <a:pt x="596011" y="43179"/>
                  </a:lnTo>
                  <a:lnTo>
                    <a:pt x="635000" y="62229"/>
                  </a:lnTo>
                  <a:lnTo>
                    <a:pt x="671830" y="85089"/>
                  </a:lnTo>
                  <a:lnTo>
                    <a:pt x="706374" y="111760"/>
                  </a:lnTo>
                  <a:lnTo>
                    <a:pt x="738632" y="142239"/>
                  </a:lnTo>
                  <a:lnTo>
                    <a:pt x="767969" y="176529"/>
                  </a:lnTo>
                  <a:lnTo>
                    <a:pt x="781558" y="195579"/>
                  </a:lnTo>
                  <a:lnTo>
                    <a:pt x="794385" y="213360"/>
                  </a:lnTo>
                  <a:lnTo>
                    <a:pt x="817752" y="254000"/>
                  </a:lnTo>
                  <a:lnTo>
                    <a:pt x="837692" y="295910"/>
                  </a:lnTo>
                  <a:lnTo>
                    <a:pt x="854201" y="340360"/>
                  </a:lnTo>
                  <a:lnTo>
                    <a:pt x="866775" y="387350"/>
                  </a:lnTo>
                  <a:lnTo>
                    <a:pt x="875411" y="435610"/>
                  </a:lnTo>
                  <a:lnTo>
                    <a:pt x="879729" y="486410"/>
                  </a:lnTo>
                  <a:lnTo>
                    <a:pt x="880363" y="511810"/>
                  </a:lnTo>
                  <a:lnTo>
                    <a:pt x="879729" y="537210"/>
                  </a:lnTo>
                  <a:lnTo>
                    <a:pt x="875411" y="588010"/>
                  </a:lnTo>
                  <a:lnTo>
                    <a:pt x="866775" y="636269"/>
                  </a:lnTo>
                  <a:lnTo>
                    <a:pt x="854201" y="683259"/>
                  </a:lnTo>
                  <a:lnTo>
                    <a:pt x="837692" y="727709"/>
                  </a:lnTo>
                  <a:lnTo>
                    <a:pt x="817752" y="770889"/>
                  </a:lnTo>
                  <a:lnTo>
                    <a:pt x="794385" y="810259"/>
                  </a:lnTo>
                  <a:lnTo>
                    <a:pt x="767969" y="847089"/>
                  </a:lnTo>
                  <a:lnTo>
                    <a:pt x="738632" y="881380"/>
                  </a:lnTo>
                  <a:lnTo>
                    <a:pt x="706374" y="911859"/>
                  </a:lnTo>
                  <a:lnTo>
                    <a:pt x="671830" y="938530"/>
                  </a:lnTo>
                  <a:lnTo>
                    <a:pt x="635000" y="962659"/>
                  </a:lnTo>
                  <a:lnTo>
                    <a:pt x="596011" y="981709"/>
                  </a:lnTo>
                  <a:lnTo>
                    <a:pt x="555244" y="995680"/>
                  </a:lnTo>
                  <a:lnTo>
                    <a:pt x="512699" y="1005839"/>
                  </a:lnTo>
                  <a:lnTo>
                    <a:pt x="468884" y="1010919"/>
                  </a:lnTo>
                  <a:lnTo>
                    <a:pt x="547878" y="1010919"/>
                  </a:lnTo>
                  <a:lnTo>
                    <a:pt x="600963" y="993139"/>
                  </a:lnTo>
                  <a:lnTo>
                    <a:pt x="641096" y="972819"/>
                  </a:lnTo>
                  <a:lnTo>
                    <a:pt x="679069" y="949959"/>
                  </a:lnTo>
                  <a:lnTo>
                    <a:pt x="714756" y="922019"/>
                  </a:lnTo>
                  <a:lnTo>
                    <a:pt x="747776" y="890269"/>
                  </a:lnTo>
                  <a:lnTo>
                    <a:pt x="777875" y="855980"/>
                  </a:lnTo>
                  <a:lnTo>
                    <a:pt x="805052" y="817880"/>
                  </a:lnTo>
                  <a:lnTo>
                    <a:pt x="828929" y="777239"/>
                  </a:lnTo>
                  <a:lnTo>
                    <a:pt x="849376" y="732789"/>
                  </a:lnTo>
                  <a:lnTo>
                    <a:pt x="866267" y="687069"/>
                  </a:lnTo>
                  <a:lnTo>
                    <a:pt x="879221" y="640080"/>
                  </a:lnTo>
                  <a:lnTo>
                    <a:pt x="887984" y="589279"/>
                  </a:lnTo>
                  <a:lnTo>
                    <a:pt x="892429" y="538479"/>
                  </a:lnTo>
                  <a:lnTo>
                    <a:pt x="893063" y="511810"/>
                  </a:lnTo>
                  <a:lnTo>
                    <a:pt x="892429" y="486410"/>
                  </a:lnTo>
                  <a:lnTo>
                    <a:pt x="887984" y="434339"/>
                  </a:lnTo>
                  <a:lnTo>
                    <a:pt x="879221" y="384810"/>
                  </a:lnTo>
                  <a:lnTo>
                    <a:pt x="866267" y="336550"/>
                  </a:lnTo>
                  <a:lnTo>
                    <a:pt x="849376" y="290829"/>
                  </a:lnTo>
                  <a:lnTo>
                    <a:pt x="828929" y="247650"/>
                  </a:lnTo>
                  <a:lnTo>
                    <a:pt x="805052" y="207010"/>
                  </a:lnTo>
                  <a:lnTo>
                    <a:pt x="777875" y="168910"/>
                  </a:lnTo>
                  <a:lnTo>
                    <a:pt x="747776" y="134619"/>
                  </a:lnTo>
                  <a:lnTo>
                    <a:pt x="714756" y="102869"/>
                  </a:lnTo>
                  <a:lnTo>
                    <a:pt x="679069" y="74929"/>
                  </a:lnTo>
                  <a:lnTo>
                    <a:pt x="641096" y="50800"/>
                  </a:lnTo>
                  <a:lnTo>
                    <a:pt x="600963" y="31750"/>
                  </a:lnTo>
                  <a:lnTo>
                    <a:pt x="558800" y="16510"/>
                  </a:lnTo>
                  <a:lnTo>
                    <a:pt x="545769" y="12700"/>
                  </a:lnTo>
                  <a:close/>
                </a:path>
                <a:path w="893445" h="1023620">
                  <a:moveTo>
                    <a:pt x="446532" y="25400"/>
                  </a:moveTo>
                  <a:lnTo>
                    <a:pt x="403606" y="27939"/>
                  </a:lnTo>
                  <a:lnTo>
                    <a:pt x="341630" y="40639"/>
                  </a:lnTo>
                  <a:lnTo>
                    <a:pt x="302006" y="54610"/>
                  </a:lnTo>
                  <a:lnTo>
                    <a:pt x="246125" y="83819"/>
                  </a:lnTo>
                  <a:lnTo>
                    <a:pt x="211455" y="107950"/>
                  </a:lnTo>
                  <a:lnTo>
                    <a:pt x="178943" y="135889"/>
                  </a:lnTo>
                  <a:lnTo>
                    <a:pt x="149098" y="167639"/>
                  </a:lnTo>
                  <a:lnTo>
                    <a:pt x="121793" y="201929"/>
                  </a:lnTo>
                  <a:lnTo>
                    <a:pt x="97536" y="240029"/>
                  </a:lnTo>
                  <a:lnTo>
                    <a:pt x="76454" y="279400"/>
                  </a:lnTo>
                  <a:lnTo>
                    <a:pt x="58674" y="322579"/>
                  </a:lnTo>
                  <a:lnTo>
                    <a:pt x="44450" y="367029"/>
                  </a:lnTo>
                  <a:lnTo>
                    <a:pt x="34036" y="414019"/>
                  </a:lnTo>
                  <a:lnTo>
                    <a:pt x="27559" y="462279"/>
                  </a:lnTo>
                  <a:lnTo>
                    <a:pt x="25400" y="511810"/>
                  </a:lnTo>
                  <a:lnTo>
                    <a:pt x="25908" y="537210"/>
                  </a:lnTo>
                  <a:lnTo>
                    <a:pt x="30352" y="586739"/>
                  </a:lnTo>
                  <a:lnTo>
                    <a:pt x="38735" y="633730"/>
                  </a:lnTo>
                  <a:lnTo>
                    <a:pt x="51054" y="679450"/>
                  </a:lnTo>
                  <a:lnTo>
                    <a:pt x="67056" y="723900"/>
                  </a:lnTo>
                  <a:lnTo>
                    <a:pt x="86613" y="764539"/>
                  </a:lnTo>
                  <a:lnTo>
                    <a:pt x="109347" y="803909"/>
                  </a:lnTo>
                  <a:lnTo>
                    <a:pt x="135127" y="839469"/>
                  </a:lnTo>
                  <a:lnTo>
                    <a:pt x="163702" y="872489"/>
                  </a:lnTo>
                  <a:lnTo>
                    <a:pt x="194945" y="902969"/>
                  </a:lnTo>
                  <a:lnTo>
                    <a:pt x="228473" y="928369"/>
                  </a:lnTo>
                  <a:lnTo>
                    <a:pt x="264413" y="951230"/>
                  </a:lnTo>
                  <a:lnTo>
                    <a:pt x="302006" y="969009"/>
                  </a:lnTo>
                  <a:lnTo>
                    <a:pt x="361823" y="989330"/>
                  </a:lnTo>
                  <a:lnTo>
                    <a:pt x="424942" y="998219"/>
                  </a:lnTo>
                  <a:lnTo>
                    <a:pt x="468122" y="998219"/>
                  </a:lnTo>
                  <a:lnTo>
                    <a:pt x="510539" y="993139"/>
                  </a:lnTo>
                  <a:lnTo>
                    <a:pt x="531240" y="989330"/>
                  </a:lnTo>
                  <a:lnTo>
                    <a:pt x="543433" y="985519"/>
                  </a:lnTo>
                  <a:lnTo>
                    <a:pt x="425704" y="985519"/>
                  </a:lnTo>
                  <a:lnTo>
                    <a:pt x="405002" y="984250"/>
                  </a:lnTo>
                  <a:lnTo>
                    <a:pt x="364744" y="976630"/>
                  </a:lnTo>
                  <a:lnTo>
                    <a:pt x="325882" y="965200"/>
                  </a:lnTo>
                  <a:lnTo>
                    <a:pt x="288544" y="948689"/>
                  </a:lnTo>
                  <a:lnTo>
                    <a:pt x="252857" y="929639"/>
                  </a:lnTo>
                  <a:lnTo>
                    <a:pt x="219201" y="905509"/>
                  </a:lnTo>
                  <a:lnTo>
                    <a:pt x="187706" y="878839"/>
                  </a:lnTo>
                  <a:lnTo>
                    <a:pt x="158623" y="848359"/>
                  </a:lnTo>
                  <a:lnTo>
                    <a:pt x="132207" y="814069"/>
                  </a:lnTo>
                  <a:lnTo>
                    <a:pt x="108585" y="778509"/>
                  </a:lnTo>
                  <a:lnTo>
                    <a:pt x="87884" y="739139"/>
                  </a:lnTo>
                  <a:lnTo>
                    <a:pt x="70612" y="697230"/>
                  </a:lnTo>
                  <a:lnTo>
                    <a:pt x="56642" y="654050"/>
                  </a:lnTo>
                  <a:lnTo>
                    <a:pt x="46482" y="608329"/>
                  </a:lnTo>
                  <a:lnTo>
                    <a:pt x="40259" y="561339"/>
                  </a:lnTo>
                  <a:lnTo>
                    <a:pt x="38100" y="511810"/>
                  </a:lnTo>
                  <a:lnTo>
                    <a:pt x="38608" y="487679"/>
                  </a:lnTo>
                  <a:lnTo>
                    <a:pt x="42925" y="439419"/>
                  </a:lnTo>
                  <a:lnTo>
                    <a:pt x="51054" y="393700"/>
                  </a:lnTo>
                  <a:lnTo>
                    <a:pt x="63119" y="347979"/>
                  </a:lnTo>
                  <a:lnTo>
                    <a:pt x="78867" y="306069"/>
                  </a:lnTo>
                  <a:lnTo>
                    <a:pt x="97789" y="265429"/>
                  </a:lnTo>
                  <a:lnTo>
                    <a:pt x="120014" y="227329"/>
                  </a:lnTo>
                  <a:lnTo>
                    <a:pt x="145034" y="193039"/>
                  </a:lnTo>
                  <a:lnTo>
                    <a:pt x="172974" y="160019"/>
                  </a:lnTo>
                  <a:lnTo>
                    <a:pt x="203200" y="132079"/>
                  </a:lnTo>
                  <a:lnTo>
                    <a:pt x="235838" y="106679"/>
                  </a:lnTo>
                  <a:lnTo>
                    <a:pt x="270510" y="83819"/>
                  </a:lnTo>
                  <a:lnTo>
                    <a:pt x="306959" y="66039"/>
                  </a:lnTo>
                  <a:lnTo>
                    <a:pt x="345186" y="53339"/>
                  </a:lnTo>
                  <a:lnTo>
                    <a:pt x="384810" y="43179"/>
                  </a:lnTo>
                  <a:lnTo>
                    <a:pt x="446532" y="38100"/>
                  </a:lnTo>
                  <a:lnTo>
                    <a:pt x="541401" y="38100"/>
                  </a:lnTo>
                  <a:lnTo>
                    <a:pt x="510539" y="30479"/>
                  </a:lnTo>
                  <a:lnTo>
                    <a:pt x="489458" y="27939"/>
                  </a:lnTo>
                  <a:lnTo>
                    <a:pt x="446532" y="25400"/>
                  </a:lnTo>
                  <a:close/>
                </a:path>
                <a:path w="893445" h="1023620">
                  <a:moveTo>
                    <a:pt x="541401" y="38100"/>
                  </a:moveTo>
                  <a:lnTo>
                    <a:pt x="446532" y="38100"/>
                  </a:lnTo>
                  <a:lnTo>
                    <a:pt x="488061" y="40639"/>
                  </a:lnTo>
                  <a:lnTo>
                    <a:pt x="508381" y="43179"/>
                  </a:lnTo>
                  <a:lnTo>
                    <a:pt x="548005" y="53339"/>
                  </a:lnTo>
                  <a:lnTo>
                    <a:pt x="586105" y="66039"/>
                  </a:lnTo>
                  <a:lnTo>
                    <a:pt x="622681" y="83819"/>
                  </a:lnTo>
                  <a:lnTo>
                    <a:pt x="657225" y="106679"/>
                  </a:lnTo>
                  <a:lnTo>
                    <a:pt x="689863" y="132079"/>
                  </a:lnTo>
                  <a:lnTo>
                    <a:pt x="720217" y="160019"/>
                  </a:lnTo>
                  <a:lnTo>
                    <a:pt x="748030" y="193039"/>
                  </a:lnTo>
                  <a:lnTo>
                    <a:pt x="773049" y="227329"/>
                  </a:lnTo>
                  <a:lnTo>
                    <a:pt x="795274" y="265429"/>
                  </a:lnTo>
                  <a:lnTo>
                    <a:pt x="814197" y="306069"/>
                  </a:lnTo>
                  <a:lnTo>
                    <a:pt x="829945" y="347979"/>
                  </a:lnTo>
                  <a:lnTo>
                    <a:pt x="842010" y="393700"/>
                  </a:lnTo>
                  <a:lnTo>
                    <a:pt x="850138" y="439419"/>
                  </a:lnTo>
                  <a:lnTo>
                    <a:pt x="854456" y="487679"/>
                  </a:lnTo>
                  <a:lnTo>
                    <a:pt x="854963" y="511810"/>
                  </a:lnTo>
                  <a:lnTo>
                    <a:pt x="854456" y="537210"/>
                  </a:lnTo>
                  <a:lnTo>
                    <a:pt x="850138" y="584200"/>
                  </a:lnTo>
                  <a:lnTo>
                    <a:pt x="842010" y="631189"/>
                  </a:lnTo>
                  <a:lnTo>
                    <a:pt x="829945" y="675639"/>
                  </a:lnTo>
                  <a:lnTo>
                    <a:pt x="814197" y="718819"/>
                  </a:lnTo>
                  <a:lnTo>
                    <a:pt x="795274" y="759459"/>
                  </a:lnTo>
                  <a:lnTo>
                    <a:pt x="773049" y="796289"/>
                  </a:lnTo>
                  <a:lnTo>
                    <a:pt x="748030" y="831850"/>
                  </a:lnTo>
                  <a:lnTo>
                    <a:pt x="720217" y="863600"/>
                  </a:lnTo>
                  <a:lnTo>
                    <a:pt x="689863" y="892809"/>
                  </a:lnTo>
                  <a:lnTo>
                    <a:pt x="657225" y="918209"/>
                  </a:lnTo>
                  <a:lnTo>
                    <a:pt x="622681" y="939800"/>
                  </a:lnTo>
                  <a:lnTo>
                    <a:pt x="586105" y="957580"/>
                  </a:lnTo>
                  <a:lnTo>
                    <a:pt x="548005" y="971550"/>
                  </a:lnTo>
                  <a:lnTo>
                    <a:pt x="488061" y="984250"/>
                  </a:lnTo>
                  <a:lnTo>
                    <a:pt x="467360" y="985519"/>
                  </a:lnTo>
                  <a:lnTo>
                    <a:pt x="543433" y="985519"/>
                  </a:lnTo>
                  <a:lnTo>
                    <a:pt x="591058" y="969009"/>
                  </a:lnTo>
                  <a:lnTo>
                    <a:pt x="628776" y="951230"/>
                  </a:lnTo>
                  <a:lnTo>
                    <a:pt x="664590" y="928369"/>
                  </a:lnTo>
                  <a:lnTo>
                    <a:pt x="698119" y="902969"/>
                  </a:lnTo>
                  <a:lnTo>
                    <a:pt x="729361" y="872489"/>
                  </a:lnTo>
                  <a:lnTo>
                    <a:pt x="757936" y="839469"/>
                  </a:lnTo>
                  <a:lnTo>
                    <a:pt x="783717" y="803909"/>
                  </a:lnTo>
                  <a:lnTo>
                    <a:pt x="806450" y="764539"/>
                  </a:lnTo>
                  <a:lnTo>
                    <a:pt x="826008" y="723900"/>
                  </a:lnTo>
                  <a:lnTo>
                    <a:pt x="842010" y="679450"/>
                  </a:lnTo>
                  <a:lnTo>
                    <a:pt x="854329" y="633730"/>
                  </a:lnTo>
                  <a:lnTo>
                    <a:pt x="862711" y="586739"/>
                  </a:lnTo>
                  <a:lnTo>
                    <a:pt x="867156" y="537210"/>
                  </a:lnTo>
                  <a:lnTo>
                    <a:pt x="867663" y="511810"/>
                  </a:lnTo>
                  <a:lnTo>
                    <a:pt x="867156" y="487679"/>
                  </a:lnTo>
                  <a:lnTo>
                    <a:pt x="862711" y="438150"/>
                  </a:lnTo>
                  <a:lnTo>
                    <a:pt x="854329" y="389889"/>
                  </a:lnTo>
                  <a:lnTo>
                    <a:pt x="842010" y="344169"/>
                  </a:lnTo>
                  <a:lnTo>
                    <a:pt x="826008" y="300989"/>
                  </a:lnTo>
                  <a:lnTo>
                    <a:pt x="806450" y="259079"/>
                  </a:lnTo>
                  <a:lnTo>
                    <a:pt x="783717" y="220979"/>
                  </a:lnTo>
                  <a:lnTo>
                    <a:pt x="757936" y="184150"/>
                  </a:lnTo>
                  <a:lnTo>
                    <a:pt x="729361" y="151129"/>
                  </a:lnTo>
                  <a:lnTo>
                    <a:pt x="698119" y="121919"/>
                  </a:lnTo>
                  <a:lnTo>
                    <a:pt x="664590" y="95250"/>
                  </a:lnTo>
                  <a:lnTo>
                    <a:pt x="628776" y="73660"/>
                  </a:lnTo>
                  <a:lnTo>
                    <a:pt x="591058" y="54610"/>
                  </a:lnTo>
                  <a:lnTo>
                    <a:pt x="551561" y="40639"/>
                  </a:lnTo>
                  <a:lnTo>
                    <a:pt x="541401" y="38100"/>
                  </a:lnTo>
                  <a:close/>
                </a:path>
              </a:pathLst>
            </a:custGeom>
            <a:solidFill>
              <a:srgbClr val="FF0000"/>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5" name="object 5"/>
            <p:cNvSpPr/>
            <p:nvPr/>
          </p:nvSpPr>
          <p:spPr>
            <a:xfrm>
              <a:off x="5807963" y="3338322"/>
              <a:ext cx="893444" cy="1093470"/>
            </a:xfrm>
            <a:custGeom>
              <a:avLst/>
              <a:gdLst/>
              <a:ahLst/>
              <a:cxnLst/>
              <a:rect l="l" t="t" r="r" b="b"/>
              <a:pathLst>
                <a:path w="893445" h="1093470">
                  <a:moveTo>
                    <a:pt x="469773" y="0"/>
                  </a:moveTo>
                  <a:lnTo>
                    <a:pt x="423418" y="0"/>
                  </a:lnTo>
                  <a:lnTo>
                    <a:pt x="400431" y="2539"/>
                  </a:lnTo>
                  <a:lnTo>
                    <a:pt x="355726" y="11429"/>
                  </a:lnTo>
                  <a:lnTo>
                    <a:pt x="291719" y="33020"/>
                  </a:lnTo>
                  <a:lnTo>
                    <a:pt x="251587" y="54610"/>
                  </a:lnTo>
                  <a:lnTo>
                    <a:pt x="213487" y="80010"/>
                  </a:lnTo>
                  <a:lnTo>
                    <a:pt x="177926" y="109220"/>
                  </a:lnTo>
                  <a:lnTo>
                    <a:pt x="144907" y="143510"/>
                  </a:lnTo>
                  <a:lnTo>
                    <a:pt x="114808" y="180339"/>
                  </a:lnTo>
                  <a:lnTo>
                    <a:pt x="87757" y="220979"/>
                  </a:lnTo>
                  <a:lnTo>
                    <a:pt x="63881" y="265429"/>
                  </a:lnTo>
                  <a:lnTo>
                    <a:pt x="43434" y="311150"/>
                  </a:lnTo>
                  <a:lnTo>
                    <a:pt x="26670" y="359410"/>
                  </a:lnTo>
                  <a:lnTo>
                    <a:pt x="13843" y="411479"/>
                  </a:lnTo>
                  <a:lnTo>
                    <a:pt x="5080" y="464819"/>
                  </a:lnTo>
                  <a:lnTo>
                    <a:pt x="635" y="519429"/>
                  </a:lnTo>
                  <a:lnTo>
                    <a:pt x="0" y="547369"/>
                  </a:lnTo>
                  <a:lnTo>
                    <a:pt x="635" y="575310"/>
                  </a:lnTo>
                  <a:lnTo>
                    <a:pt x="5080" y="629919"/>
                  </a:lnTo>
                  <a:lnTo>
                    <a:pt x="13843" y="683260"/>
                  </a:lnTo>
                  <a:lnTo>
                    <a:pt x="26670" y="734059"/>
                  </a:lnTo>
                  <a:lnTo>
                    <a:pt x="43434" y="782319"/>
                  </a:lnTo>
                  <a:lnTo>
                    <a:pt x="63881" y="829309"/>
                  </a:lnTo>
                  <a:lnTo>
                    <a:pt x="87757" y="872489"/>
                  </a:lnTo>
                  <a:lnTo>
                    <a:pt x="114808" y="913130"/>
                  </a:lnTo>
                  <a:lnTo>
                    <a:pt x="144907" y="949959"/>
                  </a:lnTo>
                  <a:lnTo>
                    <a:pt x="177926" y="984250"/>
                  </a:lnTo>
                  <a:lnTo>
                    <a:pt x="213487" y="1013459"/>
                  </a:lnTo>
                  <a:lnTo>
                    <a:pt x="271272" y="1050289"/>
                  </a:lnTo>
                  <a:lnTo>
                    <a:pt x="312674" y="1069339"/>
                  </a:lnTo>
                  <a:lnTo>
                    <a:pt x="355726" y="1083309"/>
                  </a:lnTo>
                  <a:lnTo>
                    <a:pt x="400431" y="1090930"/>
                  </a:lnTo>
                  <a:lnTo>
                    <a:pt x="423290" y="1093470"/>
                  </a:lnTo>
                  <a:lnTo>
                    <a:pt x="469773" y="1093470"/>
                  </a:lnTo>
                  <a:lnTo>
                    <a:pt x="492633" y="1090930"/>
                  </a:lnTo>
                  <a:lnTo>
                    <a:pt x="537337" y="1083309"/>
                  </a:lnTo>
                  <a:lnTo>
                    <a:pt x="546074" y="1080770"/>
                  </a:lnTo>
                  <a:lnTo>
                    <a:pt x="424180" y="1080770"/>
                  </a:lnTo>
                  <a:lnTo>
                    <a:pt x="380238" y="1075689"/>
                  </a:lnTo>
                  <a:lnTo>
                    <a:pt x="337820" y="1064259"/>
                  </a:lnTo>
                  <a:lnTo>
                    <a:pt x="296925" y="1049020"/>
                  </a:lnTo>
                  <a:lnTo>
                    <a:pt x="258063" y="1028700"/>
                  </a:lnTo>
                  <a:lnTo>
                    <a:pt x="221107" y="1003300"/>
                  </a:lnTo>
                  <a:lnTo>
                    <a:pt x="186436" y="975359"/>
                  </a:lnTo>
                  <a:lnTo>
                    <a:pt x="154432" y="942339"/>
                  </a:lnTo>
                  <a:lnTo>
                    <a:pt x="124968" y="905509"/>
                  </a:lnTo>
                  <a:lnTo>
                    <a:pt x="98551" y="866139"/>
                  </a:lnTo>
                  <a:lnTo>
                    <a:pt x="75311" y="822959"/>
                  </a:lnTo>
                  <a:lnTo>
                    <a:pt x="55372" y="778509"/>
                  </a:lnTo>
                  <a:lnTo>
                    <a:pt x="38862" y="730250"/>
                  </a:lnTo>
                  <a:lnTo>
                    <a:pt x="26288" y="680719"/>
                  </a:lnTo>
                  <a:lnTo>
                    <a:pt x="17652" y="628650"/>
                  </a:lnTo>
                  <a:lnTo>
                    <a:pt x="13404" y="575310"/>
                  </a:lnTo>
                  <a:lnTo>
                    <a:pt x="12700" y="547369"/>
                  </a:lnTo>
                  <a:lnTo>
                    <a:pt x="13335" y="519429"/>
                  </a:lnTo>
                  <a:lnTo>
                    <a:pt x="17652" y="466089"/>
                  </a:lnTo>
                  <a:lnTo>
                    <a:pt x="26288" y="414019"/>
                  </a:lnTo>
                  <a:lnTo>
                    <a:pt x="38862" y="363219"/>
                  </a:lnTo>
                  <a:lnTo>
                    <a:pt x="55372" y="316229"/>
                  </a:lnTo>
                  <a:lnTo>
                    <a:pt x="75311" y="270510"/>
                  </a:lnTo>
                  <a:lnTo>
                    <a:pt x="98551" y="227329"/>
                  </a:lnTo>
                  <a:lnTo>
                    <a:pt x="111378" y="208279"/>
                  </a:lnTo>
                  <a:lnTo>
                    <a:pt x="124968" y="187960"/>
                  </a:lnTo>
                  <a:lnTo>
                    <a:pt x="154432" y="152400"/>
                  </a:lnTo>
                  <a:lnTo>
                    <a:pt x="186436" y="119379"/>
                  </a:lnTo>
                  <a:lnTo>
                    <a:pt x="221107" y="90170"/>
                  </a:lnTo>
                  <a:lnTo>
                    <a:pt x="277113" y="54610"/>
                  </a:lnTo>
                  <a:lnTo>
                    <a:pt x="337820" y="29210"/>
                  </a:lnTo>
                  <a:lnTo>
                    <a:pt x="401955" y="15239"/>
                  </a:lnTo>
                  <a:lnTo>
                    <a:pt x="424180" y="12700"/>
                  </a:lnTo>
                  <a:lnTo>
                    <a:pt x="541807" y="12700"/>
                  </a:lnTo>
                  <a:lnTo>
                    <a:pt x="537463" y="11429"/>
                  </a:lnTo>
                  <a:lnTo>
                    <a:pt x="515238" y="6350"/>
                  </a:lnTo>
                  <a:lnTo>
                    <a:pt x="492633" y="2539"/>
                  </a:lnTo>
                  <a:lnTo>
                    <a:pt x="469773" y="0"/>
                  </a:lnTo>
                  <a:close/>
                </a:path>
                <a:path w="893445" h="1093470">
                  <a:moveTo>
                    <a:pt x="541807" y="12700"/>
                  </a:moveTo>
                  <a:lnTo>
                    <a:pt x="468884" y="12700"/>
                  </a:lnTo>
                  <a:lnTo>
                    <a:pt x="490982" y="15239"/>
                  </a:lnTo>
                  <a:lnTo>
                    <a:pt x="512825" y="19050"/>
                  </a:lnTo>
                  <a:lnTo>
                    <a:pt x="555371" y="29210"/>
                  </a:lnTo>
                  <a:lnTo>
                    <a:pt x="596138" y="45720"/>
                  </a:lnTo>
                  <a:lnTo>
                    <a:pt x="635126" y="66039"/>
                  </a:lnTo>
                  <a:lnTo>
                    <a:pt x="671957" y="90170"/>
                  </a:lnTo>
                  <a:lnTo>
                    <a:pt x="706628" y="119379"/>
                  </a:lnTo>
                  <a:lnTo>
                    <a:pt x="738759" y="152400"/>
                  </a:lnTo>
                  <a:lnTo>
                    <a:pt x="768095" y="187960"/>
                  </a:lnTo>
                  <a:lnTo>
                    <a:pt x="781685" y="208279"/>
                  </a:lnTo>
                  <a:lnTo>
                    <a:pt x="794512" y="227329"/>
                  </a:lnTo>
                  <a:lnTo>
                    <a:pt x="817753" y="270510"/>
                  </a:lnTo>
                  <a:lnTo>
                    <a:pt x="837691" y="316229"/>
                  </a:lnTo>
                  <a:lnTo>
                    <a:pt x="854202" y="363219"/>
                  </a:lnTo>
                  <a:lnTo>
                    <a:pt x="866775" y="414019"/>
                  </a:lnTo>
                  <a:lnTo>
                    <a:pt x="875411" y="466089"/>
                  </a:lnTo>
                  <a:lnTo>
                    <a:pt x="879729" y="519429"/>
                  </a:lnTo>
                  <a:lnTo>
                    <a:pt x="880363" y="547369"/>
                  </a:lnTo>
                  <a:lnTo>
                    <a:pt x="879759" y="572769"/>
                  </a:lnTo>
                  <a:lnTo>
                    <a:pt x="875411" y="628650"/>
                  </a:lnTo>
                  <a:lnTo>
                    <a:pt x="866775" y="680719"/>
                  </a:lnTo>
                  <a:lnTo>
                    <a:pt x="854202" y="730250"/>
                  </a:lnTo>
                  <a:lnTo>
                    <a:pt x="837691" y="778509"/>
                  </a:lnTo>
                  <a:lnTo>
                    <a:pt x="817753" y="822959"/>
                  </a:lnTo>
                  <a:lnTo>
                    <a:pt x="794512" y="866139"/>
                  </a:lnTo>
                  <a:lnTo>
                    <a:pt x="768095" y="905509"/>
                  </a:lnTo>
                  <a:lnTo>
                    <a:pt x="738759" y="942339"/>
                  </a:lnTo>
                  <a:lnTo>
                    <a:pt x="706628" y="975359"/>
                  </a:lnTo>
                  <a:lnTo>
                    <a:pt x="671957" y="1003300"/>
                  </a:lnTo>
                  <a:lnTo>
                    <a:pt x="635126" y="1028700"/>
                  </a:lnTo>
                  <a:lnTo>
                    <a:pt x="596138" y="1049020"/>
                  </a:lnTo>
                  <a:lnTo>
                    <a:pt x="555371" y="1064259"/>
                  </a:lnTo>
                  <a:lnTo>
                    <a:pt x="512825" y="1075689"/>
                  </a:lnTo>
                  <a:lnTo>
                    <a:pt x="468884" y="1080770"/>
                  </a:lnTo>
                  <a:lnTo>
                    <a:pt x="546074" y="1080770"/>
                  </a:lnTo>
                  <a:lnTo>
                    <a:pt x="601345" y="1060450"/>
                  </a:lnTo>
                  <a:lnTo>
                    <a:pt x="641603" y="1038859"/>
                  </a:lnTo>
                  <a:lnTo>
                    <a:pt x="679576" y="1013459"/>
                  </a:lnTo>
                  <a:lnTo>
                    <a:pt x="715137" y="984250"/>
                  </a:lnTo>
                  <a:lnTo>
                    <a:pt x="748284" y="949959"/>
                  </a:lnTo>
                  <a:lnTo>
                    <a:pt x="778256" y="913130"/>
                  </a:lnTo>
                  <a:lnTo>
                    <a:pt x="805307" y="872489"/>
                  </a:lnTo>
                  <a:lnTo>
                    <a:pt x="829183" y="829309"/>
                  </a:lnTo>
                  <a:lnTo>
                    <a:pt x="849630" y="782319"/>
                  </a:lnTo>
                  <a:lnTo>
                    <a:pt x="866393" y="734059"/>
                  </a:lnTo>
                  <a:lnTo>
                    <a:pt x="879220" y="683260"/>
                  </a:lnTo>
                  <a:lnTo>
                    <a:pt x="887984" y="629919"/>
                  </a:lnTo>
                  <a:lnTo>
                    <a:pt x="892429" y="575310"/>
                  </a:lnTo>
                  <a:lnTo>
                    <a:pt x="893063" y="547369"/>
                  </a:lnTo>
                  <a:lnTo>
                    <a:pt x="892429" y="519429"/>
                  </a:lnTo>
                  <a:lnTo>
                    <a:pt x="887984" y="464819"/>
                  </a:lnTo>
                  <a:lnTo>
                    <a:pt x="879220" y="411479"/>
                  </a:lnTo>
                  <a:lnTo>
                    <a:pt x="866393" y="359410"/>
                  </a:lnTo>
                  <a:lnTo>
                    <a:pt x="849503" y="311150"/>
                  </a:lnTo>
                  <a:lnTo>
                    <a:pt x="829183" y="265429"/>
                  </a:lnTo>
                  <a:lnTo>
                    <a:pt x="805307" y="220979"/>
                  </a:lnTo>
                  <a:lnTo>
                    <a:pt x="778256" y="180339"/>
                  </a:lnTo>
                  <a:lnTo>
                    <a:pt x="748284" y="143510"/>
                  </a:lnTo>
                  <a:lnTo>
                    <a:pt x="715137" y="109220"/>
                  </a:lnTo>
                  <a:lnTo>
                    <a:pt x="679576" y="80010"/>
                  </a:lnTo>
                  <a:lnTo>
                    <a:pt x="641603" y="54610"/>
                  </a:lnTo>
                  <a:lnTo>
                    <a:pt x="601345" y="33020"/>
                  </a:lnTo>
                  <a:lnTo>
                    <a:pt x="559181" y="17779"/>
                  </a:lnTo>
                  <a:lnTo>
                    <a:pt x="541807" y="12700"/>
                  </a:lnTo>
                  <a:close/>
                </a:path>
                <a:path w="893445" h="1093470">
                  <a:moveTo>
                    <a:pt x="468122" y="25400"/>
                  </a:moveTo>
                  <a:lnTo>
                    <a:pt x="424941" y="25400"/>
                  </a:lnTo>
                  <a:lnTo>
                    <a:pt x="403606" y="27939"/>
                  </a:lnTo>
                  <a:lnTo>
                    <a:pt x="361950" y="35560"/>
                  </a:lnTo>
                  <a:lnTo>
                    <a:pt x="321690" y="48260"/>
                  </a:lnTo>
                  <a:lnTo>
                    <a:pt x="283083" y="66039"/>
                  </a:lnTo>
                  <a:lnTo>
                    <a:pt x="246380" y="87629"/>
                  </a:lnTo>
                  <a:lnTo>
                    <a:pt x="211582" y="114300"/>
                  </a:lnTo>
                  <a:lnTo>
                    <a:pt x="179070" y="143510"/>
                  </a:lnTo>
                  <a:lnTo>
                    <a:pt x="149225" y="177800"/>
                  </a:lnTo>
                  <a:lnTo>
                    <a:pt x="121920" y="214629"/>
                  </a:lnTo>
                  <a:lnTo>
                    <a:pt x="97662" y="255270"/>
                  </a:lnTo>
                  <a:lnTo>
                    <a:pt x="76453" y="298450"/>
                  </a:lnTo>
                  <a:lnTo>
                    <a:pt x="58674" y="342900"/>
                  </a:lnTo>
                  <a:lnTo>
                    <a:pt x="44450" y="391160"/>
                  </a:lnTo>
                  <a:lnTo>
                    <a:pt x="34036" y="441960"/>
                  </a:lnTo>
                  <a:lnTo>
                    <a:pt x="27559" y="494029"/>
                  </a:lnTo>
                  <a:lnTo>
                    <a:pt x="25400" y="547369"/>
                  </a:lnTo>
                  <a:lnTo>
                    <a:pt x="25883" y="572769"/>
                  </a:lnTo>
                  <a:lnTo>
                    <a:pt x="30352" y="626110"/>
                  </a:lnTo>
                  <a:lnTo>
                    <a:pt x="38735" y="678179"/>
                  </a:lnTo>
                  <a:lnTo>
                    <a:pt x="51053" y="726439"/>
                  </a:lnTo>
                  <a:lnTo>
                    <a:pt x="67183" y="773430"/>
                  </a:lnTo>
                  <a:lnTo>
                    <a:pt x="86613" y="817880"/>
                  </a:lnTo>
                  <a:lnTo>
                    <a:pt x="109474" y="859789"/>
                  </a:lnTo>
                  <a:lnTo>
                    <a:pt x="135255" y="897889"/>
                  </a:lnTo>
                  <a:lnTo>
                    <a:pt x="163957" y="933450"/>
                  </a:lnTo>
                  <a:lnTo>
                    <a:pt x="195072" y="965200"/>
                  </a:lnTo>
                  <a:lnTo>
                    <a:pt x="228726" y="993139"/>
                  </a:lnTo>
                  <a:lnTo>
                    <a:pt x="264540" y="1017269"/>
                  </a:lnTo>
                  <a:lnTo>
                    <a:pt x="302133" y="1037589"/>
                  </a:lnTo>
                  <a:lnTo>
                    <a:pt x="341630" y="1052830"/>
                  </a:lnTo>
                  <a:lnTo>
                    <a:pt x="382650" y="1062989"/>
                  </a:lnTo>
                  <a:lnTo>
                    <a:pt x="424941" y="1068070"/>
                  </a:lnTo>
                  <a:lnTo>
                    <a:pt x="468122" y="1068070"/>
                  </a:lnTo>
                  <a:lnTo>
                    <a:pt x="510413" y="1062989"/>
                  </a:lnTo>
                  <a:lnTo>
                    <a:pt x="541274" y="1055370"/>
                  </a:lnTo>
                  <a:lnTo>
                    <a:pt x="425703" y="1055370"/>
                  </a:lnTo>
                  <a:lnTo>
                    <a:pt x="385063" y="1050289"/>
                  </a:lnTo>
                  <a:lnTo>
                    <a:pt x="345439" y="1040130"/>
                  </a:lnTo>
                  <a:lnTo>
                    <a:pt x="307466" y="1026159"/>
                  </a:lnTo>
                  <a:lnTo>
                    <a:pt x="271018" y="1007109"/>
                  </a:lnTo>
                  <a:lnTo>
                    <a:pt x="236347" y="982980"/>
                  </a:lnTo>
                  <a:lnTo>
                    <a:pt x="203708" y="956309"/>
                  </a:lnTo>
                  <a:lnTo>
                    <a:pt x="173355" y="924559"/>
                  </a:lnTo>
                  <a:lnTo>
                    <a:pt x="145414" y="890269"/>
                  </a:lnTo>
                  <a:lnTo>
                    <a:pt x="120269" y="853439"/>
                  </a:lnTo>
                  <a:lnTo>
                    <a:pt x="98044" y="812800"/>
                  </a:lnTo>
                  <a:lnTo>
                    <a:pt x="78994" y="769619"/>
                  </a:lnTo>
                  <a:lnTo>
                    <a:pt x="63246" y="722630"/>
                  </a:lnTo>
                  <a:lnTo>
                    <a:pt x="51181" y="675639"/>
                  </a:lnTo>
                  <a:lnTo>
                    <a:pt x="42925" y="624839"/>
                  </a:lnTo>
                  <a:lnTo>
                    <a:pt x="38608" y="572769"/>
                  </a:lnTo>
                  <a:lnTo>
                    <a:pt x="38100" y="547369"/>
                  </a:lnTo>
                  <a:lnTo>
                    <a:pt x="38608" y="520700"/>
                  </a:lnTo>
                  <a:lnTo>
                    <a:pt x="42925" y="468629"/>
                  </a:lnTo>
                  <a:lnTo>
                    <a:pt x="51181" y="419100"/>
                  </a:lnTo>
                  <a:lnTo>
                    <a:pt x="63246" y="370839"/>
                  </a:lnTo>
                  <a:lnTo>
                    <a:pt x="78994" y="325119"/>
                  </a:lnTo>
                  <a:lnTo>
                    <a:pt x="98044" y="281939"/>
                  </a:lnTo>
                  <a:lnTo>
                    <a:pt x="120269" y="241300"/>
                  </a:lnTo>
                  <a:lnTo>
                    <a:pt x="145414" y="203200"/>
                  </a:lnTo>
                  <a:lnTo>
                    <a:pt x="173355" y="168910"/>
                  </a:lnTo>
                  <a:lnTo>
                    <a:pt x="203708" y="138429"/>
                  </a:lnTo>
                  <a:lnTo>
                    <a:pt x="219710" y="123189"/>
                  </a:lnTo>
                  <a:lnTo>
                    <a:pt x="253364" y="97789"/>
                  </a:lnTo>
                  <a:lnTo>
                    <a:pt x="288925" y="77470"/>
                  </a:lnTo>
                  <a:lnTo>
                    <a:pt x="326263" y="60960"/>
                  </a:lnTo>
                  <a:lnTo>
                    <a:pt x="385063" y="43179"/>
                  </a:lnTo>
                  <a:lnTo>
                    <a:pt x="425703" y="38100"/>
                  </a:lnTo>
                  <a:lnTo>
                    <a:pt x="539241" y="38100"/>
                  </a:lnTo>
                  <a:lnTo>
                    <a:pt x="531113" y="35560"/>
                  </a:lnTo>
                  <a:lnTo>
                    <a:pt x="489458" y="27939"/>
                  </a:lnTo>
                  <a:lnTo>
                    <a:pt x="468122" y="25400"/>
                  </a:lnTo>
                  <a:close/>
                </a:path>
                <a:path w="893445" h="1093470">
                  <a:moveTo>
                    <a:pt x="539241" y="38100"/>
                  </a:moveTo>
                  <a:lnTo>
                    <a:pt x="467360" y="38100"/>
                  </a:lnTo>
                  <a:lnTo>
                    <a:pt x="508126" y="43179"/>
                  </a:lnTo>
                  <a:lnTo>
                    <a:pt x="547624" y="53339"/>
                  </a:lnTo>
                  <a:lnTo>
                    <a:pt x="585597" y="68579"/>
                  </a:lnTo>
                  <a:lnTo>
                    <a:pt x="622173" y="87629"/>
                  </a:lnTo>
                  <a:lnTo>
                    <a:pt x="656716" y="110489"/>
                  </a:lnTo>
                  <a:lnTo>
                    <a:pt x="689356" y="138429"/>
                  </a:lnTo>
                  <a:lnTo>
                    <a:pt x="704850" y="152400"/>
                  </a:lnTo>
                  <a:lnTo>
                    <a:pt x="734060" y="185420"/>
                  </a:lnTo>
                  <a:lnTo>
                    <a:pt x="760603" y="222250"/>
                  </a:lnTo>
                  <a:lnTo>
                    <a:pt x="784352" y="260350"/>
                  </a:lnTo>
                  <a:lnTo>
                    <a:pt x="804926" y="303529"/>
                  </a:lnTo>
                  <a:lnTo>
                    <a:pt x="822325" y="347979"/>
                  </a:lnTo>
                  <a:lnTo>
                    <a:pt x="836294" y="394969"/>
                  </a:lnTo>
                  <a:lnTo>
                    <a:pt x="846582" y="443229"/>
                  </a:lnTo>
                  <a:lnTo>
                    <a:pt x="852805" y="494029"/>
                  </a:lnTo>
                  <a:lnTo>
                    <a:pt x="854963" y="547369"/>
                  </a:lnTo>
                  <a:lnTo>
                    <a:pt x="854456" y="572769"/>
                  </a:lnTo>
                  <a:lnTo>
                    <a:pt x="850138" y="624839"/>
                  </a:lnTo>
                  <a:lnTo>
                    <a:pt x="841883" y="675639"/>
                  </a:lnTo>
                  <a:lnTo>
                    <a:pt x="829817" y="722630"/>
                  </a:lnTo>
                  <a:lnTo>
                    <a:pt x="814069" y="769619"/>
                  </a:lnTo>
                  <a:lnTo>
                    <a:pt x="795019" y="812800"/>
                  </a:lnTo>
                  <a:lnTo>
                    <a:pt x="772794" y="853439"/>
                  </a:lnTo>
                  <a:lnTo>
                    <a:pt x="747649" y="890269"/>
                  </a:lnTo>
                  <a:lnTo>
                    <a:pt x="719709" y="924559"/>
                  </a:lnTo>
                  <a:lnTo>
                    <a:pt x="689356" y="956309"/>
                  </a:lnTo>
                  <a:lnTo>
                    <a:pt x="656716" y="982980"/>
                  </a:lnTo>
                  <a:lnTo>
                    <a:pt x="622173" y="1007109"/>
                  </a:lnTo>
                  <a:lnTo>
                    <a:pt x="585597" y="1026159"/>
                  </a:lnTo>
                  <a:lnTo>
                    <a:pt x="547624" y="1040130"/>
                  </a:lnTo>
                  <a:lnTo>
                    <a:pt x="508000" y="1050289"/>
                  </a:lnTo>
                  <a:lnTo>
                    <a:pt x="467360" y="1055370"/>
                  </a:lnTo>
                  <a:lnTo>
                    <a:pt x="541274" y="1055370"/>
                  </a:lnTo>
                  <a:lnTo>
                    <a:pt x="590931" y="1037589"/>
                  </a:lnTo>
                  <a:lnTo>
                    <a:pt x="628650" y="1017269"/>
                  </a:lnTo>
                  <a:lnTo>
                    <a:pt x="664337" y="993139"/>
                  </a:lnTo>
                  <a:lnTo>
                    <a:pt x="697991" y="965200"/>
                  </a:lnTo>
                  <a:lnTo>
                    <a:pt x="729234" y="933450"/>
                  </a:lnTo>
                  <a:lnTo>
                    <a:pt x="757809" y="897889"/>
                  </a:lnTo>
                  <a:lnTo>
                    <a:pt x="783589" y="859789"/>
                  </a:lnTo>
                  <a:lnTo>
                    <a:pt x="806450" y="817880"/>
                  </a:lnTo>
                  <a:lnTo>
                    <a:pt x="825881" y="773430"/>
                  </a:lnTo>
                  <a:lnTo>
                    <a:pt x="842010" y="726439"/>
                  </a:lnTo>
                  <a:lnTo>
                    <a:pt x="854329" y="678179"/>
                  </a:lnTo>
                  <a:lnTo>
                    <a:pt x="862711" y="626110"/>
                  </a:lnTo>
                  <a:lnTo>
                    <a:pt x="867077" y="575310"/>
                  </a:lnTo>
                  <a:lnTo>
                    <a:pt x="867663" y="547369"/>
                  </a:lnTo>
                  <a:lnTo>
                    <a:pt x="867156" y="519429"/>
                  </a:lnTo>
                  <a:lnTo>
                    <a:pt x="862711" y="467360"/>
                  </a:lnTo>
                  <a:lnTo>
                    <a:pt x="854329" y="416560"/>
                  </a:lnTo>
                  <a:lnTo>
                    <a:pt x="842010" y="367029"/>
                  </a:lnTo>
                  <a:lnTo>
                    <a:pt x="825881" y="320039"/>
                  </a:lnTo>
                  <a:lnTo>
                    <a:pt x="806450" y="275589"/>
                  </a:lnTo>
                  <a:lnTo>
                    <a:pt x="783589" y="233679"/>
                  </a:lnTo>
                  <a:lnTo>
                    <a:pt x="757809" y="195579"/>
                  </a:lnTo>
                  <a:lnTo>
                    <a:pt x="729234" y="160020"/>
                  </a:lnTo>
                  <a:lnTo>
                    <a:pt x="697991" y="128270"/>
                  </a:lnTo>
                  <a:lnTo>
                    <a:pt x="664337" y="100329"/>
                  </a:lnTo>
                  <a:lnTo>
                    <a:pt x="628650" y="76200"/>
                  </a:lnTo>
                  <a:lnTo>
                    <a:pt x="590931" y="57150"/>
                  </a:lnTo>
                  <a:lnTo>
                    <a:pt x="571373" y="48260"/>
                  </a:lnTo>
                  <a:lnTo>
                    <a:pt x="539241" y="38100"/>
                  </a:lnTo>
                  <a:close/>
                </a:path>
              </a:pathLst>
            </a:custGeom>
            <a:solidFill>
              <a:srgbClr val="001F5F"/>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6" name="object 6"/>
          <p:cNvSpPr txBox="1">
            <a:spLocks noGrp="1"/>
          </p:cNvSpPr>
          <p:nvPr>
            <p:ph type="title"/>
          </p:nvPr>
        </p:nvSpPr>
        <p:spPr>
          <a:xfrm>
            <a:off x="1922969" y="432264"/>
            <a:ext cx="8462645" cy="450764"/>
          </a:xfrm>
          <a:prstGeom prst="rect">
            <a:avLst/>
          </a:prstGeom>
        </p:spPr>
        <p:txBody>
          <a:bodyPr vert="horz" wrap="square" lIns="0" tIns="50165" rIns="0" bIns="0" rtlCol="0" anchor="ctr">
            <a:spAutoFit/>
          </a:bodyPr>
          <a:lstStyle/>
          <a:p>
            <a:pPr marL="12700">
              <a:lnSpc>
                <a:spcPct val="100000"/>
              </a:lnSpc>
              <a:spcBef>
                <a:spcPts val="395"/>
              </a:spcBef>
            </a:pPr>
            <a:r>
              <a:rPr sz="2600" spc="-20" dirty="0" err="1">
                <a:latin typeface="Yet R" panose="02030504000101010101" pitchFamily="18" charset="-127"/>
                <a:ea typeface="Yet R" panose="02030504000101010101" pitchFamily="18" charset="-127"/>
              </a:rPr>
              <a:t>カナダ・シンガポール</a:t>
            </a:r>
            <a:r>
              <a:rPr sz="2600" spc="-20"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Jusper-Ubin</a:t>
            </a:r>
            <a:r>
              <a:rPr sz="2600" spc="-5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Project</a:t>
            </a:r>
            <a:r>
              <a:rPr sz="2600" spc="-35"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sp>
        <p:nvSpPr>
          <p:cNvPr id="7" name="object 7"/>
          <p:cNvSpPr txBox="1"/>
          <p:nvPr/>
        </p:nvSpPr>
        <p:spPr>
          <a:xfrm>
            <a:off x="1657909" y="1058672"/>
            <a:ext cx="9394983" cy="258404"/>
          </a:xfrm>
          <a:prstGeom prst="rect">
            <a:avLst/>
          </a:prstGeom>
        </p:spPr>
        <p:txBody>
          <a:bodyPr vert="horz" wrap="square" lIns="0" tIns="12065" rIns="0" bIns="0" rtlCol="0">
            <a:spAutoFit/>
          </a:bodyPr>
          <a:lstStyle/>
          <a:p>
            <a:pPr marL="12700">
              <a:spcBef>
                <a:spcPts val="95"/>
              </a:spcBef>
            </a:pPr>
            <a:r>
              <a:rPr sz="1600" spc="-25" dirty="0">
                <a:latin typeface="UD Digi Kyokasho NK-B" panose="02020700000000000000" pitchFamily="18" charset="-128"/>
                <a:ea typeface="UD Digi Kyokasho NK-B" panose="02020700000000000000" pitchFamily="18" charset="-128"/>
                <a:cs typeface="Meiryo UI"/>
              </a:rPr>
              <a:t>異</a:t>
            </a:r>
            <a:r>
              <a:rPr sz="1600" spc="-20" dirty="0">
                <a:latin typeface="UD Digi Kyokasho NK-B" panose="02020700000000000000" pitchFamily="18" charset="-128"/>
                <a:ea typeface="UD Digi Kyokasho NK-B" panose="02020700000000000000" pitchFamily="18" charset="-128"/>
                <a:cs typeface="Meiryo UI"/>
              </a:rPr>
              <a:t>な</a:t>
            </a:r>
            <a:r>
              <a:rPr sz="1600" spc="-25" dirty="0">
                <a:latin typeface="UD Digi Kyokasho NK-B" panose="02020700000000000000" pitchFamily="18" charset="-128"/>
                <a:ea typeface="UD Digi Kyokasho NK-B" panose="02020700000000000000" pitchFamily="18" charset="-128"/>
                <a:cs typeface="Meiryo UI"/>
              </a:rPr>
              <a:t>る</a:t>
            </a:r>
            <a:r>
              <a:rPr sz="1600" spc="-60" dirty="0">
                <a:latin typeface="UD Digi Kyokasho NK-B" panose="02020700000000000000" pitchFamily="18" charset="-128"/>
                <a:ea typeface="UD Digi Kyokasho NK-B" panose="02020700000000000000" pitchFamily="18" charset="-128"/>
                <a:cs typeface="Meiryo UI"/>
              </a:rPr>
              <a:t>DLT</a:t>
            </a:r>
            <a:r>
              <a:rPr sz="1600" spc="-25" dirty="0">
                <a:latin typeface="UD Digi Kyokasho NK-B" panose="02020700000000000000" pitchFamily="18" charset="-128"/>
                <a:ea typeface="UD Digi Kyokasho NK-B" panose="02020700000000000000" pitchFamily="18" charset="-128"/>
                <a:cs typeface="Meiryo UI"/>
              </a:rPr>
              <a:t>基盤</a:t>
            </a:r>
            <a:r>
              <a:rPr sz="1600" spc="-20" dirty="0">
                <a:latin typeface="UD Digi Kyokasho NK-B" panose="02020700000000000000" pitchFamily="18" charset="-128"/>
                <a:ea typeface="UD Digi Kyokasho NK-B" panose="02020700000000000000" pitchFamily="18" charset="-128"/>
                <a:cs typeface="Meiryo UI"/>
              </a:rPr>
              <a:t>をまたがったクロスボ</a:t>
            </a:r>
            <a:r>
              <a:rPr sz="1600" spc="-5" dirty="0">
                <a:latin typeface="UD Digi Kyokasho NK-B" panose="02020700000000000000" pitchFamily="18" charset="-128"/>
                <a:ea typeface="UD Digi Kyokasho NK-B" panose="02020700000000000000" pitchFamily="18" charset="-128"/>
                <a:cs typeface="Meiryo UI"/>
              </a:rPr>
              <a:t>ーダ</a:t>
            </a:r>
            <a:r>
              <a:rPr sz="1600" spc="-20" dirty="0">
                <a:latin typeface="UD Digi Kyokasho NK-B" panose="02020700000000000000" pitchFamily="18" charset="-128"/>
                <a:ea typeface="UD Digi Kyokasho NK-B" panose="02020700000000000000" pitchFamily="18" charset="-128"/>
                <a:cs typeface="Meiryo UI"/>
              </a:rPr>
              <a:t>ー</a:t>
            </a:r>
            <a:r>
              <a:rPr sz="1600" spc="-25" dirty="0">
                <a:latin typeface="UD Digi Kyokasho NK-B" panose="02020700000000000000" pitchFamily="18" charset="-128"/>
                <a:ea typeface="UD Digi Kyokasho NK-B" panose="02020700000000000000" pitchFamily="18" charset="-128"/>
                <a:cs typeface="Meiryo UI"/>
              </a:rPr>
              <a:t>決</a:t>
            </a:r>
            <a:r>
              <a:rPr sz="1600" spc="-10" dirty="0">
                <a:latin typeface="UD Digi Kyokasho NK-B" panose="02020700000000000000" pitchFamily="18" charset="-128"/>
                <a:ea typeface="UD Digi Kyokasho NK-B" panose="02020700000000000000" pitchFamily="18" charset="-128"/>
                <a:cs typeface="Meiryo UI"/>
              </a:rPr>
              <a:t>済</a:t>
            </a:r>
            <a:r>
              <a:rPr sz="1600" spc="-20" dirty="0">
                <a:latin typeface="UD Digi Kyokasho NK-B" panose="02020700000000000000" pitchFamily="18" charset="-128"/>
                <a:ea typeface="UD Digi Kyokasho NK-B" panose="02020700000000000000" pitchFamily="18" charset="-128"/>
                <a:cs typeface="Meiryo UI"/>
              </a:rPr>
              <a:t>にお</a:t>
            </a:r>
            <a:r>
              <a:rPr sz="1600" spc="-5" dirty="0">
                <a:latin typeface="UD Digi Kyokasho NK-B" panose="02020700000000000000" pitchFamily="18" charset="-128"/>
                <a:ea typeface="UD Digi Kyokasho NK-B" panose="02020700000000000000" pitchFamily="18" charset="-128"/>
                <a:cs typeface="Meiryo UI"/>
              </a:rPr>
              <a:t>ける</a:t>
            </a:r>
            <a:r>
              <a:rPr sz="1600" spc="-25" dirty="0">
                <a:latin typeface="UD Digi Kyokasho NK-B" panose="02020700000000000000" pitchFamily="18" charset="-128"/>
                <a:ea typeface="UD Digi Kyokasho NK-B" panose="02020700000000000000" pitchFamily="18" charset="-128"/>
                <a:cs typeface="Meiryo UI"/>
              </a:rPr>
              <a:t>相互運用性を実現する目的</a:t>
            </a:r>
            <a:r>
              <a:rPr sz="1600" spc="-15" dirty="0">
                <a:latin typeface="UD Digi Kyokasho NK-B" panose="02020700000000000000" pitchFamily="18" charset="-128"/>
                <a:ea typeface="UD Digi Kyokasho NK-B" panose="02020700000000000000" pitchFamily="18" charset="-128"/>
                <a:cs typeface="Meiryo UI"/>
              </a:rPr>
              <a:t>で行っ</a:t>
            </a:r>
            <a:r>
              <a:rPr sz="1600" spc="-20" dirty="0">
                <a:latin typeface="UD Digi Kyokasho NK-B" panose="02020700000000000000" pitchFamily="18" charset="-128"/>
                <a:ea typeface="UD Digi Kyokasho NK-B" panose="02020700000000000000" pitchFamily="18" charset="-128"/>
                <a:cs typeface="Meiryo UI"/>
              </a:rPr>
              <a:t>た</a:t>
            </a:r>
            <a:r>
              <a:rPr sz="1600" spc="-25" dirty="0">
                <a:latin typeface="UD Digi Kyokasho NK-B" panose="02020700000000000000" pitchFamily="18" charset="-128"/>
                <a:ea typeface="UD Digi Kyokasho NK-B" panose="02020700000000000000" pitchFamily="18" charset="-128"/>
                <a:cs typeface="Meiryo UI"/>
              </a:rPr>
              <a:t>実証</a:t>
            </a:r>
            <a:r>
              <a:rPr sz="1600" spc="-10" dirty="0">
                <a:latin typeface="UD Digi Kyokasho NK-B" panose="02020700000000000000" pitchFamily="18" charset="-128"/>
                <a:ea typeface="UD Digi Kyokasho NK-B" panose="02020700000000000000" pitchFamily="18" charset="-128"/>
                <a:cs typeface="Meiryo UI"/>
              </a:rPr>
              <a:t>実</a:t>
            </a:r>
            <a:r>
              <a:rPr sz="1600" spc="-25" dirty="0">
                <a:latin typeface="UD Digi Kyokasho NK-B" panose="02020700000000000000" pitchFamily="18" charset="-128"/>
                <a:ea typeface="UD Digi Kyokasho NK-B" panose="02020700000000000000" pitchFamily="18" charset="-128"/>
                <a:cs typeface="Meiryo UI"/>
              </a:rPr>
              <a:t>験</a:t>
            </a:r>
            <a:r>
              <a:rPr sz="1600" spc="-50" dirty="0">
                <a:latin typeface="UD Digi Kyokasho NK-B" panose="02020700000000000000" pitchFamily="18" charset="-128"/>
                <a:ea typeface="UD Digi Kyokasho NK-B" panose="02020700000000000000" pitchFamily="18" charset="-128"/>
                <a:cs typeface="Meiryo UI"/>
              </a:rPr>
              <a:t>。</a:t>
            </a:r>
            <a:endParaRPr sz="1600" dirty="0">
              <a:latin typeface="UD Digi Kyokasho NK-B" panose="02020700000000000000" pitchFamily="18" charset="-128"/>
              <a:ea typeface="UD Digi Kyokasho NK-B" panose="02020700000000000000" pitchFamily="18" charset="-128"/>
              <a:cs typeface="Meiryo UI"/>
            </a:endParaRPr>
          </a:p>
        </p:txBody>
      </p:sp>
      <p:sp>
        <p:nvSpPr>
          <p:cNvPr id="8" name="object 8"/>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UD Digi Kyokasho NK-B" panose="02020700000000000000" pitchFamily="18" charset="-128"/>
                <a:ea typeface="UD Digi Kyokasho NK-B" panose="02020700000000000000" pitchFamily="18" charset="-128"/>
                <a:cs typeface="Meiryo UI"/>
              </a:rPr>
              <a:t>Jusper-</a:t>
            </a:r>
            <a:r>
              <a:rPr sz="1600" b="1" dirty="0">
                <a:solidFill>
                  <a:srgbClr val="FFFFFF"/>
                </a:solidFill>
                <a:latin typeface="UD Digi Kyokasho NK-B" panose="02020700000000000000" pitchFamily="18" charset="-128"/>
                <a:ea typeface="UD Digi Kyokasho NK-B" panose="02020700000000000000" pitchFamily="18" charset="-128"/>
                <a:cs typeface="Meiryo UI"/>
              </a:rPr>
              <a:t>Ubin</a:t>
            </a:r>
            <a:r>
              <a:rPr sz="1600" b="1" spc="40" dirty="0">
                <a:solidFill>
                  <a:srgbClr val="FFFFFF"/>
                </a:solidFill>
                <a:latin typeface="UD Digi Kyokasho NK-B" panose="02020700000000000000" pitchFamily="18" charset="-128"/>
                <a:ea typeface="UD Digi Kyokasho NK-B" panose="02020700000000000000" pitchFamily="18" charset="-128"/>
                <a:cs typeface="Meiryo UI"/>
              </a:rPr>
              <a:t> </a:t>
            </a:r>
            <a:r>
              <a:rPr sz="1600" b="1" spc="-10" dirty="0">
                <a:solidFill>
                  <a:srgbClr val="FFFFFF"/>
                </a:solidFill>
                <a:latin typeface="UD Digi Kyokasho NK-B" panose="02020700000000000000" pitchFamily="18" charset="-128"/>
                <a:ea typeface="UD Digi Kyokasho NK-B" panose="02020700000000000000" pitchFamily="18" charset="-128"/>
                <a:cs typeface="Meiryo UI"/>
              </a:rPr>
              <a:t>Project</a:t>
            </a:r>
            <a:endParaRPr sz="1600">
              <a:latin typeface="UD Digi Kyokasho NK-B" panose="02020700000000000000" pitchFamily="18" charset="-128"/>
              <a:ea typeface="UD Digi Kyokasho NK-B" panose="02020700000000000000" pitchFamily="18" charset="-128"/>
              <a:cs typeface="Meiryo UI"/>
            </a:endParaRPr>
          </a:p>
        </p:txBody>
      </p:sp>
      <p:grpSp>
        <p:nvGrpSpPr>
          <p:cNvPr id="9" name="object 9"/>
          <p:cNvGrpSpPr/>
          <p:nvPr/>
        </p:nvGrpSpPr>
        <p:grpSpPr>
          <a:xfrm>
            <a:off x="1531620" y="4091915"/>
            <a:ext cx="969644" cy="605155"/>
            <a:chOff x="388620" y="4091914"/>
            <a:chExt cx="969644" cy="605155"/>
          </a:xfrm>
        </p:grpSpPr>
        <p:pic>
          <p:nvPicPr>
            <p:cNvPr id="10" name="object 10"/>
            <p:cNvPicPr/>
            <p:nvPr/>
          </p:nvPicPr>
          <p:blipFill>
            <a:blip r:embed="rId2" cstate="print"/>
            <a:stretch>
              <a:fillRect/>
            </a:stretch>
          </p:blipFill>
          <p:spPr>
            <a:xfrm>
              <a:off x="467785" y="4105450"/>
              <a:ext cx="815518" cy="542846"/>
            </a:xfrm>
            <a:prstGeom prst="rect">
              <a:avLst/>
            </a:prstGeom>
          </p:spPr>
        </p:pic>
        <p:pic>
          <p:nvPicPr>
            <p:cNvPr id="11" name="object 11"/>
            <p:cNvPicPr/>
            <p:nvPr/>
          </p:nvPicPr>
          <p:blipFill>
            <a:blip r:embed="rId3" cstate="print"/>
            <a:stretch>
              <a:fillRect/>
            </a:stretch>
          </p:blipFill>
          <p:spPr>
            <a:xfrm>
              <a:off x="388620" y="4091914"/>
              <a:ext cx="969289" cy="605053"/>
            </a:xfrm>
            <a:prstGeom prst="rect">
              <a:avLst/>
            </a:prstGeom>
          </p:spPr>
        </p:pic>
        <p:sp>
          <p:nvSpPr>
            <p:cNvPr id="12" name="object 12"/>
            <p:cNvSpPr/>
            <p:nvPr/>
          </p:nvSpPr>
          <p:spPr>
            <a:xfrm>
              <a:off x="489204" y="4117847"/>
              <a:ext cx="722630" cy="459105"/>
            </a:xfrm>
            <a:custGeom>
              <a:avLst/>
              <a:gdLst/>
              <a:ahLst/>
              <a:cxnLst/>
              <a:rect l="l" t="t" r="r" b="b"/>
              <a:pathLst>
                <a:path w="722630" h="459104">
                  <a:moveTo>
                    <a:pt x="722376" y="0"/>
                  </a:moveTo>
                  <a:lnTo>
                    <a:pt x="0" y="0"/>
                  </a:lnTo>
                  <a:lnTo>
                    <a:pt x="0" y="458724"/>
                  </a:lnTo>
                  <a:lnTo>
                    <a:pt x="722376" y="458724"/>
                  </a:lnTo>
                  <a:lnTo>
                    <a:pt x="722376" y="0"/>
                  </a:lnTo>
                  <a:close/>
                </a:path>
              </a:pathLst>
            </a:custGeom>
            <a:solidFill>
              <a:srgbClr val="FFFFFF"/>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3" name="object 13"/>
            <p:cNvSpPr/>
            <p:nvPr/>
          </p:nvSpPr>
          <p:spPr>
            <a:xfrm>
              <a:off x="489204" y="4117847"/>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ln w="9524">
              <a:solidFill>
                <a:srgbClr val="7E7E7E"/>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4" name="object 14"/>
          <p:cNvSpPr txBox="1"/>
          <p:nvPr/>
        </p:nvSpPr>
        <p:spPr>
          <a:xfrm>
            <a:off x="1632204" y="4117847"/>
            <a:ext cx="722630" cy="386644"/>
          </a:xfrm>
          <a:prstGeom prst="rect">
            <a:avLst/>
          </a:prstGeom>
          <a:noFill/>
        </p:spPr>
        <p:txBody>
          <a:bodyPr vert="horz" wrap="square" lIns="0" tIns="47625" rIns="0" bIns="0" rtlCol="0">
            <a:spAutoFit/>
          </a:bodyPr>
          <a:lstStyle/>
          <a:p>
            <a:pPr algn="ctr">
              <a:spcBef>
                <a:spcPts val="375"/>
              </a:spcBef>
            </a:pPr>
            <a:r>
              <a:rPr sz="1100" spc="-25" dirty="0">
                <a:latin typeface="UD Digi Kyokasho NK-B" panose="02020700000000000000" pitchFamily="18" charset="-128"/>
                <a:ea typeface="UD Digi Kyokasho NK-B" panose="02020700000000000000" pitchFamily="18" charset="-128"/>
                <a:cs typeface="Meiryo UI"/>
              </a:rPr>
              <a:t>活用</a:t>
            </a:r>
            <a:endParaRPr sz="1100" dirty="0">
              <a:latin typeface="UD Digi Kyokasho NK-B" panose="02020700000000000000" pitchFamily="18" charset="-128"/>
              <a:ea typeface="UD Digi Kyokasho NK-B" panose="02020700000000000000" pitchFamily="18" charset="-128"/>
              <a:cs typeface="Meiryo UI"/>
            </a:endParaRPr>
          </a:p>
          <a:p>
            <a:pPr algn="ctr">
              <a:lnSpc>
                <a:spcPct val="100000"/>
              </a:lnSpc>
            </a:pPr>
            <a:r>
              <a:rPr lang="ja-JP" altLang="en-US" sz="1100" dirty="0">
                <a:latin typeface="UD Digi Kyokasho NK-B" panose="02020700000000000000" pitchFamily="18" charset="-128"/>
                <a:ea typeface="UD Digi Kyokasho NK-B" panose="02020700000000000000" pitchFamily="18" charset="-128"/>
                <a:cs typeface="Meiryo UI"/>
              </a:rPr>
              <a:t>技術</a:t>
            </a:r>
            <a:endParaRPr sz="1100" dirty="0">
              <a:latin typeface="UD Digi Kyokasho NK-B" panose="02020700000000000000" pitchFamily="18" charset="-128"/>
              <a:ea typeface="UD Digi Kyokasho NK-B" panose="02020700000000000000" pitchFamily="18" charset="-128"/>
              <a:cs typeface="Meiryo UI"/>
            </a:endParaRPr>
          </a:p>
        </p:txBody>
      </p:sp>
      <p:grpSp>
        <p:nvGrpSpPr>
          <p:cNvPr id="15" name="object 15"/>
          <p:cNvGrpSpPr/>
          <p:nvPr/>
        </p:nvGrpSpPr>
        <p:grpSpPr>
          <a:xfrm>
            <a:off x="1601724" y="4608564"/>
            <a:ext cx="833755" cy="771525"/>
            <a:chOff x="458723" y="4608563"/>
            <a:chExt cx="833755" cy="771525"/>
          </a:xfrm>
          <a:noFill/>
        </p:grpSpPr>
        <p:pic>
          <p:nvPicPr>
            <p:cNvPr id="16" name="object 16"/>
            <p:cNvPicPr/>
            <p:nvPr/>
          </p:nvPicPr>
          <p:blipFill>
            <a:blip r:embed="rId4" cstate="print"/>
            <a:stretch>
              <a:fillRect/>
            </a:stretch>
          </p:blipFill>
          <p:spPr>
            <a:xfrm>
              <a:off x="458723" y="4608563"/>
              <a:ext cx="833640" cy="771156"/>
            </a:xfrm>
            <a:prstGeom prst="rect">
              <a:avLst/>
            </a:prstGeom>
            <a:grpFill/>
          </p:spPr>
        </p:pic>
        <p:pic>
          <p:nvPicPr>
            <p:cNvPr id="17" name="object 17"/>
            <p:cNvPicPr/>
            <p:nvPr/>
          </p:nvPicPr>
          <p:blipFill>
            <a:blip r:embed="rId5" cstate="print"/>
            <a:stretch>
              <a:fillRect/>
            </a:stretch>
          </p:blipFill>
          <p:spPr>
            <a:xfrm>
              <a:off x="502919" y="4713706"/>
              <a:ext cx="742200" cy="605053"/>
            </a:xfrm>
            <a:prstGeom prst="rect">
              <a:avLst/>
            </a:prstGeom>
            <a:grpFill/>
          </p:spPr>
        </p:pic>
      </p:grpSp>
      <p:sp>
        <p:nvSpPr>
          <p:cNvPr id="18" name="object 18"/>
          <p:cNvSpPr txBox="1"/>
          <p:nvPr/>
        </p:nvSpPr>
        <p:spPr>
          <a:xfrm>
            <a:off x="1632204" y="4639056"/>
            <a:ext cx="722630" cy="488595"/>
          </a:xfrm>
          <a:prstGeom prst="rect">
            <a:avLst/>
          </a:prstGeom>
          <a:noFill/>
          <a:ln w="9525">
            <a:noFill/>
          </a:ln>
        </p:spPr>
        <p:txBody>
          <a:bodyPr vert="horz" wrap="square" lIns="0" tIns="148590" rIns="0" bIns="0" rtlCol="0">
            <a:spAutoFit/>
          </a:bodyPr>
          <a:lstStyle/>
          <a:p>
            <a:pPr marL="132080" marR="125095" indent="86360">
              <a:spcBef>
                <a:spcPts val="1170"/>
              </a:spcBef>
            </a:pPr>
            <a:r>
              <a:rPr sz="1100" spc="-25" dirty="0">
                <a:latin typeface="UD Digi Kyokasho NK-B" panose="02020700000000000000" pitchFamily="18" charset="-128"/>
                <a:ea typeface="UD Digi Kyokasho NK-B" panose="02020700000000000000" pitchFamily="18" charset="-128"/>
                <a:cs typeface="Meiryo UI"/>
              </a:rPr>
              <a:t>主な</a:t>
            </a:r>
            <a:r>
              <a:rPr sz="1100" spc="-20" dirty="0">
                <a:latin typeface="UD Digi Kyokasho NK-B" panose="02020700000000000000" pitchFamily="18" charset="-128"/>
                <a:ea typeface="UD Digi Kyokasho NK-B" panose="02020700000000000000" pitchFamily="18" charset="-128"/>
                <a:cs typeface="Meiryo UI"/>
              </a:rPr>
              <a:t>協業先</a:t>
            </a:r>
            <a:endParaRPr sz="1100">
              <a:latin typeface="UD Digi Kyokasho NK-B" panose="02020700000000000000" pitchFamily="18" charset="-128"/>
              <a:ea typeface="UD Digi Kyokasho NK-B" panose="02020700000000000000" pitchFamily="18" charset="-128"/>
              <a:cs typeface="Meiryo UI"/>
            </a:endParaRPr>
          </a:p>
        </p:txBody>
      </p:sp>
      <p:grpSp>
        <p:nvGrpSpPr>
          <p:cNvPr id="19" name="object 19"/>
          <p:cNvGrpSpPr/>
          <p:nvPr/>
        </p:nvGrpSpPr>
        <p:grpSpPr>
          <a:xfrm>
            <a:off x="1601724" y="5343145"/>
            <a:ext cx="833755" cy="678815"/>
            <a:chOff x="458723" y="5343144"/>
            <a:chExt cx="833755" cy="678815"/>
          </a:xfrm>
          <a:noFill/>
        </p:grpSpPr>
        <p:pic>
          <p:nvPicPr>
            <p:cNvPr id="20" name="object 20"/>
            <p:cNvPicPr/>
            <p:nvPr/>
          </p:nvPicPr>
          <p:blipFill>
            <a:blip r:embed="rId6" cstate="print"/>
            <a:stretch>
              <a:fillRect/>
            </a:stretch>
          </p:blipFill>
          <p:spPr>
            <a:xfrm>
              <a:off x="458723" y="5343144"/>
              <a:ext cx="833640" cy="678205"/>
            </a:xfrm>
            <a:prstGeom prst="rect">
              <a:avLst/>
            </a:prstGeom>
            <a:grpFill/>
          </p:spPr>
        </p:pic>
        <p:pic>
          <p:nvPicPr>
            <p:cNvPr id="21" name="object 21"/>
            <p:cNvPicPr/>
            <p:nvPr/>
          </p:nvPicPr>
          <p:blipFill>
            <a:blip r:embed="rId7" cstate="print"/>
            <a:stretch>
              <a:fillRect/>
            </a:stretch>
          </p:blipFill>
          <p:spPr>
            <a:xfrm>
              <a:off x="547115" y="5402580"/>
              <a:ext cx="652284" cy="605053"/>
            </a:xfrm>
            <a:prstGeom prst="rect">
              <a:avLst/>
            </a:prstGeom>
            <a:grpFill/>
          </p:spPr>
        </p:pic>
      </p:grpSp>
      <p:sp>
        <p:nvSpPr>
          <p:cNvPr id="22" name="object 22"/>
          <p:cNvSpPr txBox="1"/>
          <p:nvPr/>
        </p:nvSpPr>
        <p:spPr>
          <a:xfrm>
            <a:off x="1632204" y="5373623"/>
            <a:ext cx="722630" cy="425758"/>
          </a:xfrm>
          <a:prstGeom prst="rect">
            <a:avLst/>
          </a:prstGeom>
          <a:noFill/>
          <a:ln w="9525">
            <a:noFill/>
          </a:ln>
        </p:spPr>
        <p:txBody>
          <a:bodyPr vert="horz" wrap="square" lIns="0" tIns="101600" rIns="0" bIns="0" rtlCol="0">
            <a:spAutoFit/>
          </a:bodyPr>
          <a:lstStyle/>
          <a:p>
            <a:pPr marL="179070" marR="170815" indent="-3175">
              <a:spcBef>
                <a:spcPts val="800"/>
              </a:spcBef>
            </a:pPr>
            <a:r>
              <a:rPr sz="1050" spc="-20" dirty="0">
                <a:latin typeface="UD Digi Kyokasho NK-B" panose="02020700000000000000" pitchFamily="18" charset="-128"/>
                <a:ea typeface="UD Digi Kyokasho NK-B" panose="02020700000000000000" pitchFamily="18" charset="-128"/>
                <a:cs typeface="Meiryo UI"/>
              </a:rPr>
              <a:t>ユースケース</a:t>
            </a:r>
            <a:endParaRPr sz="1050" dirty="0">
              <a:latin typeface="UD Digi Kyokasho NK-B" panose="02020700000000000000" pitchFamily="18" charset="-128"/>
              <a:ea typeface="UD Digi Kyokasho NK-B" panose="02020700000000000000" pitchFamily="18" charset="-128"/>
              <a:cs typeface="Meiryo UI"/>
            </a:endParaRPr>
          </a:p>
        </p:txBody>
      </p:sp>
      <p:sp>
        <p:nvSpPr>
          <p:cNvPr id="23" name="object 23"/>
          <p:cNvSpPr txBox="1"/>
          <p:nvPr/>
        </p:nvSpPr>
        <p:spPr>
          <a:xfrm>
            <a:off x="2470150" y="3088387"/>
            <a:ext cx="2559814" cy="444352"/>
          </a:xfrm>
          <a:prstGeom prst="rect">
            <a:avLst/>
          </a:prstGeom>
        </p:spPr>
        <p:txBody>
          <a:bodyPr vert="horz" wrap="square" lIns="0" tIns="13335" rIns="0" bIns="0" rtlCol="0">
            <a:spAutoFit/>
          </a:bodyPr>
          <a:lstStyle/>
          <a:p>
            <a:pPr marL="12700">
              <a:spcBef>
                <a:spcPts val="105"/>
              </a:spcBef>
            </a:pPr>
            <a:r>
              <a:rPr sz="1400" spc="-5" dirty="0">
                <a:latin typeface="UD Digi Kyokasho NK-B" panose="02020700000000000000" pitchFamily="18" charset="-128"/>
                <a:ea typeface="UD Digi Kyokasho NK-B" panose="02020700000000000000" pitchFamily="18" charset="-128"/>
                <a:cs typeface="Meiryo UI"/>
              </a:rPr>
              <a:t>カナダ銀行(</a:t>
            </a:r>
            <a:r>
              <a:rPr sz="1400" spc="-10" dirty="0">
                <a:latin typeface="UD Digi Kyokasho NK-B" panose="02020700000000000000" pitchFamily="18" charset="-128"/>
                <a:ea typeface="UD Digi Kyokasho NK-B" panose="02020700000000000000" pitchFamily="18" charset="-128"/>
                <a:cs typeface="Meiryo UI"/>
              </a:rPr>
              <a:t>BOC),</a:t>
            </a:r>
            <a:endParaRPr sz="1400" dirty="0">
              <a:latin typeface="UD Digi Kyokasho NK-B" panose="02020700000000000000" pitchFamily="18" charset="-128"/>
              <a:ea typeface="UD Digi Kyokasho NK-B" panose="02020700000000000000" pitchFamily="18" charset="-128"/>
              <a:cs typeface="Meiryo UI"/>
            </a:endParaRPr>
          </a:p>
          <a:p>
            <a:pPr marL="12700"/>
            <a:r>
              <a:rPr sz="1400" spc="-20" dirty="0">
                <a:latin typeface="UD Digi Kyokasho NK-B" panose="02020700000000000000" pitchFamily="18" charset="-128"/>
                <a:ea typeface="UD Digi Kyokasho NK-B" panose="02020700000000000000" pitchFamily="18" charset="-128"/>
                <a:cs typeface="Meiryo UI"/>
              </a:rPr>
              <a:t>シンガポール金融管理局(MAS)</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24" name="object 24"/>
          <p:cNvGrpSpPr/>
          <p:nvPr/>
        </p:nvGrpSpPr>
        <p:grpSpPr>
          <a:xfrm>
            <a:off x="1569720" y="3056939"/>
            <a:ext cx="894715" cy="542925"/>
            <a:chOff x="426719" y="3056938"/>
            <a:chExt cx="894715" cy="542925"/>
          </a:xfrm>
          <a:noFill/>
        </p:grpSpPr>
        <p:pic>
          <p:nvPicPr>
            <p:cNvPr id="25" name="object 25"/>
            <p:cNvPicPr/>
            <p:nvPr/>
          </p:nvPicPr>
          <p:blipFill>
            <a:blip r:embed="rId2" cstate="print"/>
            <a:stretch>
              <a:fillRect/>
            </a:stretch>
          </p:blipFill>
          <p:spPr>
            <a:xfrm>
              <a:off x="467785" y="3056938"/>
              <a:ext cx="815518" cy="542846"/>
            </a:xfrm>
            <a:prstGeom prst="rect">
              <a:avLst/>
            </a:prstGeom>
            <a:grpFill/>
          </p:spPr>
        </p:pic>
        <p:pic>
          <p:nvPicPr>
            <p:cNvPr id="26" name="object 26"/>
            <p:cNvPicPr/>
            <p:nvPr/>
          </p:nvPicPr>
          <p:blipFill>
            <a:blip r:embed="rId8" cstate="print"/>
            <a:stretch>
              <a:fillRect/>
            </a:stretch>
          </p:blipFill>
          <p:spPr>
            <a:xfrm>
              <a:off x="426719" y="3134829"/>
              <a:ext cx="894575" cy="422186"/>
            </a:xfrm>
            <a:prstGeom prst="rect">
              <a:avLst/>
            </a:prstGeom>
            <a:grpFill/>
          </p:spPr>
        </p:pic>
      </p:grpSp>
      <p:sp>
        <p:nvSpPr>
          <p:cNvPr id="27" name="object 27"/>
          <p:cNvSpPr txBox="1"/>
          <p:nvPr/>
        </p:nvSpPr>
        <p:spPr>
          <a:xfrm>
            <a:off x="1632204" y="3069335"/>
            <a:ext cx="722630" cy="309059"/>
          </a:xfrm>
          <a:prstGeom prst="rect">
            <a:avLst/>
          </a:prstGeom>
          <a:noFill/>
          <a:ln w="9525">
            <a:noFill/>
          </a:ln>
        </p:spPr>
        <p:txBody>
          <a:bodyPr vert="horz" wrap="square" lIns="0" tIns="138430" rIns="0" bIns="0" rtlCol="0">
            <a:spAutoFit/>
          </a:bodyPr>
          <a:lstStyle/>
          <a:p>
            <a:pPr marL="55880">
              <a:spcBef>
                <a:spcPts val="1090"/>
              </a:spcBef>
            </a:pPr>
            <a:r>
              <a:rPr sz="1100" spc="-15" dirty="0">
                <a:latin typeface="UD Digi Kyokasho NK-B" panose="02020700000000000000" pitchFamily="18" charset="-128"/>
                <a:ea typeface="UD Digi Kyokasho NK-B" panose="02020700000000000000" pitchFamily="18" charset="-128"/>
                <a:cs typeface="Meiryo UI"/>
              </a:rPr>
              <a:t>管理主体</a:t>
            </a:r>
            <a:endParaRPr sz="1100" dirty="0">
              <a:latin typeface="UD Digi Kyokasho NK-B" panose="02020700000000000000" pitchFamily="18" charset="-128"/>
              <a:ea typeface="UD Digi Kyokasho NK-B" panose="02020700000000000000" pitchFamily="18" charset="-128"/>
              <a:cs typeface="Meiryo UI"/>
            </a:endParaRPr>
          </a:p>
        </p:txBody>
      </p:sp>
      <p:sp>
        <p:nvSpPr>
          <p:cNvPr id="28" name="object 28"/>
          <p:cNvSpPr txBox="1"/>
          <p:nvPr/>
        </p:nvSpPr>
        <p:spPr>
          <a:xfrm>
            <a:off x="4996434" y="1714627"/>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概要</a:t>
            </a:r>
            <a:endParaRPr sz="1200">
              <a:latin typeface="UD Digi Kyokasho NK-B" panose="02020700000000000000" pitchFamily="18" charset="-128"/>
              <a:ea typeface="UD Digi Kyokasho NK-B" panose="02020700000000000000" pitchFamily="18" charset="-128"/>
              <a:cs typeface="Meiryo UI"/>
            </a:endParaRPr>
          </a:p>
        </p:txBody>
      </p:sp>
      <p:sp>
        <p:nvSpPr>
          <p:cNvPr id="29" name="object 29"/>
          <p:cNvSpPr/>
          <p:nvPr/>
        </p:nvSpPr>
        <p:spPr>
          <a:xfrm>
            <a:off x="5268467" y="1542288"/>
            <a:ext cx="22860" cy="1338580"/>
          </a:xfrm>
          <a:custGeom>
            <a:avLst/>
            <a:gdLst/>
            <a:ahLst/>
            <a:cxnLst/>
            <a:rect l="l" t="t" r="r" b="b"/>
            <a:pathLst>
              <a:path w="22860" h="1338580">
                <a:moveTo>
                  <a:pt x="22860" y="0"/>
                </a:moveTo>
                <a:lnTo>
                  <a:pt x="22860" y="655701"/>
                </a:lnTo>
              </a:path>
              <a:path w="22860" h="1338580">
                <a:moveTo>
                  <a:pt x="0" y="682751"/>
                </a:moveTo>
                <a:lnTo>
                  <a:pt x="0" y="1338452"/>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0" name="object 30"/>
          <p:cNvSpPr txBox="1"/>
          <p:nvPr/>
        </p:nvSpPr>
        <p:spPr>
          <a:xfrm>
            <a:off x="5384037" y="1587855"/>
            <a:ext cx="6309603" cy="1184910"/>
          </a:xfrm>
          <a:prstGeom prst="rect">
            <a:avLst/>
          </a:prstGeom>
        </p:spPr>
        <p:txBody>
          <a:bodyPr vert="horz" wrap="square" lIns="0" tIns="50800" rIns="0" bIns="0" rtlCol="0">
            <a:spAutoFit/>
          </a:bodyPr>
          <a:lstStyle/>
          <a:p>
            <a:pPr marL="243204" indent="-179070">
              <a:spcBef>
                <a:spcPts val="400"/>
              </a:spcBef>
              <a:buFont typeface="Arial"/>
              <a:buChar char="•"/>
              <a:tabLst>
                <a:tab pos="243840" algn="l"/>
              </a:tabLst>
            </a:pPr>
            <a:r>
              <a:rPr sz="1400" dirty="0">
                <a:latin typeface="UD Digi Kyokasho NK-B" panose="02020700000000000000" pitchFamily="18" charset="-128"/>
                <a:ea typeface="UD Digi Kyokasho NK-B" panose="02020700000000000000" pitchFamily="18" charset="-128"/>
                <a:cs typeface="Meiryo UI"/>
              </a:rPr>
              <a:t>BOCと</a:t>
            </a:r>
            <a:r>
              <a:rPr sz="1400" spc="-10" dirty="0">
                <a:latin typeface="UD Digi Kyokasho NK-B" panose="02020700000000000000" pitchFamily="18" charset="-128"/>
                <a:ea typeface="UD Digi Kyokasho NK-B" panose="02020700000000000000" pitchFamily="18" charset="-128"/>
                <a:cs typeface="Meiryo UI"/>
              </a:rPr>
              <a:t>MAS</a:t>
            </a:r>
            <a:r>
              <a:rPr sz="1400" spc="-20" dirty="0">
                <a:latin typeface="UD Digi Kyokasho NK-B" panose="02020700000000000000" pitchFamily="18" charset="-128"/>
                <a:ea typeface="UD Digi Kyokasho NK-B" panose="02020700000000000000" pitchFamily="18" charset="-128"/>
                <a:cs typeface="Meiryo UI"/>
              </a:rPr>
              <a:t>の共同プロジェクト</a:t>
            </a:r>
            <a:endParaRPr sz="1400" dirty="0">
              <a:latin typeface="UD Digi Kyokasho NK-B" panose="02020700000000000000" pitchFamily="18" charset="-128"/>
              <a:ea typeface="UD Digi Kyokasho NK-B" panose="02020700000000000000" pitchFamily="18" charset="-128"/>
              <a:cs typeface="Meiryo UI"/>
            </a:endParaRPr>
          </a:p>
          <a:p>
            <a:pPr marL="243204" indent="-179070">
              <a:spcBef>
                <a:spcPts val="300"/>
              </a:spcBef>
              <a:buFont typeface="Arial"/>
              <a:buChar char="•"/>
              <a:tabLst>
                <a:tab pos="243840" algn="l"/>
              </a:tabLst>
            </a:pPr>
            <a:r>
              <a:rPr sz="1400" dirty="0">
                <a:latin typeface="UD Digi Kyokasho NK-B" panose="02020700000000000000" pitchFamily="18" charset="-128"/>
                <a:ea typeface="UD Digi Kyokasho NK-B" panose="02020700000000000000" pitchFamily="18" charset="-128"/>
                <a:cs typeface="Meiryo UI"/>
              </a:rPr>
              <a:t>両国で異なる</a:t>
            </a:r>
            <a:r>
              <a:rPr sz="1400" spc="-10" dirty="0">
                <a:latin typeface="UD Digi Kyokasho NK-B" panose="02020700000000000000" pitchFamily="18" charset="-128"/>
                <a:ea typeface="UD Digi Kyokasho NK-B" panose="02020700000000000000" pitchFamily="18" charset="-128"/>
                <a:cs typeface="Meiryo UI"/>
              </a:rPr>
              <a:t>DLT基盤で発行したCBDC</a:t>
            </a:r>
            <a:r>
              <a:rPr sz="1400" spc="-15" dirty="0">
                <a:latin typeface="UD Digi Kyokasho NK-B" panose="02020700000000000000" pitchFamily="18" charset="-128"/>
                <a:ea typeface="UD Digi Kyokasho NK-B" panose="02020700000000000000" pitchFamily="18" charset="-128"/>
                <a:cs typeface="Meiryo UI"/>
              </a:rPr>
              <a:t>を用いた</a:t>
            </a:r>
            <a:r>
              <a:rPr sz="1400" dirty="0">
                <a:latin typeface="UD Digi Kyokasho NK-B" panose="02020700000000000000" pitchFamily="18" charset="-128"/>
                <a:ea typeface="UD Digi Kyokasho NK-B" panose="02020700000000000000" pitchFamily="18" charset="-128"/>
                <a:cs typeface="Meiryo UI"/>
              </a:rPr>
              <a:t>PvP</a:t>
            </a:r>
            <a:r>
              <a:rPr sz="1350" baseline="24691" dirty="0">
                <a:latin typeface="UD Digi Kyokasho NK-B" panose="02020700000000000000" pitchFamily="18" charset="-128"/>
                <a:ea typeface="UD Digi Kyokasho NK-B" panose="02020700000000000000" pitchFamily="18" charset="-128"/>
                <a:cs typeface="Meiryo UI"/>
              </a:rPr>
              <a:t>※</a:t>
            </a:r>
            <a:r>
              <a:rPr sz="1400" spc="-25" dirty="0">
                <a:latin typeface="UD Digi Kyokasho NK-B" panose="02020700000000000000" pitchFamily="18" charset="-128"/>
                <a:ea typeface="UD Digi Kyokasho NK-B" panose="02020700000000000000" pitchFamily="18" charset="-128"/>
                <a:cs typeface="Meiryo UI"/>
              </a:rPr>
              <a:t>を実証</a:t>
            </a:r>
            <a:endParaRPr sz="1400" dirty="0">
              <a:latin typeface="UD Digi Kyokasho NK-B" panose="02020700000000000000" pitchFamily="18" charset="-128"/>
              <a:ea typeface="UD Digi Kyokasho NK-B" panose="02020700000000000000" pitchFamily="18" charset="-128"/>
              <a:cs typeface="Meiryo UI"/>
            </a:endParaRPr>
          </a:p>
          <a:p>
            <a:pPr marL="266065">
              <a:spcBef>
                <a:spcPts val="70"/>
              </a:spcBef>
            </a:pPr>
            <a:r>
              <a:rPr sz="1000" dirty="0">
                <a:latin typeface="UD Digi Kyokasho NK-B" panose="02020700000000000000" pitchFamily="18" charset="-128"/>
                <a:ea typeface="UD Digi Kyokasho NK-B" panose="02020700000000000000" pitchFamily="18" charset="-128"/>
                <a:cs typeface="Meiryo UI"/>
              </a:rPr>
              <a:t>※PvP:</a:t>
            </a:r>
            <a:r>
              <a:rPr sz="1000" spc="-30" dirty="0">
                <a:latin typeface="UD Digi Kyokasho NK-B" panose="02020700000000000000" pitchFamily="18" charset="-128"/>
                <a:ea typeface="UD Digi Kyokasho NK-B" panose="02020700000000000000" pitchFamily="18" charset="-128"/>
                <a:cs typeface="Meiryo UI"/>
              </a:rPr>
              <a:t> </a:t>
            </a:r>
            <a:r>
              <a:rPr sz="1000" dirty="0">
                <a:latin typeface="UD Digi Kyokasho NK-B" panose="02020700000000000000" pitchFamily="18" charset="-128"/>
                <a:ea typeface="UD Digi Kyokasho NK-B" panose="02020700000000000000" pitchFamily="18" charset="-128"/>
                <a:cs typeface="Meiryo UI"/>
              </a:rPr>
              <a:t>Payment</a:t>
            </a:r>
            <a:r>
              <a:rPr sz="1000" spc="-45" dirty="0">
                <a:latin typeface="UD Digi Kyokasho NK-B" panose="02020700000000000000" pitchFamily="18" charset="-128"/>
                <a:ea typeface="UD Digi Kyokasho NK-B" panose="02020700000000000000" pitchFamily="18" charset="-128"/>
                <a:cs typeface="Meiryo UI"/>
              </a:rPr>
              <a:t> </a:t>
            </a:r>
            <a:r>
              <a:rPr sz="1000" dirty="0">
                <a:latin typeface="UD Digi Kyokasho NK-B" panose="02020700000000000000" pitchFamily="18" charset="-128"/>
                <a:ea typeface="UD Digi Kyokasho NK-B" panose="02020700000000000000" pitchFamily="18" charset="-128"/>
                <a:cs typeface="Meiryo UI"/>
              </a:rPr>
              <a:t>vs</a:t>
            </a:r>
            <a:r>
              <a:rPr sz="1000" spc="-45" dirty="0">
                <a:latin typeface="UD Digi Kyokasho NK-B" panose="02020700000000000000" pitchFamily="18" charset="-128"/>
                <a:ea typeface="UD Digi Kyokasho NK-B" panose="02020700000000000000" pitchFamily="18" charset="-128"/>
                <a:cs typeface="Meiryo UI"/>
              </a:rPr>
              <a:t> </a:t>
            </a:r>
            <a:r>
              <a:rPr sz="1000" spc="-10" dirty="0">
                <a:latin typeface="UD Digi Kyokasho NK-B" panose="02020700000000000000" pitchFamily="18" charset="-128"/>
                <a:ea typeface="UD Digi Kyokasho NK-B" panose="02020700000000000000" pitchFamily="18" charset="-128"/>
                <a:cs typeface="Meiryo UI"/>
              </a:rPr>
              <a:t>Payment</a:t>
            </a:r>
            <a:endParaRPr sz="1000" dirty="0">
              <a:latin typeface="UD Digi Kyokasho NK-B" panose="02020700000000000000" pitchFamily="18" charset="-128"/>
              <a:ea typeface="UD Digi Kyokasho NK-B" panose="02020700000000000000" pitchFamily="18" charset="-128"/>
              <a:cs typeface="Meiryo UI"/>
            </a:endParaRPr>
          </a:p>
          <a:p>
            <a:pPr marL="215900" indent="-178435">
              <a:spcBef>
                <a:spcPts val="535"/>
              </a:spcBef>
              <a:buFont typeface="Arial"/>
              <a:buChar char="•"/>
              <a:tabLst>
                <a:tab pos="216535" algn="l"/>
              </a:tabLst>
            </a:pPr>
            <a:r>
              <a:rPr sz="1400" spc="-20" dirty="0">
                <a:latin typeface="UD Digi Kyokasho NK-B" panose="02020700000000000000" pitchFamily="18" charset="-128"/>
                <a:ea typeface="UD Digi Kyokasho NK-B" panose="02020700000000000000" pitchFamily="18" charset="-128"/>
                <a:cs typeface="Meiryo UI"/>
              </a:rPr>
              <a:t>クロスボーダー決済： </a:t>
            </a:r>
            <a:r>
              <a:rPr sz="1400" spc="-20" dirty="0" err="1">
                <a:latin typeface="UD Digi Kyokasho NK-B" panose="02020700000000000000" pitchFamily="18" charset="-128"/>
                <a:ea typeface="UD Digi Kyokasho NK-B" panose="02020700000000000000" pitchFamily="18" charset="-128"/>
                <a:cs typeface="Meiryo UI"/>
              </a:rPr>
              <a:t>銀行間決済に掛るバックオフィス処理の軽減、</a:t>
            </a:r>
            <a:r>
              <a:rPr sz="1400" spc="-25" dirty="0" err="1">
                <a:latin typeface="UD Digi Kyokasho NK-B" panose="02020700000000000000" pitchFamily="18" charset="-128"/>
                <a:ea typeface="UD Digi Kyokasho NK-B" panose="02020700000000000000" pitchFamily="18" charset="-128"/>
                <a:cs typeface="Meiryo UI"/>
              </a:rPr>
              <a:t>取引時の透明性を高めることを検証</a:t>
            </a:r>
            <a:endParaRPr sz="1400" dirty="0">
              <a:latin typeface="UD Digi Kyokasho NK-B" panose="02020700000000000000" pitchFamily="18" charset="-128"/>
              <a:ea typeface="UD Digi Kyokasho NK-B" panose="02020700000000000000" pitchFamily="18" charset="-128"/>
              <a:cs typeface="Meiryo UI"/>
            </a:endParaRPr>
          </a:p>
        </p:txBody>
      </p:sp>
      <p:sp>
        <p:nvSpPr>
          <p:cNvPr id="31" name="object 31"/>
          <p:cNvSpPr txBox="1"/>
          <p:nvPr/>
        </p:nvSpPr>
        <p:spPr>
          <a:xfrm>
            <a:off x="4982971" y="239763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目的</a:t>
            </a:r>
            <a:endParaRPr sz="120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2470150" y="5538927"/>
            <a:ext cx="916940" cy="228268"/>
          </a:xfrm>
          <a:prstGeom prst="rect">
            <a:avLst/>
          </a:prstGeom>
        </p:spPr>
        <p:txBody>
          <a:bodyPr vert="horz" wrap="square" lIns="0" tIns="12700" rIns="0" bIns="0" rtlCol="0">
            <a:spAutoFit/>
          </a:bodyPr>
          <a:lstStyle/>
          <a:p>
            <a:pPr marL="12700">
              <a:spcBef>
                <a:spcPts val="100"/>
              </a:spcBef>
            </a:pPr>
            <a:r>
              <a:rPr sz="1400" spc="-10" dirty="0">
                <a:latin typeface="UD Digi Kyokasho NK-B" panose="02020700000000000000" pitchFamily="18" charset="-128"/>
                <a:ea typeface="UD Digi Kyokasho NK-B" panose="02020700000000000000" pitchFamily="18" charset="-128"/>
                <a:cs typeface="Meiryo UI"/>
              </a:rPr>
              <a:t>銀行間決済</a:t>
            </a:r>
            <a:endParaRPr sz="1400">
              <a:latin typeface="UD Digi Kyokasho NK-B" panose="02020700000000000000" pitchFamily="18" charset="-128"/>
              <a:ea typeface="UD Digi Kyokasho NK-B" panose="02020700000000000000" pitchFamily="18" charset="-128"/>
              <a:cs typeface="Meiryo UI"/>
            </a:endParaRPr>
          </a:p>
        </p:txBody>
      </p:sp>
      <p:sp>
        <p:nvSpPr>
          <p:cNvPr id="33" name="object 33"/>
          <p:cNvSpPr txBox="1"/>
          <p:nvPr/>
        </p:nvSpPr>
        <p:spPr>
          <a:xfrm>
            <a:off x="4998211" y="4438650"/>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仕組</a:t>
            </a:r>
            <a:r>
              <a:rPr sz="1200" spc="75" dirty="0">
                <a:latin typeface="UD Digi Kyokasho NK-B" panose="02020700000000000000" pitchFamily="18" charset="-128"/>
                <a:ea typeface="UD Digi Kyokasho NK-B" panose="02020700000000000000" pitchFamily="18" charset="-128"/>
                <a:cs typeface="Meiryo UI"/>
              </a:rPr>
              <a:t>み</a:t>
            </a:r>
            <a:endParaRPr sz="1200">
              <a:latin typeface="UD Digi Kyokasho NK-B" panose="02020700000000000000" pitchFamily="18" charset="-128"/>
              <a:ea typeface="UD Digi Kyokasho NK-B" panose="02020700000000000000" pitchFamily="18" charset="-128"/>
              <a:cs typeface="Meiryo UI"/>
            </a:endParaRPr>
          </a:p>
        </p:txBody>
      </p:sp>
      <p:sp>
        <p:nvSpPr>
          <p:cNvPr id="34" name="object 34"/>
          <p:cNvSpPr/>
          <p:nvPr/>
        </p:nvSpPr>
        <p:spPr>
          <a:xfrm>
            <a:off x="5292852" y="3317747"/>
            <a:ext cx="0" cy="2706370"/>
          </a:xfrm>
          <a:custGeom>
            <a:avLst/>
            <a:gdLst/>
            <a:ahLst/>
            <a:cxnLst/>
            <a:rect l="l" t="t" r="r" b="b"/>
            <a:pathLst>
              <a:path h="2706370">
                <a:moveTo>
                  <a:pt x="0" y="0"/>
                </a:moveTo>
                <a:lnTo>
                  <a:pt x="0" y="2705925"/>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5" name="object 35"/>
          <p:cNvSpPr txBox="1"/>
          <p:nvPr/>
        </p:nvSpPr>
        <p:spPr>
          <a:xfrm>
            <a:off x="8107172" y="3256486"/>
            <a:ext cx="3979651" cy="1167627"/>
          </a:xfrm>
          <a:prstGeom prst="rect">
            <a:avLst/>
          </a:prstGeom>
        </p:spPr>
        <p:txBody>
          <a:bodyPr vert="horz" wrap="square" lIns="0" tIns="13335" rIns="0" bIns="0" rtlCol="0">
            <a:spAutoFit/>
          </a:bodyPr>
          <a:lstStyle/>
          <a:p>
            <a:pPr marL="190500" indent="-178435">
              <a:spcBef>
                <a:spcPts val="105"/>
              </a:spcBef>
              <a:buFont typeface="Arial"/>
              <a:buChar char="•"/>
              <a:tabLst>
                <a:tab pos="191135" algn="l"/>
              </a:tabLst>
            </a:pPr>
            <a:r>
              <a:rPr sz="1400" dirty="0" err="1">
                <a:latin typeface="UD Digi Kyokasho NK-B" panose="02020700000000000000" pitchFamily="18" charset="-128"/>
                <a:ea typeface="UD Digi Kyokasho NK-B" panose="02020700000000000000" pitchFamily="18" charset="-128"/>
                <a:cs typeface="Meiryo UI"/>
              </a:rPr>
              <a:t>BOC</a:t>
            </a:r>
            <a:r>
              <a:rPr sz="1400" spc="-10" dirty="0" err="1">
                <a:latin typeface="UD Digi Kyokasho NK-B" panose="02020700000000000000" pitchFamily="18" charset="-128"/>
                <a:ea typeface="UD Digi Kyokasho NK-B" panose="02020700000000000000" pitchFamily="18" charset="-128"/>
                <a:cs typeface="Meiryo UI"/>
              </a:rPr>
              <a:t>はQuorum、MASは</a:t>
            </a:r>
            <a:r>
              <a:rPr sz="1400" spc="-20" dirty="0" err="1">
                <a:latin typeface="UD Digi Kyokasho NK-B" panose="02020700000000000000" pitchFamily="18" charset="-128"/>
                <a:ea typeface="UD Digi Kyokasho NK-B" panose="02020700000000000000" pitchFamily="18" charset="-128"/>
                <a:cs typeface="Meiryo UI"/>
              </a:rPr>
              <a:t>Cordaを使用</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両国でそれぞれ、CBDC</a:t>
            </a:r>
            <a:r>
              <a:rPr sz="1400" spc="-25" dirty="0">
                <a:latin typeface="UD Digi Kyokasho NK-B" panose="02020700000000000000" pitchFamily="18" charset="-128"/>
                <a:ea typeface="UD Digi Kyokasho NK-B" panose="02020700000000000000" pitchFamily="18" charset="-128"/>
                <a:cs typeface="Meiryo UI"/>
              </a:rPr>
              <a:t>を発行</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5" dirty="0">
                <a:latin typeface="UD Digi Kyokasho NK-B" panose="02020700000000000000" pitchFamily="18" charset="-128"/>
                <a:ea typeface="UD Digi Kyokasho NK-B" panose="02020700000000000000" pitchFamily="18" charset="-128"/>
                <a:cs typeface="Meiryo UI"/>
              </a:rPr>
              <a:t>検証では、</a:t>
            </a:r>
            <a:r>
              <a:rPr sz="1400" spc="-1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を発行する中央銀行ノード、通貨を送金し合う商業銀行ノード、及び中継銀行ノードを</a:t>
            </a:r>
            <a:r>
              <a:rPr sz="1400" spc="-25" dirty="0">
                <a:latin typeface="UD Digi Kyokasho NK-B" panose="02020700000000000000" pitchFamily="18" charset="-128"/>
                <a:ea typeface="UD Digi Kyokasho NK-B" panose="02020700000000000000" pitchFamily="18" charset="-128"/>
                <a:cs typeface="Meiryo UI"/>
              </a:rPr>
              <a:t>想定</a:t>
            </a:r>
            <a:endParaRPr sz="1400" dirty="0">
              <a:latin typeface="UD Digi Kyokasho NK-B" panose="02020700000000000000" pitchFamily="18" charset="-128"/>
              <a:ea typeface="UD Digi Kyokasho NK-B" panose="02020700000000000000" pitchFamily="18" charset="-128"/>
              <a:cs typeface="Meiryo UI"/>
            </a:endParaRPr>
          </a:p>
        </p:txBody>
      </p:sp>
      <p:sp>
        <p:nvSpPr>
          <p:cNvPr id="36" name="object 36"/>
          <p:cNvSpPr txBox="1"/>
          <p:nvPr/>
        </p:nvSpPr>
        <p:spPr>
          <a:xfrm>
            <a:off x="4998211" y="6279286"/>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B" panose="02020700000000000000" pitchFamily="18" charset="-128"/>
                <a:ea typeface="UD Digi Kyokasho NK-B" panose="02020700000000000000" pitchFamily="18" charset="-128"/>
                <a:cs typeface="Meiryo UI"/>
              </a:rPr>
              <a:t>補足</a:t>
            </a:r>
            <a:endParaRPr sz="1200">
              <a:latin typeface="UD Digi Kyokasho NK-B" panose="02020700000000000000" pitchFamily="18" charset="-128"/>
              <a:ea typeface="UD Digi Kyokasho NK-B" panose="02020700000000000000" pitchFamily="18" charset="-128"/>
              <a:cs typeface="Meiryo UI"/>
            </a:endParaRPr>
          </a:p>
        </p:txBody>
      </p:sp>
      <p:sp>
        <p:nvSpPr>
          <p:cNvPr id="37" name="object 37"/>
          <p:cNvSpPr/>
          <p:nvPr/>
        </p:nvSpPr>
        <p:spPr>
          <a:xfrm>
            <a:off x="5292852" y="6144767"/>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38" name="object 38"/>
          <p:cNvSpPr txBox="1"/>
          <p:nvPr/>
        </p:nvSpPr>
        <p:spPr>
          <a:xfrm>
            <a:off x="5329788" y="6335732"/>
            <a:ext cx="6757036" cy="228268"/>
          </a:xfrm>
          <a:prstGeom prst="rect">
            <a:avLst/>
          </a:prstGeom>
        </p:spPr>
        <p:txBody>
          <a:bodyPr vert="horz" wrap="square" lIns="0" tIns="12700" rIns="0" bIns="0" rtlCol="0">
            <a:spAutoFit/>
          </a:bodyPr>
          <a:lstStyle/>
          <a:p>
            <a:pPr marL="190500" indent="-178435">
              <a:spcBef>
                <a:spcPts val="100"/>
              </a:spcBef>
              <a:buFont typeface="Arial"/>
              <a:buChar char="•"/>
              <a:tabLst>
                <a:tab pos="191135" algn="l"/>
              </a:tabLst>
            </a:pPr>
            <a:r>
              <a:rPr lang="ja-JP" altLang="en-US" sz="1400" spc="-10" dirty="0">
                <a:latin typeface="UD Digi Kyokasho NK-B" panose="02020700000000000000" pitchFamily="18" charset="-128"/>
                <a:ea typeface="UD Digi Kyokasho NK-B" panose="02020700000000000000" pitchFamily="18" charset="-128"/>
                <a:cs typeface="Meiryo UI"/>
              </a:rPr>
              <a:t>当該</a:t>
            </a:r>
            <a:r>
              <a:rPr sz="1400" spc="-10" dirty="0" err="1">
                <a:latin typeface="UD Digi Kyokasho NK-B" panose="02020700000000000000" pitchFamily="18" charset="-128"/>
                <a:ea typeface="UD Digi Kyokasho NK-B" panose="02020700000000000000" pitchFamily="18" charset="-128"/>
                <a:cs typeface="Meiryo UI"/>
              </a:rPr>
              <a:t>プロジェクトは異なるDLT</a:t>
            </a:r>
            <a:r>
              <a:rPr sz="1400" spc="-20" dirty="0" err="1">
                <a:latin typeface="UD Digi Kyokasho NK-B" panose="02020700000000000000" pitchFamily="18" charset="-128"/>
                <a:ea typeface="UD Digi Kyokasho NK-B" panose="02020700000000000000" pitchFamily="18" charset="-128"/>
                <a:cs typeface="Meiryo UI"/>
              </a:rPr>
              <a:t>基盤同士による相互運用性が実証された点に</a:t>
            </a:r>
            <a:r>
              <a:rPr sz="1400" spc="-25" dirty="0" err="1">
                <a:latin typeface="UD Digi Kyokasho NK-B" panose="02020700000000000000" pitchFamily="18" charset="-128"/>
                <a:ea typeface="UD Digi Kyokasho NK-B" panose="02020700000000000000" pitchFamily="18" charset="-128"/>
                <a:cs typeface="Meiryo UI"/>
              </a:rPr>
              <a:t>おいて重要</a:t>
            </a:r>
            <a:endParaRPr sz="1400" dirty="0">
              <a:latin typeface="UD Digi Kyokasho NK-B" panose="02020700000000000000" pitchFamily="18" charset="-128"/>
              <a:ea typeface="UD Digi Kyokasho NK-B" panose="02020700000000000000" pitchFamily="18" charset="-128"/>
              <a:cs typeface="Meiryo UI"/>
            </a:endParaRPr>
          </a:p>
        </p:txBody>
      </p:sp>
      <p:pic>
        <p:nvPicPr>
          <p:cNvPr id="39" name="object 39"/>
          <p:cNvPicPr/>
          <p:nvPr/>
        </p:nvPicPr>
        <p:blipFill>
          <a:blip r:embed="rId9" cstate="print"/>
          <a:stretch>
            <a:fillRect/>
          </a:stretch>
        </p:blipFill>
        <p:spPr>
          <a:xfrm>
            <a:off x="4003094" y="2265230"/>
            <a:ext cx="424581" cy="490684"/>
          </a:xfrm>
          <a:prstGeom prst="rect">
            <a:avLst/>
          </a:prstGeom>
        </p:spPr>
      </p:pic>
      <p:pic>
        <p:nvPicPr>
          <p:cNvPr id="40" name="object 40"/>
          <p:cNvPicPr/>
          <p:nvPr/>
        </p:nvPicPr>
        <p:blipFill>
          <a:blip r:embed="rId10" cstate="print"/>
          <a:stretch>
            <a:fillRect/>
          </a:stretch>
        </p:blipFill>
        <p:spPr>
          <a:xfrm>
            <a:off x="1886713" y="2212158"/>
            <a:ext cx="1942359" cy="480663"/>
          </a:xfrm>
          <a:prstGeom prst="rect">
            <a:avLst/>
          </a:prstGeom>
        </p:spPr>
      </p:pic>
      <p:sp>
        <p:nvSpPr>
          <p:cNvPr id="41" name="object 41"/>
          <p:cNvSpPr txBox="1"/>
          <p:nvPr/>
        </p:nvSpPr>
        <p:spPr>
          <a:xfrm>
            <a:off x="5407277" y="4987290"/>
            <a:ext cx="6393149" cy="913070"/>
          </a:xfrm>
          <a:prstGeom prst="rect">
            <a:avLst/>
          </a:prstGeom>
        </p:spPr>
        <p:txBody>
          <a:bodyPr vert="horz" wrap="square" lIns="0" tIns="12700" rIns="0" bIns="0" rtlCol="0">
            <a:spAutoFit/>
          </a:bodyPr>
          <a:lstStyle/>
          <a:p>
            <a:pPr marL="190500" marR="39370" indent="-178435">
              <a:spcBef>
                <a:spcPts val="1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発行した</a:t>
            </a:r>
            <a:r>
              <a:rPr sz="1400" spc="-10" dirty="0">
                <a:latin typeface="UD Digi Kyokasho NK-B" panose="02020700000000000000" pitchFamily="18" charset="-128"/>
                <a:ea typeface="UD Digi Kyokasho NK-B" panose="02020700000000000000" pitchFamily="18" charset="-128"/>
                <a:cs typeface="Meiryo UI"/>
              </a:rPr>
              <a:t>CBDCをHTLC(Hashed Time-</a:t>
            </a:r>
            <a:r>
              <a:rPr sz="1400" dirty="0">
                <a:latin typeface="UD Digi Kyokasho NK-B" panose="02020700000000000000" pitchFamily="18" charset="-128"/>
                <a:ea typeface="UD Digi Kyokasho NK-B" panose="02020700000000000000" pitchFamily="18" charset="-128"/>
                <a:cs typeface="Meiryo UI"/>
              </a:rPr>
              <a:t>Locked </a:t>
            </a:r>
            <a:r>
              <a:rPr sz="1400" spc="-10" dirty="0">
                <a:latin typeface="UD Digi Kyokasho NK-B" panose="02020700000000000000" pitchFamily="18" charset="-128"/>
                <a:ea typeface="UD Digi Kyokasho NK-B" panose="02020700000000000000" pitchFamily="18" charset="-128"/>
                <a:cs typeface="Meiryo UI"/>
              </a:rPr>
              <a:t>Contract</a:t>
            </a:r>
            <a:r>
              <a:rPr sz="1400" spc="-15" dirty="0">
                <a:latin typeface="UD Digi Kyokasho NK-B" panose="02020700000000000000" pitchFamily="18" charset="-128"/>
                <a:ea typeface="UD Digi Kyokasho NK-B" panose="02020700000000000000" pitchFamily="18" charset="-128"/>
                <a:cs typeface="Meiryo UI"/>
              </a:rPr>
              <a:t>)と呼ばれるアトミックスワップで使用される暗号技術を使用し、</a:t>
            </a:r>
            <a:r>
              <a:rPr sz="1400" dirty="0">
                <a:latin typeface="UD Digi Kyokasho NK-B" panose="02020700000000000000" pitchFamily="18" charset="-128"/>
                <a:ea typeface="UD Digi Kyokasho NK-B" panose="02020700000000000000" pitchFamily="18" charset="-128"/>
                <a:cs typeface="Meiryo UI"/>
              </a:rPr>
              <a:t>PvP</a:t>
            </a:r>
            <a:r>
              <a:rPr sz="1400" spc="-25" dirty="0">
                <a:latin typeface="UD Digi Kyokasho NK-B" panose="02020700000000000000" pitchFamily="18" charset="-128"/>
                <a:ea typeface="UD Digi Kyokasho NK-B" panose="02020700000000000000" pitchFamily="18" charset="-128"/>
                <a:cs typeface="Meiryo UI"/>
              </a:rPr>
              <a:t>を実行</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HTLC</a:t>
            </a:r>
            <a:r>
              <a:rPr sz="1400" spc="-25" dirty="0">
                <a:latin typeface="UD Digi Kyokasho NK-B" panose="02020700000000000000" pitchFamily="18" charset="-128"/>
                <a:ea typeface="UD Digi Kyokasho NK-B" panose="02020700000000000000" pitchFamily="18" charset="-128"/>
                <a:cs typeface="Meiryo UI"/>
              </a:rPr>
              <a:t>には時限性をもたせ、両トランザクションが期間内に揃わない場合は</a:t>
            </a:r>
            <a:endParaRPr sz="1400" dirty="0">
              <a:latin typeface="UD Digi Kyokasho NK-B" panose="02020700000000000000" pitchFamily="18" charset="-128"/>
              <a:ea typeface="UD Digi Kyokasho NK-B" panose="02020700000000000000" pitchFamily="18" charset="-128"/>
              <a:cs typeface="Meiryo UI"/>
            </a:endParaRPr>
          </a:p>
          <a:p>
            <a:pPr marL="190500">
              <a:spcBef>
                <a:spcPts val="5"/>
              </a:spcBef>
            </a:pPr>
            <a:r>
              <a:rPr sz="1400" spc="-15" dirty="0">
                <a:latin typeface="UD Digi Kyokasho NK-B" panose="02020700000000000000" pitchFamily="18" charset="-128"/>
                <a:ea typeface="UD Digi Kyokasho NK-B" panose="02020700000000000000" pitchFamily="18" charset="-128"/>
                <a:cs typeface="Meiryo UI"/>
              </a:rPr>
              <a:t>取引を取消すことが可能</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42" name="object 42"/>
          <p:cNvGrpSpPr/>
          <p:nvPr/>
        </p:nvGrpSpPr>
        <p:grpSpPr>
          <a:xfrm>
            <a:off x="1595627" y="5983224"/>
            <a:ext cx="867410" cy="680085"/>
            <a:chOff x="452627" y="5983223"/>
            <a:chExt cx="867410" cy="680085"/>
          </a:xfrm>
          <a:noFill/>
        </p:grpSpPr>
        <p:pic>
          <p:nvPicPr>
            <p:cNvPr id="43" name="object 43"/>
            <p:cNvPicPr/>
            <p:nvPr/>
          </p:nvPicPr>
          <p:blipFill>
            <a:blip r:embed="rId11" cstate="print"/>
            <a:stretch>
              <a:fillRect/>
            </a:stretch>
          </p:blipFill>
          <p:spPr>
            <a:xfrm>
              <a:off x="469391" y="5983223"/>
              <a:ext cx="833640" cy="679716"/>
            </a:xfrm>
            <a:prstGeom prst="rect">
              <a:avLst/>
            </a:prstGeom>
            <a:grpFill/>
          </p:spPr>
        </p:pic>
        <p:pic>
          <p:nvPicPr>
            <p:cNvPr id="44" name="object 44"/>
            <p:cNvPicPr/>
            <p:nvPr/>
          </p:nvPicPr>
          <p:blipFill>
            <a:blip r:embed="rId12" cstate="print"/>
            <a:stretch>
              <a:fillRect/>
            </a:stretch>
          </p:blipFill>
          <p:spPr>
            <a:xfrm>
              <a:off x="452627" y="6134087"/>
              <a:ext cx="867143" cy="422186"/>
            </a:xfrm>
            <a:prstGeom prst="rect">
              <a:avLst/>
            </a:prstGeom>
            <a:grpFill/>
          </p:spPr>
        </p:pic>
      </p:grpSp>
      <p:sp>
        <p:nvSpPr>
          <p:cNvPr id="45" name="object 45"/>
          <p:cNvSpPr txBox="1"/>
          <p:nvPr/>
        </p:nvSpPr>
        <p:spPr>
          <a:xfrm>
            <a:off x="1642872" y="6013703"/>
            <a:ext cx="722630" cy="357790"/>
          </a:xfrm>
          <a:prstGeom prst="rect">
            <a:avLst/>
          </a:prstGeom>
          <a:noFill/>
          <a:ln w="9525">
            <a:noFill/>
          </a:ln>
        </p:spPr>
        <p:txBody>
          <a:bodyPr vert="horz" wrap="square" lIns="0" tIns="3810" rIns="0" bIns="0" rtlCol="0">
            <a:spAutoFit/>
          </a:bodyPr>
          <a:lstStyle/>
          <a:p>
            <a:pPr>
              <a:spcBef>
                <a:spcPts val="30"/>
              </a:spcBef>
            </a:pPr>
            <a:endParaRPr sz="1200" dirty="0">
              <a:latin typeface="UD Digi Kyokasho NK-B" panose="02020700000000000000" pitchFamily="18" charset="-128"/>
              <a:ea typeface="UD Digi Kyokasho NK-B" panose="02020700000000000000" pitchFamily="18" charset="-128"/>
              <a:cs typeface="Times New Roman"/>
            </a:endParaRPr>
          </a:p>
          <a:p>
            <a:pPr marL="69850"/>
            <a:r>
              <a:rPr sz="1100" spc="-20"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46" name="object 46"/>
          <p:cNvSpPr txBox="1"/>
          <p:nvPr/>
        </p:nvSpPr>
        <p:spPr>
          <a:xfrm>
            <a:off x="2481451" y="6179617"/>
            <a:ext cx="1347613" cy="228909"/>
          </a:xfrm>
          <a:prstGeom prst="rect">
            <a:avLst/>
          </a:prstGeom>
        </p:spPr>
        <p:txBody>
          <a:bodyPr vert="horz" wrap="square" lIns="0" tIns="13335" rIns="0" bIns="0" rtlCol="0">
            <a:spAutoFit/>
          </a:bodyPr>
          <a:lstStyle/>
          <a:p>
            <a:pPr marL="12700">
              <a:spcBef>
                <a:spcPts val="105"/>
              </a:spcBef>
            </a:pPr>
            <a:r>
              <a:rPr sz="1400" spc="-25" dirty="0">
                <a:latin typeface="UD Digi Kyokasho NK-B" panose="02020700000000000000" pitchFamily="18" charset="-128"/>
                <a:ea typeface="UD Digi Kyokasho NK-B" panose="02020700000000000000" pitchFamily="18" charset="-128"/>
                <a:cs typeface="Meiryo UI"/>
              </a:rPr>
              <a:t>PoC</a:t>
            </a:r>
            <a:endParaRPr sz="1400" dirty="0">
              <a:latin typeface="UD Digi Kyokasho NK-B" panose="02020700000000000000" pitchFamily="18" charset="-128"/>
              <a:ea typeface="UD Digi Kyokasho NK-B" panose="02020700000000000000" pitchFamily="18" charset="-128"/>
              <a:cs typeface="Meiryo UI"/>
            </a:endParaRPr>
          </a:p>
        </p:txBody>
      </p:sp>
      <p:sp>
        <p:nvSpPr>
          <p:cNvPr id="47" name="object 47"/>
          <p:cNvSpPr txBox="1"/>
          <p:nvPr/>
        </p:nvSpPr>
        <p:spPr>
          <a:xfrm>
            <a:off x="2446031" y="4896605"/>
            <a:ext cx="2023469" cy="228909"/>
          </a:xfrm>
          <a:prstGeom prst="rect">
            <a:avLst/>
          </a:prstGeom>
        </p:spPr>
        <p:txBody>
          <a:bodyPr vert="horz" wrap="square" lIns="0" tIns="13335" rIns="0" bIns="0" rtlCol="0">
            <a:spAutoFit/>
          </a:bodyPr>
          <a:lstStyle/>
          <a:p>
            <a:pPr marL="12700">
              <a:spcBef>
                <a:spcPts val="105"/>
              </a:spcBef>
            </a:pPr>
            <a:r>
              <a:rPr sz="1400" spc="-10" dirty="0">
                <a:latin typeface="UD Digi Kyokasho NK-B" panose="02020700000000000000" pitchFamily="18" charset="-128"/>
                <a:ea typeface="UD Digi Kyokasho NK-B" panose="02020700000000000000" pitchFamily="18" charset="-128"/>
                <a:cs typeface="Meiryo UI"/>
              </a:rPr>
              <a:t>アクセンチュア/JPMC</a:t>
            </a:r>
            <a:endParaRPr sz="1400" dirty="0">
              <a:latin typeface="UD Digi Kyokasho NK-B" panose="02020700000000000000" pitchFamily="18" charset="-128"/>
              <a:ea typeface="UD Digi Kyokasho NK-B" panose="02020700000000000000" pitchFamily="18" charset="-128"/>
              <a:cs typeface="Meiryo UI"/>
            </a:endParaRPr>
          </a:p>
        </p:txBody>
      </p:sp>
      <p:sp>
        <p:nvSpPr>
          <p:cNvPr id="48" name="object 48"/>
          <p:cNvSpPr txBox="1"/>
          <p:nvPr/>
        </p:nvSpPr>
        <p:spPr>
          <a:xfrm>
            <a:off x="2470149" y="3749802"/>
            <a:ext cx="1921891" cy="838691"/>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CBDC(</a:t>
            </a:r>
            <a:r>
              <a:rPr sz="1400" spc="-25" dirty="0">
                <a:latin typeface="UD Digi Kyokasho NK-B" panose="02020700000000000000" pitchFamily="18" charset="-128"/>
                <a:ea typeface="UD Digi Kyokasho NK-B" panose="02020700000000000000" pitchFamily="18" charset="-128"/>
                <a:cs typeface="Meiryo UI"/>
              </a:rPr>
              <a:t>ホールセール)</a:t>
            </a:r>
            <a:endParaRPr sz="1400" dirty="0">
              <a:latin typeface="UD Digi Kyokasho NK-B" panose="02020700000000000000" pitchFamily="18" charset="-128"/>
              <a:ea typeface="UD Digi Kyokasho NK-B" panose="02020700000000000000" pitchFamily="18" charset="-128"/>
              <a:cs typeface="Meiryo UI"/>
            </a:endParaRPr>
          </a:p>
          <a:p>
            <a:pPr marL="12700">
              <a:spcBef>
                <a:spcPts val="1390"/>
              </a:spcBef>
            </a:pPr>
            <a:r>
              <a:rPr sz="1400" spc="-10" dirty="0">
                <a:latin typeface="UD Digi Kyokasho NK-B" panose="02020700000000000000" pitchFamily="18" charset="-128"/>
                <a:ea typeface="UD Digi Kyokasho NK-B" panose="02020700000000000000" pitchFamily="18" charset="-128"/>
                <a:cs typeface="Meiryo UI"/>
              </a:rPr>
              <a:t>Quorum,</a:t>
            </a:r>
            <a:endParaRPr sz="1400" dirty="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R3</a:t>
            </a:r>
            <a:r>
              <a:rPr sz="1400" spc="-5"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Corda</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49" name="object 49"/>
          <p:cNvGrpSpPr/>
          <p:nvPr/>
        </p:nvGrpSpPr>
        <p:grpSpPr>
          <a:xfrm>
            <a:off x="1569720" y="3564623"/>
            <a:ext cx="894715" cy="570230"/>
            <a:chOff x="426719" y="3564623"/>
            <a:chExt cx="894715" cy="570230"/>
          </a:xfrm>
          <a:noFill/>
        </p:grpSpPr>
        <p:pic>
          <p:nvPicPr>
            <p:cNvPr id="50" name="object 50"/>
            <p:cNvPicPr/>
            <p:nvPr/>
          </p:nvPicPr>
          <p:blipFill>
            <a:blip r:embed="rId13" cstate="print"/>
            <a:stretch>
              <a:fillRect/>
            </a:stretch>
          </p:blipFill>
          <p:spPr>
            <a:xfrm>
              <a:off x="458723" y="3564623"/>
              <a:ext cx="833640" cy="569988"/>
            </a:xfrm>
            <a:prstGeom prst="rect">
              <a:avLst/>
            </a:prstGeom>
            <a:grpFill/>
          </p:spPr>
        </p:pic>
        <p:pic>
          <p:nvPicPr>
            <p:cNvPr id="51" name="object 51"/>
            <p:cNvPicPr/>
            <p:nvPr/>
          </p:nvPicPr>
          <p:blipFill>
            <a:blip r:embed="rId14" cstate="print"/>
            <a:stretch>
              <a:fillRect/>
            </a:stretch>
          </p:blipFill>
          <p:spPr>
            <a:xfrm>
              <a:off x="426719" y="3660609"/>
              <a:ext cx="894575" cy="422186"/>
            </a:xfrm>
            <a:prstGeom prst="rect">
              <a:avLst/>
            </a:prstGeom>
            <a:grpFill/>
          </p:spPr>
        </p:pic>
      </p:grpSp>
      <p:sp>
        <p:nvSpPr>
          <p:cNvPr id="52" name="object 52"/>
          <p:cNvSpPr txBox="1"/>
          <p:nvPr/>
        </p:nvSpPr>
        <p:spPr>
          <a:xfrm>
            <a:off x="1632204" y="3595115"/>
            <a:ext cx="722630" cy="309059"/>
          </a:xfrm>
          <a:prstGeom prst="rect">
            <a:avLst/>
          </a:prstGeom>
          <a:noFill/>
          <a:ln w="9525">
            <a:noFill/>
          </a:ln>
        </p:spPr>
        <p:txBody>
          <a:bodyPr vert="horz" wrap="square" lIns="0" tIns="138430" rIns="0" bIns="0" rtlCol="0">
            <a:spAutoFit/>
          </a:bodyPr>
          <a:lstStyle/>
          <a:p>
            <a:pPr marL="55880">
              <a:spcBef>
                <a:spcPts val="1090"/>
              </a:spcBef>
            </a:pPr>
            <a:r>
              <a:rPr sz="1100" spc="-15" dirty="0">
                <a:latin typeface="UD Digi Kyokasho NK-B" panose="02020700000000000000" pitchFamily="18" charset="-128"/>
                <a:ea typeface="UD Digi Kyokasho NK-B" panose="02020700000000000000" pitchFamily="18" charset="-128"/>
                <a:cs typeface="Meiryo UI"/>
              </a:rPr>
              <a:t>分類名称</a:t>
            </a:r>
            <a:endParaRPr sz="1100">
              <a:latin typeface="UD Digi Kyokasho NK-B" panose="02020700000000000000" pitchFamily="18" charset="-128"/>
              <a:ea typeface="UD Digi Kyokasho NK-B" panose="02020700000000000000" pitchFamily="18" charset="-128"/>
              <a:cs typeface="Meiryo UI"/>
            </a:endParaRPr>
          </a:p>
        </p:txBody>
      </p:sp>
      <p:sp>
        <p:nvSpPr>
          <p:cNvPr id="53" name="object 53"/>
          <p:cNvSpPr txBox="1"/>
          <p:nvPr/>
        </p:nvSpPr>
        <p:spPr>
          <a:xfrm>
            <a:off x="5769229" y="3256486"/>
            <a:ext cx="640715" cy="175048"/>
          </a:xfrm>
          <a:prstGeom prst="rect">
            <a:avLst/>
          </a:prstGeom>
        </p:spPr>
        <p:txBody>
          <a:bodyPr vert="horz" wrap="square" lIns="0" tIns="13335" rIns="0" bIns="0" rtlCol="0">
            <a:spAutoFit/>
          </a:bodyPr>
          <a:lstStyle/>
          <a:p>
            <a:pPr>
              <a:spcBef>
                <a:spcPts val="105"/>
              </a:spcBef>
            </a:pPr>
            <a:r>
              <a:rPr sz="1050" dirty="0">
                <a:solidFill>
                  <a:srgbClr val="7E7E7E"/>
                </a:solidFill>
                <a:latin typeface="UD Digi Kyokasho NK-B" panose="02020700000000000000" pitchFamily="18" charset="-128"/>
                <a:ea typeface="UD Digi Kyokasho NK-B" panose="02020700000000000000" pitchFamily="18" charset="-128"/>
                <a:cs typeface="Meiryo UI"/>
              </a:rPr>
              <a:t>商業銀行</a:t>
            </a:r>
            <a:r>
              <a:rPr sz="1050" spc="-50" dirty="0">
                <a:solidFill>
                  <a:srgbClr val="7E7E7E"/>
                </a:solidFill>
                <a:latin typeface="UD Digi Kyokasho NK-B" panose="02020700000000000000" pitchFamily="18" charset="-128"/>
                <a:ea typeface="UD Digi Kyokasho NK-B" panose="02020700000000000000" pitchFamily="18" charset="-128"/>
                <a:cs typeface="Meiryo UI"/>
              </a:rPr>
              <a:t>A</a:t>
            </a:r>
            <a:endParaRPr sz="1050">
              <a:latin typeface="UD Digi Kyokasho NK-B" panose="02020700000000000000" pitchFamily="18" charset="-128"/>
              <a:ea typeface="UD Digi Kyokasho NK-B" panose="02020700000000000000" pitchFamily="18" charset="-128"/>
              <a:cs typeface="Meiryo UI"/>
            </a:endParaRPr>
          </a:p>
        </p:txBody>
      </p:sp>
      <p:sp>
        <p:nvSpPr>
          <p:cNvPr id="54" name="object 54"/>
          <p:cNvSpPr txBox="1"/>
          <p:nvPr/>
        </p:nvSpPr>
        <p:spPr>
          <a:xfrm>
            <a:off x="5785992" y="4162631"/>
            <a:ext cx="368300" cy="151323"/>
          </a:xfrm>
          <a:prstGeom prst="rect">
            <a:avLst/>
          </a:prstGeom>
        </p:spPr>
        <p:txBody>
          <a:bodyPr vert="horz" wrap="square" lIns="0" tIns="12700" rIns="0" bIns="0" rtlCol="0">
            <a:spAutoFit/>
          </a:bodyPr>
          <a:lstStyle/>
          <a:p>
            <a:pPr>
              <a:spcBef>
                <a:spcPts val="100"/>
              </a:spcBef>
            </a:pPr>
            <a:r>
              <a:rPr sz="900" b="1" spc="-10" dirty="0">
                <a:solidFill>
                  <a:srgbClr val="333333"/>
                </a:solidFill>
                <a:latin typeface="UD Digi Kyokasho NK-B" panose="02020700000000000000" pitchFamily="18" charset="-128"/>
                <a:ea typeface="UD Digi Kyokasho NK-B" panose="02020700000000000000" pitchFamily="18" charset="-128"/>
                <a:cs typeface="Meiryo UI"/>
              </a:rPr>
              <a:t>Corda</a:t>
            </a:r>
            <a:endParaRPr sz="900">
              <a:latin typeface="UD Digi Kyokasho NK-B" panose="02020700000000000000" pitchFamily="18" charset="-128"/>
              <a:ea typeface="UD Digi Kyokasho NK-B" panose="02020700000000000000" pitchFamily="18" charset="-128"/>
              <a:cs typeface="Meiryo UI"/>
            </a:endParaRPr>
          </a:p>
        </p:txBody>
      </p:sp>
      <p:grpSp>
        <p:nvGrpSpPr>
          <p:cNvPr id="55" name="object 55"/>
          <p:cNvGrpSpPr/>
          <p:nvPr/>
        </p:nvGrpSpPr>
        <p:grpSpPr>
          <a:xfrm>
            <a:off x="5785231" y="3595195"/>
            <a:ext cx="1137285" cy="878205"/>
            <a:chOff x="4642230" y="3464559"/>
            <a:chExt cx="1137285" cy="878205"/>
          </a:xfrm>
        </p:grpSpPr>
        <p:sp>
          <p:nvSpPr>
            <p:cNvPr id="56" name="object 56"/>
            <p:cNvSpPr/>
            <p:nvPr/>
          </p:nvSpPr>
          <p:spPr>
            <a:xfrm>
              <a:off x="4642230" y="4170171"/>
              <a:ext cx="346075" cy="6350"/>
            </a:xfrm>
            <a:custGeom>
              <a:avLst/>
              <a:gdLst/>
              <a:ahLst/>
              <a:cxnLst/>
              <a:rect l="l" t="t" r="r" b="b"/>
              <a:pathLst>
                <a:path w="346075" h="6350">
                  <a:moveTo>
                    <a:pt x="0" y="6095"/>
                  </a:moveTo>
                  <a:lnTo>
                    <a:pt x="345821" y="6095"/>
                  </a:lnTo>
                  <a:lnTo>
                    <a:pt x="345821" y="0"/>
                  </a:lnTo>
                  <a:lnTo>
                    <a:pt x="0" y="0"/>
                  </a:lnTo>
                  <a:lnTo>
                    <a:pt x="0" y="6095"/>
                  </a:lnTo>
                  <a:close/>
                </a:path>
              </a:pathLst>
            </a:custGeom>
            <a:solidFill>
              <a:srgbClr val="333333"/>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57" name="object 57"/>
            <p:cNvSpPr/>
            <p:nvPr/>
          </p:nvSpPr>
          <p:spPr>
            <a:xfrm>
              <a:off x="5095748" y="3464559"/>
              <a:ext cx="683895" cy="878205"/>
            </a:xfrm>
            <a:custGeom>
              <a:avLst/>
              <a:gdLst/>
              <a:ahLst/>
              <a:cxnLst/>
              <a:rect l="l" t="t" r="r" b="b"/>
              <a:pathLst>
                <a:path w="683895" h="878204">
                  <a:moveTo>
                    <a:pt x="76200" y="619506"/>
                  </a:moveTo>
                  <a:lnTo>
                    <a:pt x="46012" y="619163"/>
                  </a:lnTo>
                  <a:lnTo>
                    <a:pt x="46012" y="618972"/>
                  </a:lnTo>
                  <a:lnTo>
                    <a:pt x="51689" y="187071"/>
                  </a:lnTo>
                  <a:lnTo>
                    <a:pt x="35814" y="186817"/>
                  </a:lnTo>
                  <a:lnTo>
                    <a:pt x="30137" y="618972"/>
                  </a:lnTo>
                  <a:lnTo>
                    <a:pt x="29972" y="631698"/>
                  </a:lnTo>
                  <a:lnTo>
                    <a:pt x="30137" y="618972"/>
                  </a:lnTo>
                  <a:lnTo>
                    <a:pt x="0" y="618617"/>
                  </a:lnTo>
                  <a:lnTo>
                    <a:pt x="37084" y="695198"/>
                  </a:lnTo>
                  <a:lnTo>
                    <a:pt x="69824" y="631825"/>
                  </a:lnTo>
                  <a:lnTo>
                    <a:pt x="76200" y="619506"/>
                  </a:lnTo>
                  <a:close/>
                </a:path>
                <a:path w="683895" h="878204">
                  <a:moveTo>
                    <a:pt x="212598" y="854710"/>
                  </a:moveTo>
                  <a:lnTo>
                    <a:pt x="212217" y="826135"/>
                  </a:lnTo>
                  <a:lnTo>
                    <a:pt x="182372" y="826643"/>
                  </a:lnTo>
                  <a:lnTo>
                    <a:pt x="182880" y="855218"/>
                  </a:lnTo>
                  <a:lnTo>
                    <a:pt x="212598" y="854710"/>
                  </a:lnTo>
                  <a:close/>
                </a:path>
                <a:path w="683895" h="878204">
                  <a:moveTo>
                    <a:pt x="275971" y="0"/>
                  </a:moveTo>
                  <a:lnTo>
                    <a:pt x="190246" y="42926"/>
                  </a:lnTo>
                  <a:lnTo>
                    <a:pt x="275971" y="85725"/>
                  </a:lnTo>
                  <a:lnTo>
                    <a:pt x="275971" y="0"/>
                  </a:lnTo>
                  <a:close/>
                </a:path>
                <a:path w="683895" h="878204">
                  <a:moveTo>
                    <a:pt x="408940" y="28575"/>
                  </a:moveTo>
                  <a:lnTo>
                    <a:pt x="294640" y="28575"/>
                  </a:lnTo>
                  <a:lnTo>
                    <a:pt x="294640" y="57150"/>
                  </a:lnTo>
                  <a:lnTo>
                    <a:pt x="408940" y="57150"/>
                  </a:lnTo>
                  <a:lnTo>
                    <a:pt x="408940" y="28575"/>
                  </a:lnTo>
                  <a:close/>
                </a:path>
                <a:path w="683895" h="878204">
                  <a:moveTo>
                    <a:pt x="412623" y="851916"/>
                  </a:moveTo>
                  <a:lnTo>
                    <a:pt x="412115" y="823341"/>
                  </a:lnTo>
                  <a:lnTo>
                    <a:pt x="297815" y="824992"/>
                  </a:lnTo>
                  <a:lnTo>
                    <a:pt x="298323" y="853567"/>
                  </a:lnTo>
                  <a:lnTo>
                    <a:pt x="412623" y="851916"/>
                  </a:lnTo>
                  <a:close/>
                </a:path>
                <a:path w="683895" h="878204">
                  <a:moveTo>
                    <a:pt x="680466" y="42926"/>
                  </a:moveTo>
                  <a:lnTo>
                    <a:pt x="651802" y="28575"/>
                  </a:lnTo>
                  <a:lnTo>
                    <a:pt x="594741" y="0"/>
                  </a:lnTo>
                  <a:lnTo>
                    <a:pt x="594741" y="28575"/>
                  </a:lnTo>
                  <a:lnTo>
                    <a:pt x="494665" y="28575"/>
                  </a:lnTo>
                  <a:lnTo>
                    <a:pt x="494665" y="57150"/>
                  </a:lnTo>
                  <a:lnTo>
                    <a:pt x="594741" y="57150"/>
                  </a:lnTo>
                  <a:lnTo>
                    <a:pt x="594741" y="85725"/>
                  </a:lnTo>
                  <a:lnTo>
                    <a:pt x="651967" y="57150"/>
                  </a:lnTo>
                  <a:lnTo>
                    <a:pt x="680466" y="42926"/>
                  </a:lnTo>
                  <a:close/>
                </a:path>
                <a:path w="683895" h="878204">
                  <a:moveTo>
                    <a:pt x="683768" y="833882"/>
                  </a:moveTo>
                  <a:lnTo>
                    <a:pt x="656158" y="820547"/>
                  </a:lnTo>
                  <a:lnTo>
                    <a:pt x="597535" y="792226"/>
                  </a:lnTo>
                  <a:lnTo>
                    <a:pt x="597903" y="820762"/>
                  </a:lnTo>
                  <a:lnTo>
                    <a:pt x="497840" y="822198"/>
                  </a:lnTo>
                  <a:lnTo>
                    <a:pt x="498221" y="850773"/>
                  </a:lnTo>
                  <a:lnTo>
                    <a:pt x="598284" y="849337"/>
                  </a:lnTo>
                  <a:lnTo>
                    <a:pt x="598678" y="877951"/>
                  </a:lnTo>
                  <a:lnTo>
                    <a:pt x="683768" y="833882"/>
                  </a:lnTo>
                  <a:close/>
                </a:path>
              </a:pathLst>
            </a:custGeom>
            <a:solidFill>
              <a:srgbClr val="000000"/>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59" name="object 59"/>
          <p:cNvSpPr txBox="1"/>
          <p:nvPr/>
        </p:nvSpPr>
        <p:spPr>
          <a:xfrm>
            <a:off x="6503543" y="3399995"/>
            <a:ext cx="315595" cy="175048"/>
          </a:xfrm>
          <a:prstGeom prst="rect">
            <a:avLst/>
          </a:prstGeom>
        </p:spPr>
        <p:txBody>
          <a:bodyPr vert="horz" wrap="square" lIns="0" tIns="13335" rIns="0" bIns="0" rtlCol="0">
            <a:spAutoFit/>
          </a:bodyPr>
          <a:lstStyle/>
          <a:p>
            <a:pPr>
              <a:spcBef>
                <a:spcPts val="105"/>
              </a:spcBef>
            </a:pPr>
            <a:r>
              <a:rPr sz="1050" spc="-20" dirty="0">
                <a:latin typeface="UD Digi Kyokasho NK-B" panose="02020700000000000000" pitchFamily="18" charset="-128"/>
                <a:ea typeface="UD Digi Kyokasho NK-B" panose="02020700000000000000" pitchFamily="18" charset="-128"/>
                <a:cs typeface="Meiryo UI"/>
              </a:rPr>
              <a:t>H(S)</a:t>
            </a:r>
            <a:endParaRPr sz="1050">
              <a:latin typeface="UD Digi Kyokasho NK-B" panose="02020700000000000000" pitchFamily="18" charset="-128"/>
              <a:ea typeface="UD Digi Kyokasho NK-B" panose="02020700000000000000" pitchFamily="18" charset="-128"/>
              <a:cs typeface="Meiryo UI"/>
            </a:endParaRPr>
          </a:p>
        </p:txBody>
      </p:sp>
      <p:grpSp>
        <p:nvGrpSpPr>
          <p:cNvPr id="60" name="object 60"/>
          <p:cNvGrpSpPr/>
          <p:nvPr/>
        </p:nvGrpSpPr>
        <p:grpSpPr>
          <a:xfrm>
            <a:off x="5431535" y="3492579"/>
            <a:ext cx="2527300" cy="1087120"/>
            <a:chOff x="4288535" y="3361944"/>
            <a:chExt cx="2527300" cy="1087120"/>
          </a:xfrm>
        </p:grpSpPr>
        <p:pic>
          <p:nvPicPr>
            <p:cNvPr id="61" name="object 61"/>
            <p:cNvPicPr/>
            <p:nvPr/>
          </p:nvPicPr>
          <p:blipFill>
            <a:blip r:embed="rId15" cstate="print"/>
            <a:stretch>
              <a:fillRect/>
            </a:stretch>
          </p:blipFill>
          <p:spPr>
            <a:xfrm>
              <a:off x="4995671" y="3361944"/>
              <a:ext cx="289560" cy="289559"/>
            </a:xfrm>
            <a:prstGeom prst="rect">
              <a:avLst/>
            </a:prstGeom>
          </p:spPr>
        </p:pic>
        <p:pic>
          <p:nvPicPr>
            <p:cNvPr id="62" name="object 62"/>
            <p:cNvPicPr/>
            <p:nvPr/>
          </p:nvPicPr>
          <p:blipFill>
            <a:blip r:embed="rId16" cstate="print"/>
            <a:stretch>
              <a:fillRect/>
            </a:stretch>
          </p:blipFill>
          <p:spPr>
            <a:xfrm>
              <a:off x="5774435" y="3361944"/>
              <a:ext cx="291084" cy="289559"/>
            </a:xfrm>
            <a:prstGeom prst="rect">
              <a:avLst/>
            </a:prstGeom>
          </p:spPr>
        </p:pic>
        <p:pic>
          <p:nvPicPr>
            <p:cNvPr id="63" name="object 63"/>
            <p:cNvPicPr/>
            <p:nvPr/>
          </p:nvPicPr>
          <p:blipFill>
            <a:blip r:embed="rId17" cstate="print"/>
            <a:stretch>
              <a:fillRect/>
            </a:stretch>
          </p:blipFill>
          <p:spPr>
            <a:xfrm>
              <a:off x="4288535" y="3578352"/>
              <a:ext cx="403860" cy="403860"/>
            </a:xfrm>
            <a:prstGeom prst="rect">
              <a:avLst/>
            </a:prstGeom>
          </p:spPr>
        </p:pic>
        <p:pic>
          <p:nvPicPr>
            <p:cNvPr id="64" name="object 64"/>
            <p:cNvPicPr/>
            <p:nvPr/>
          </p:nvPicPr>
          <p:blipFill>
            <a:blip r:embed="rId18" cstate="print"/>
            <a:stretch>
              <a:fillRect/>
            </a:stretch>
          </p:blipFill>
          <p:spPr>
            <a:xfrm>
              <a:off x="6412991" y="3599688"/>
              <a:ext cx="402336" cy="402336"/>
            </a:xfrm>
            <a:prstGeom prst="rect">
              <a:avLst/>
            </a:prstGeom>
          </p:spPr>
        </p:pic>
        <p:pic>
          <p:nvPicPr>
            <p:cNvPr id="65" name="object 65"/>
            <p:cNvPicPr/>
            <p:nvPr/>
          </p:nvPicPr>
          <p:blipFill>
            <a:blip r:embed="rId15" cstate="print"/>
            <a:stretch>
              <a:fillRect/>
            </a:stretch>
          </p:blipFill>
          <p:spPr>
            <a:xfrm>
              <a:off x="5779007" y="4152900"/>
              <a:ext cx="289560" cy="289560"/>
            </a:xfrm>
            <a:prstGeom prst="rect">
              <a:avLst/>
            </a:prstGeom>
          </p:spPr>
        </p:pic>
        <p:pic>
          <p:nvPicPr>
            <p:cNvPr id="66" name="object 66"/>
            <p:cNvPicPr/>
            <p:nvPr/>
          </p:nvPicPr>
          <p:blipFill>
            <a:blip r:embed="rId15" cstate="print"/>
            <a:stretch>
              <a:fillRect/>
            </a:stretch>
          </p:blipFill>
          <p:spPr>
            <a:xfrm>
              <a:off x="4988051" y="4158995"/>
              <a:ext cx="289560" cy="289560"/>
            </a:xfrm>
            <a:prstGeom prst="rect">
              <a:avLst/>
            </a:prstGeom>
          </p:spPr>
        </p:pic>
      </p:grpSp>
      <p:sp>
        <p:nvSpPr>
          <p:cNvPr id="67" name="object 67"/>
          <p:cNvSpPr txBox="1"/>
          <p:nvPr/>
        </p:nvSpPr>
        <p:spPr>
          <a:xfrm>
            <a:off x="6950328" y="3256486"/>
            <a:ext cx="640080" cy="175048"/>
          </a:xfrm>
          <a:prstGeom prst="rect">
            <a:avLst/>
          </a:prstGeom>
        </p:spPr>
        <p:txBody>
          <a:bodyPr vert="horz" wrap="square" lIns="0" tIns="13335" rIns="0" bIns="0" rtlCol="0">
            <a:spAutoFit/>
          </a:bodyPr>
          <a:lstStyle/>
          <a:p>
            <a:pPr>
              <a:spcBef>
                <a:spcPts val="105"/>
              </a:spcBef>
            </a:pPr>
            <a:r>
              <a:rPr sz="1050" dirty="0">
                <a:solidFill>
                  <a:srgbClr val="7E7E7E"/>
                </a:solidFill>
                <a:latin typeface="UD Digi Kyokasho NK-B" panose="02020700000000000000" pitchFamily="18" charset="-128"/>
                <a:ea typeface="UD Digi Kyokasho NK-B" panose="02020700000000000000" pitchFamily="18" charset="-128"/>
                <a:cs typeface="Meiryo UI"/>
              </a:rPr>
              <a:t>商業銀行</a:t>
            </a:r>
            <a:r>
              <a:rPr sz="1050" spc="-50" dirty="0">
                <a:solidFill>
                  <a:srgbClr val="7E7E7E"/>
                </a:solidFill>
                <a:latin typeface="UD Digi Kyokasho NK-B" panose="02020700000000000000" pitchFamily="18" charset="-128"/>
                <a:ea typeface="UD Digi Kyokasho NK-B" panose="02020700000000000000" pitchFamily="18" charset="-128"/>
                <a:cs typeface="Meiryo UI"/>
              </a:rPr>
              <a:t>B</a:t>
            </a:r>
            <a:endParaRPr sz="1050">
              <a:latin typeface="UD Digi Kyokasho NK-B" panose="02020700000000000000" pitchFamily="18" charset="-128"/>
              <a:ea typeface="UD Digi Kyokasho NK-B" panose="02020700000000000000" pitchFamily="18" charset="-128"/>
              <a:cs typeface="Meiryo UI"/>
            </a:endParaRPr>
          </a:p>
        </p:txBody>
      </p:sp>
      <p:sp>
        <p:nvSpPr>
          <p:cNvPr id="68" name="object 68"/>
          <p:cNvSpPr txBox="1"/>
          <p:nvPr/>
        </p:nvSpPr>
        <p:spPr>
          <a:xfrm>
            <a:off x="5923651" y="4604590"/>
            <a:ext cx="1706499" cy="175048"/>
          </a:xfrm>
          <a:prstGeom prst="rect">
            <a:avLst/>
          </a:prstGeom>
        </p:spPr>
        <p:txBody>
          <a:bodyPr vert="horz" wrap="square" lIns="0" tIns="13335" rIns="0" bIns="0" rtlCol="0">
            <a:spAutoFit/>
          </a:bodyPr>
          <a:lstStyle/>
          <a:p>
            <a:pPr>
              <a:spcBef>
                <a:spcPts val="105"/>
              </a:spcBef>
              <a:tabLst>
                <a:tab pos="878205" algn="l"/>
              </a:tabLst>
            </a:pPr>
            <a:r>
              <a:rPr sz="1050" dirty="0">
                <a:solidFill>
                  <a:srgbClr val="7E7E7E"/>
                </a:solidFill>
                <a:latin typeface="UD Digi Kyokasho NK-B" panose="02020700000000000000" pitchFamily="18" charset="-128"/>
                <a:ea typeface="UD Digi Kyokasho NK-B" panose="02020700000000000000" pitchFamily="18" charset="-128"/>
                <a:cs typeface="Meiryo UI"/>
              </a:rPr>
              <a:t>中継銀行</a:t>
            </a:r>
            <a:r>
              <a:rPr sz="1050" spc="-50" dirty="0">
                <a:solidFill>
                  <a:srgbClr val="7E7E7E"/>
                </a:solidFill>
                <a:latin typeface="UD Digi Kyokasho NK-B" panose="02020700000000000000" pitchFamily="18" charset="-128"/>
                <a:ea typeface="UD Digi Kyokasho NK-B" panose="02020700000000000000" pitchFamily="18" charset="-128"/>
                <a:cs typeface="Meiryo UI"/>
              </a:rPr>
              <a:t>A</a:t>
            </a:r>
            <a:r>
              <a:rPr sz="1050" dirty="0">
                <a:solidFill>
                  <a:srgbClr val="7E7E7E"/>
                </a:solidFill>
                <a:latin typeface="UD Digi Kyokasho NK-B" panose="02020700000000000000" pitchFamily="18" charset="-128"/>
                <a:ea typeface="UD Digi Kyokasho NK-B" panose="02020700000000000000" pitchFamily="18" charset="-128"/>
                <a:cs typeface="Meiryo UI"/>
              </a:rPr>
              <a:t>	中継銀行</a:t>
            </a:r>
            <a:r>
              <a:rPr sz="1050" spc="-25" dirty="0">
                <a:solidFill>
                  <a:srgbClr val="7E7E7E"/>
                </a:solidFill>
                <a:latin typeface="UD Digi Kyokasho NK-B" panose="02020700000000000000" pitchFamily="18" charset="-128"/>
                <a:ea typeface="UD Digi Kyokasho NK-B" panose="02020700000000000000" pitchFamily="18" charset="-128"/>
                <a:cs typeface="Meiryo UI"/>
              </a:rPr>
              <a:t>A’</a:t>
            </a:r>
            <a:endParaRPr sz="1050" dirty="0">
              <a:latin typeface="UD Digi Kyokasho NK-B" panose="02020700000000000000" pitchFamily="18" charset="-128"/>
              <a:ea typeface="UD Digi Kyokasho NK-B" panose="02020700000000000000" pitchFamily="18" charset="-128"/>
              <a:cs typeface="Meiryo UI"/>
            </a:endParaRPr>
          </a:p>
        </p:txBody>
      </p:sp>
      <p:sp>
        <p:nvSpPr>
          <p:cNvPr id="69" name="object 69"/>
          <p:cNvSpPr txBox="1"/>
          <p:nvPr/>
        </p:nvSpPr>
        <p:spPr>
          <a:xfrm>
            <a:off x="5362193" y="3523969"/>
            <a:ext cx="416560"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UD Digi Kyokasho NK-B" panose="02020700000000000000" pitchFamily="18" charset="-128"/>
                <a:ea typeface="UD Digi Kyokasho NK-B" panose="02020700000000000000" pitchFamily="18" charset="-128"/>
                <a:cs typeface="Meiryo UI"/>
              </a:rPr>
              <a:t>MAS</a:t>
            </a:r>
            <a:endParaRPr sz="1050" dirty="0">
              <a:latin typeface="UD Digi Kyokasho NK-B" panose="02020700000000000000" pitchFamily="18" charset="-128"/>
              <a:ea typeface="UD Digi Kyokasho NK-B" panose="02020700000000000000" pitchFamily="18" charset="-128"/>
              <a:cs typeface="Meiryo UI"/>
            </a:endParaRPr>
          </a:p>
        </p:txBody>
      </p:sp>
      <p:sp>
        <p:nvSpPr>
          <p:cNvPr id="70" name="object 70"/>
          <p:cNvSpPr txBox="1"/>
          <p:nvPr/>
        </p:nvSpPr>
        <p:spPr>
          <a:xfrm>
            <a:off x="7700137" y="3495754"/>
            <a:ext cx="29527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UD Digi Kyokasho NK-B" panose="02020700000000000000" pitchFamily="18" charset="-128"/>
                <a:ea typeface="UD Digi Kyokasho NK-B" panose="02020700000000000000" pitchFamily="18" charset="-128"/>
                <a:cs typeface="Meiryo UI"/>
              </a:rPr>
              <a:t>BOC</a:t>
            </a:r>
            <a:endParaRPr sz="1050">
              <a:latin typeface="UD Digi Kyokasho NK-B" panose="02020700000000000000" pitchFamily="18" charset="-128"/>
              <a:ea typeface="UD Digi Kyokasho NK-B" panose="02020700000000000000" pitchFamily="18" charset="-128"/>
              <a:cs typeface="Meiryo UI"/>
            </a:endParaRPr>
          </a:p>
        </p:txBody>
      </p:sp>
      <p:sp>
        <p:nvSpPr>
          <p:cNvPr id="71" name="object 71"/>
          <p:cNvSpPr txBox="1"/>
          <p:nvPr/>
        </p:nvSpPr>
        <p:spPr>
          <a:xfrm>
            <a:off x="7144512" y="4137993"/>
            <a:ext cx="504825" cy="151323"/>
          </a:xfrm>
          <a:prstGeom prst="rect">
            <a:avLst/>
          </a:prstGeom>
        </p:spPr>
        <p:txBody>
          <a:bodyPr vert="horz" wrap="square" lIns="0" tIns="12700" rIns="0" bIns="0" rtlCol="0">
            <a:spAutoFit/>
          </a:bodyPr>
          <a:lstStyle/>
          <a:p>
            <a:pPr>
              <a:spcBef>
                <a:spcPts val="100"/>
              </a:spcBef>
            </a:pPr>
            <a:r>
              <a:rPr sz="900" b="1" spc="-10" dirty="0">
                <a:solidFill>
                  <a:srgbClr val="333333"/>
                </a:solidFill>
                <a:latin typeface="UD Digi Kyokasho NK-B" panose="02020700000000000000" pitchFamily="18" charset="-128"/>
                <a:ea typeface="UD Digi Kyokasho NK-B" panose="02020700000000000000" pitchFamily="18" charset="-128"/>
                <a:cs typeface="Meiryo UI"/>
              </a:rPr>
              <a:t>Quorum</a:t>
            </a:r>
            <a:endParaRPr sz="900">
              <a:latin typeface="UD Digi Kyokasho NK-B" panose="02020700000000000000" pitchFamily="18" charset="-128"/>
              <a:ea typeface="UD Digi Kyokasho NK-B" panose="02020700000000000000" pitchFamily="18" charset="-128"/>
              <a:cs typeface="Meiryo UI"/>
            </a:endParaRPr>
          </a:p>
        </p:txBody>
      </p:sp>
      <p:grpSp>
        <p:nvGrpSpPr>
          <p:cNvPr id="72" name="object 72"/>
          <p:cNvGrpSpPr/>
          <p:nvPr/>
        </p:nvGrpSpPr>
        <p:grpSpPr>
          <a:xfrm>
            <a:off x="6085714" y="3713940"/>
            <a:ext cx="1550035" cy="607695"/>
            <a:chOff x="4942713" y="3583304"/>
            <a:chExt cx="1550035" cy="607695"/>
          </a:xfrm>
        </p:grpSpPr>
        <p:sp>
          <p:nvSpPr>
            <p:cNvPr id="73" name="object 73"/>
            <p:cNvSpPr/>
            <p:nvPr/>
          </p:nvSpPr>
          <p:spPr>
            <a:xfrm>
              <a:off x="6000496" y="4145660"/>
              <a:ext cx="492759" cy="6350"/>
            </a:xfrm>
            <a:custGeom>
              <a:avLst/>
              <a:gdLst/>
              <a:ahLst/>
              <a:cxnLst/>
              <a:rect l="l" t="t" r="r" b="b"/>
              <a:pathLst>
                <a:path w="492760" h="6350">
                  <a:moveTo>
                    <a:pt x="492251" y="0"/>
                  </a:moveTo>
                  <a:lnTo>
                    <a:pt x="0" y="0"/>
                  </a:lnTo>
                  <a:lnTo>
                    <a:pt x="0" y="6095"/>
                  </a:lnTo>
                  <a:lnTo>
                    <a:pt x="492251" y="6095"/>
                  </a:lnTo>
                  <a:lnTo>
                    <a:pt x="492251" y="0"/>
                  </a:lnTo>
                  <a:close/>
                </a:path>
              </a:pathLst>
            </a:custGeom>
            <a:solidFill>
              <a:srgbClr val="333333"/>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74" name="object 74"/>
            <p:cNvSpPr/>
            <p:nvPr/>
          </p:nvSpPr>
          <p:spPr>
            <a:xfrm>
              <a:off x="5883275" y="3651503"/>
              <a:ext cx="76200" cy="501650"/>
            </a:xfrm>
            <a:custGeom>
              <a:avLst/>
              <a:gdLst/>
              <a:ahLst/>
              <a:cxnLst/>
              <a:rect l="l" t="t" r="r" b="b"/>
              <a:pathLst>
                <a:path w="76200" h="501650">
                  <a:moveTo>
                    <a:pt x="46084" y="76120"/>
                  </a:moveTo>
                  <a:lnTo>
                    <a:pt x="30209" y="76278"/>
                  </a:lnTo>
                  <a:lnTo>
                    <a:pt x="33909" y="501396"/>
                  </a:lnTo>
                  <a:lnTo>
                    <a:pt x="49784" y="501269"/>
                  </a:lnTo>
                  <a:lnTo>
                    <a:pt x="46084" y="76120"/>
                  </a:lnTo>
                  <a:close/>
                </a:path>
                <a:path w="76200" h="501650">
                  <a:moveTo>
                    <a:pt x="37464" y="0"/>
                  </a:moveTo>
                  <a:lnTo>
                    <a:pt x="0" y="76581"/>
                  </a:lnTo>
                  <a:lnTo>
                    <a:pt x="30209" y="76278"/>
                  </a:lnTo>
                  <a:lnTo>
                    <a:pt x="30099" y="63627"/>
                  </a:lnTo>
                  <a:lnTo>
                    <a:pt x="45974" y="63373"/>
                  </a:lnTo>
                  <a:lnTo>
                    <a:pt x="69841" y="63373"/>
                  </a:lnTo>
                  <a:lnTo>
                    <a:pt x="37464" y="0"/>
                  </a:lnTo>
                  <a:close/>
                </a:path>
                <a:path w="76200" h="501650">
                  <a:moveTo>
                    <a:pt x="45974" y="63373"/>
                  </a:moveTo>
                  <a:lnTo>
                    <a:pt x="30099" y="63627"/>
                  </a:lnTo>
                  <a:lnTo>
                    <a:pt x="30209" y="76278"/>
                  </a:lnTo>
                  <a:lnTo>
                    <a:pt x="46084" y="76120"/>
                  </a:lnTo>
                  <a:lnTo>
                    <a:pt x="45974" y="63373"/>
                  </a:lnTo>
                  <a:close/>
                </a:path>
                <a:path w="76200" h="501650">
                  <a:moveTo>
                    <a:pt x="69841" y="63373"/>
                  </a:moveTo>
                  <a:lnTo>
                    <a:pt x="45974" y="63373"/>
                  </a:lnTo>
                  <a:lnTo>
                    <a:pt x="46084" y="76120"/>
                  </a:lnTo>
                  <a:lnTo>
                    <a:pt x="76200" y="75819"/>
                  </a:lnTo>
                  <a:lnTo>
                    <a:pt x="69841" y="63373"/>
                  </a:lnTo>
                  <a:close/>
                </a:path>
              </a:pathLst>
            </a:custGeom>
            <a:solidFill>
              <a:srgbClr val="000000"/>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75" name="object 75"/>
            <p:cNvSpPr/>
            <p:nvPr/>
          </p:nvSpPr>
          <p:spPr>
            <a:xfrm>
              <a:off x="4952238" y="3592829"/>
              <a:ext cx="1143000" cy="588645"/>
            </a:xfrm>
            <a:custGeom>
              <a:avLst/>
              <a:gdLst/>
              <a:ahLst/>
              <a:cxnLst/>
              <a:rect l="l" t="t" r="r" b="b"/>
              <a:pathLst>
                <a:path w="1143000" h="588645">
                  <a:moveTo>
                    <a:pt x="571500" y="0"/>
                  </a:moveTo>
                  <a:lnTo>
                    <a:pt x="509235" y="1726"/>
                  </a:lnTo>
                  <a:lnTo>
                    <a:pt x="448910" y="6784"/>
                  </a:lnTo>
                  <a:lnTo>
                    <a:pt x="390875" y="14996"/>
                  </a:lnTo>
                  <a:lnTo>
                    <a:pt x="335478" y="26181"/>
                  </a:lnTo>
                  <a:lnTo>
                    <a:pt x="283068" y="40160"/>
                  </a:lnTo>
                  <a:lnTo>
                    <a:pt x="233994" y="56753"/>
                  </a:lnTo>
                  <a:lnTo>
                    <a:pt x="188605" y="75782"/>
                  </a:lnTo>
                  <a:lnTo>
                    <a:pt x="147250" y="97066"/>
                  </a:lnTo>
                  <a:lnTo>
                    <a:pt x="110276" y="120426"/>
                  </a:lnTo>
                  <a:lnTo>
                    <a:pt x="78034" y="145683"/>
                  </a:lnTo>
                  <a:lnTo>
                    <a:pt x="50872" y="172656"/>
                  </a:lnTo>
                  <a:lnTo>
                    <a:pt x="13183" y="231037"/>
                  </a:lnTo>
                  <a:lnTo>
                    <a:pt x="0" y="294132"/>
                  </a:lnTo>
                  <a:lnTo>
                    <a:pt x="3353" y="326178"/>
                  </a:lnTo>
                  <a:lnTo>
                    <a:pt x="29138" y="387096"/>
                  </a:lnTo>
                  <a:lnTo>
                    <a:pt x="78034" y="442580"/>
                  </a:lnTo>
                  <a:lnTo>
                    <a:pt x="110276" y="467837"/>
                  </a:lnTo>
                  <a:lnTo>
                    <a:pt x="147250" y="491197"/>
                  </a:lnTo>
                  <a:lnTo>
                    <a:pt x="188605" y="512481"/>
                  </a:lnTo>
                  <a:lnTo>
                    <a:pt x="233994" y="531510"/>
                  </a:lnTo>
                  <a:lnTo>
                    <a:pt x="283068" y="548103"/>
                  </a:lnTo>
                  <a:lnTo>
                    <a:pt x="335478" y="562082"/>
                  </a:lnTo>
                  <a:lnTo>
                    <a:pt x="390875" y="573267"/>
                  </a:lnTo>
                  <a:lnTo>
                    <a:pt x="448910" y="581479"/>
                  </a:lnTo>
                  <a:lnTo>
                    <a:pt x="509235" y="586537"/>
                  </a:lnTo>
                  <a:lnTo>
                    <a:pt x="571500" y="588264"/>
                  </a:lnTo>
                  <a:lnTo>
                    <a:pt x="633764" y="586537"/>
                  </a:lnTo>
                  <a:lnTo>
                    <a:pt x="694089" y="581479"/>
                  </a:lnTo>
                  <a:lnTo>
                    <a:pt x="752124" y="573267"/>
                  </a:lnTo>
                  <a:lnTo>
                    <a:pt x="807521" y="562082"/>
                  </a:lnTo>
                  <a:lnTo>
                    <a:pt x="859931" y="548103"/>
                  </a:lnTo>
                  <a:lnTo>
                    <a:pt x="909005" y="531510"/>
                  </a:lnTo>
                  <a:lnTo>
                    <a:pt x="954394" y="512481"/>
                  </a:lnTo>
                  <a:lnTo>
                    <a:pt x="995749" y="491197"/>
                  </a:lnTo>
                  <a:lnTo>
                    <a:pt x="1032723" y="467837"/>
                  </a:lnTo>
                  <a:lnTo>
                    <a:pt x="1064965" y="442580"/>
                  </a:lnTo>
                  <a:lnTo>
                    <a:pt x="1092127" y="415607"/>
                  </a:lnTo>
                  <a:lnTo>
                    <a:pt x="1129816" y="357226"/>
                  </a:lnTo>
                  <a:lnTo>
                    <a:pt x="1143000" y="294132"/>
                  </a:lnTo>
                  <a:lnTo>
                    <a:pt x="1139646" y="262085"/>
                  </a:lnTo>
                  <a:lnTo>
                    <a:pt x="1113861" y="201168"/>
                  </a:lnTo>
                  <a:lnTo>
                    <a:pt x="1064965" y="145683"/>
                  </a:lnTo>
                  <a:lnTo>
                    <a:pt x="1032723" y="120426"/>
                  </a:lnTo>
                  <a:lnTo>
                    <a:pt x="995749" y="97066"/>
                  </a:lnTo>
                  <a:lnTo>
                    <a:pt x="954394" y="75782"/>
                  </a:lnTo>
                  <a:lnTo>
                    <a:pt x="909005" y="56753"/>
                  </a:lnTo>
                  <a:lnTo>
                    <a:pt x="859931" y="40160"/>
                  </a:lnTo>
                  <a:lnTo>
                    <a:pt x="807521" y="26181"/>
                  </a:lnTo>
                  <a:lnTo>
                    <a:pt x="752124" y="14996"/>
                  </a:lnTo>
                  <a:lnTo>
                    <a:pt x="694089" y="6784"/>
                  </a:lnTo>
                  <a:lnTo>
                    <a:pt x="633764" y="1726"/>
                  </a:lnTo>
                  <a:lnTo>
                    <a:pt x="571500" y="0"/>
                  </a:lnTo>
                  <a:close/>
                </a:path>
              </a:pathLst>
            </a:custGeom>
            <a:solidFill>
              <a:srgbClr val="8D8D8D">
                <a:alpha val="12940"/>
              </a:srgbClr>
            </a:solidFill>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76" name="object 76"/>
            <p:cNvSpPr/>
            <p:nvPr/>
          </p:nvSpPr>
          <p:spPr>
            <a:xfrm>
              <a:off x="4952238" y="3592829"/>
              <a:ext cx="1143000" cy="588645"/>
            </a:xfrm>
            <a:custGeom>
              <a:avLst/>
              <a:gdLst/>
              <a:ahLst/>
              <a:cxnLst/>
              <a:rect l="l" t="t" r="r" b="b"/>
              <a:pathLst>
                <a:path w="1143000" h="588645">
                  <a:moveTo>
                    <a:pt x="0" y="294132"/>
                  </a:moveTo>
                  <a:lnTo>
                    <a:pt x="13183" y="231037"/>
                  </a:lnTo>
                  <a:lnTo>
                    <a:pt x="50872" y="172656"/>
                  </a:lnTo>
                  <a:lnTo>
                    <a:pt x="78034" y="145683"/>
                  </a:lnTo>
                  <a:lnTo>
                    <a:pt x="110276" y="120426"/>
                  </a:lnTo>
                  <a:lnTo>
                    <a:pt x="147250" y="97066"/>
                  </a:lnTo>
                  <a:lnTo>
                    <a:pt x="188605" y="75782"/>
                  </a:lnTo>
                  <a:lnTo>
                    <a:pt x="233994" y="56753"/>
                  </a:lnTo>
                  <a:lnTo>
                    <a:pt x="283068" y="40160"/>
                  </a:lnTo>
                  <a:lnTo>
                    <a:pt x="335478" y="26181"/>
                  </a:lnTo>
                  <a:lnTo>
                    <a:pt x="390875" y="14996"/>
                  </a:lnTo>
                  <a:lnTo>
                    <a:pt x="448910" y="6784"/>
                  </a:lnTo>
                  <a:lnTo>
                    <a:pt x="509235" y="1726"/>
                  </a:lnTo>
                  <a:lnTo>
                    <a:pt x="571500" y="0"/>
                  </a:lnTo>
                  <a:lnTo>
                    <a:pt x="633764" y="1726"/>
                  </a:lnTo>
                  <a:lnTo>
                    <a:pt x="694089" y="6784"/>
                  </a:lnTo>
                  <a:lnTo>
                    <a:pt x="752124" y="14996"/>
                  </a:lnTo>
                  <a:lnTo>
                    <a:pt x="807521" y="26181"/>
                  </a:lnTo>
                  <a:lnTo>
                    <a:pt x="859931" y="40160"/>
                  </a:lnTo>
                  <a:lnTo>
                    <a:pt x="909005" y="56753"/>
                  </a:lnTo>
                  <a:lnTo>
                    <a:pt x="954394" y="75782"/>
                  </a:lnTo>
                  <a:lnTo>
                    <a:pt x="995749" y="97066"/>
                  </a:lnTo>
                  <a:lnTo>
                    <a:pt x="1032723" y="120426"/>
                  </a:lnTo>
                  <a:lnTo>
                    <a:pt x="1064965" y="145683"/>
                  </a:lnTo>
                  <a:lnTo>
                    <a:pt x="1092127" y="172656"/>
                  </a:lnTo>
                  <a:lnTo>
                    <a:pt x="1129816" y="231037"/>
                  </a:lnTo>
                  <a:lnTo>
                    <a:pt x="1143000" y="294132"/>
                  </a:lnTo>
                  <a:lnTo>
                    <a:pt x="1139646" y="326178"/>
                  </a:lnTo>
                  <a:lnTo>
                    <a:pt x="1113861" y="387096"/>
                  </a:lnTo>
                  <a:lnTo>
                    <a:pt x="1064965" y="442580"/>
                  </a:lnTo>
                  <a:lnTo>
                    <a:pt x="1032723" y="467837"/>
                  </a:lnTo>
                  <a:lnTo>
                    <a:pt x="995749" y="491197"/>
                  </a:lnTo>
                  <a:lnTo>
                    <a:pt x="954394" y="512481"/>
                  </a:lnTo>
                  <a:lnTo>
                    <a:pt x="909005" y="531510"/>
                  </a:lnTo>
                  <a:lnTo>
                    <a:pt x="859931" y="548103"/>
                  </a:lnTo>
                  <a:lnTo>
                    <a:pt x="807521" y="562082"/>
                  </a:lnTo>
                  <a:lnTo>
                    <a:pt x="752124" y="573267"/>
                  </a:lnTo>
                  <a:lnTo>
                    <a:pt x="694089" y="581479"/>
                  </a:lnTo>
                  <a:lnTo>
                    <a:pt x="633764" y="586537"/>
                  </a:lnTo>
                  <a:lnTo>
                    <a:pt x="571500" y="588264"/>
                  </a:lnTo>
                  <a:lnTo>
                    <a:pt x="509235" y="586537"/>
                  </a:lnTo>
                  <a:lnTo>
                    <a:pt x="448910" y="581479"/>
                  </a:lnTo>
                  <a:lnTo>
                    <a:pt x="390875" y="573267"/>
                  </a:lnTo>
                  <a:lnTo>
                    <a:pt x="335478" y="562082"/>
                  </a:lnTo>
                  <a:lnTo>
                    <a:pt x="283068" y="548103"/>
                  </a:lnTo>
                  <a:lnTo>
                    <a:pt x="233994" y="531510"/>
                  </a:lnTo>
                  <a:lnTo>
                    <a:pt x="188605" y="512481"/>
                  </a:lnTo>
                  <a:lnTo>
                    <a:pt x="147250" y="491197"/>
                  </a:lnTo>
                  <a:lnTo>
                    <a:pt x="110276" y="467837"/>
                  </a:lnTo>
                  <a:lnTo>
                    <a:pt x="78034" y="442580"/>
                  </a:lnTo>
                  <a:lnTo>
                    <a:pt x="50872" y="415607"/>
                  </a:lnTo>
                  <a:lnTo>
                    <a:pt x="13183" y="357226"/>
                  </a:lnTo>
                  <a:lnTo>
                    <a:pt x="0" y="294132"/>
                  </a:lnTo>
                  <a:close/>
                </a:path>
              </a:pathLst>
            </a:custGeom>
            <a:ln w="19050">
              <a:solidFill>
                <a:srgbClr val="404040"/>
              </a:solidFill>
              <a:prstDash val="sysDot"/>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77" name="object 77"/>
          <p:cNvSpPr txBox="1"/>
          <p:nvPr/>
        </p:nvSpPr>
        <p:spPr>
          <a:xfrm>
            <a:off x="6417565" y="4045232"/>
            <a:ext cx="550545" cy="175048"/>
          </a:xfrm>
          <a:prstGeom prst="rect">
            <a:avLst/>
          </a:prstGeom>
        </p:spPr>
        <p:txBody>
          <a:bodyPr vert="horz" wrap="square" lIns="0" tIns="13335" rIns="0" bIns="0" rtlCol="0">
            <a:spAutoFit/>
          </a:bodyPr>
          <a:lstStyle/>
          <a:p>
            <a:pPr>
              <a:spcBef>
                <a:spcPts val="105"/>
              </a:spcBef>
            </a:pPr>
            <a:r>
              <a:rPr sz="1050" spc="-15" dirty="0">
                <a:latin typeface="UD Digi Kyokasho NK-B" panose="02020700000000000000" pitchFamily="18" charset="-128"/>
                <a:ea typeface="UD Digi Kyokasho NK-B" panose="02020700000000000000" pitchFamily="18" charset="-128"/>
                <a:cs typeface="Meiryo UI"/>
              </a:rPr>
              <a:t>同時実行</a:t>
            </a:r>
            <a:endParaRPr sz="1050">
              <a:latin typeface="UD Digi Kyokasho NK-B" panose="02020700000000000000" pitchFamily="18" charset="-128"/>
              <a:ea typeface="UD Digi Kyokasho NK-B" panose="02020700000000000000" pitchFamily="18" charset="-128"/>
              <a:cs typeface="Meiryo UI"/>
            </a:endParaRPr>
          </a:p>
        </p:txBody>
      </p:sp>
      <p:sp>
        <p:nvSpPr>
          <p:cNvPr id="78" name="object 78"/>
          <p:cNvSpPr txBox="1"/>
          <p:nvPr/>
        </p:nvSpPr>
        <p:spPr>
          <a:xfrm>
            <a:off x="6499860" y="3797760"/>
            <a:ext cx="382905" cy="175048"/>
          </a:xfrm>
          <a:prstGeom prst="rect">
            <a:avLst/>
          </a:prstGeom>
        </p:spPr>
        <p:txBody>
          <a:bodyPr vert="horz" wrap="square" lIns="0" tIns="13335" rIns="0" bIns="0" rtlCol="0">
            <a:spAutoFit/>
          </a:bodyPr>
          <a:lstStyle/>
          <a:p>
            <a:pPr>
              <a:spcBef>
                <a:spcPts val="105"/>
              </a:spcBef>
            </a:pPr>
            <a:r>
              <a:rPr sz="1050" b="1" u="sng" spc="-20" dirty="0">
                <a:uFill>
                  <a:solidFill>
                    <a:srgbClr val="000000"/>
                  </a:solidFill>
                </a:uFill>
                <a:latin typeface="UD Digi Kyokasho NK-B" panose="02020700000000000000" pitchFamily="18" charset="-128"/>
                <a:ea typeface="UD Digi Kyokasho NK-B" panose="02020700000000000000" pitchFamily="18" charset="-128"/>
                <a:cs typeface="Meiryo UI"/>
              </a:rPr>
              <a:t>HTLC</a:t>
            </a:r>
            <a:endParaRPr sz="1050">
              <a:latin typeface="UD Digi Kyokasho NK-B" panose="02020700000000000000" pitchFamily="18" charset="-128"/>
              <a:ea typeface="UD Digi Kyokasho NK-B" panose="02020700000000000000" pitchFamily="18" charset="-128"/>
              <a:cs typeface="Meiryo UI"/>
            </a:endParaRPr>
          </a:p>
        </p:txBody>
      </p:sp>
      <p:pic>
        <p:nvPicPr>
          <p:cNvPr id="82" name="図 81">
            <a:extLst>
              <a:ext uri="{FF2B5EF4-FFF2-40B4-BE49-F238E27FC236}">
                <a16:creationId xmlns:a16="http://schemas.microsoft.com/office/drawing/2014/main" id="{0983EA70-9998-4797-B72F-F7B2B3FB0A45}"/>
              </a:ext>
            </a:extLst>
          </p:cNvPr>
          <p:cNvPicPr>
            <a:picLocks noChangeAspect="1"/>
          </p:cNvPicPr>
          <p:nvPr/>
        </p:nvPicPr>
        <p:blipFill>
          <a:blip r:embed="rId19"/>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3" name="スライド番号プレースホルダー 1">
            <a:extLst>
              <a:ext uri="{FF2B5EF4-FFF2-40B4-BE49-F238E27FC236}">
                <a16:creationId xmlns:a16="http://schemas.microsoft.com/office/drawing/2014/main" id="{2F44336B-A08B-4A67-86EA-864EF22982FD}"/>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24</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4" name="テキスト ボックス 83">
            <a:extLst>
              <a:ext uri="{FF2B5EF4-FFF2-40B4-BE49-F238E27FC236}">
                <a16:creationId xmlns:a16="http://schemas.microsoft.com/office/drawing/2014/main" id="{60413BBB-3146-474E-8FEB-9D06CD7908E5}"/>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0788" y="398775"/>
            <a:ext cx="801878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25" dirty="0" err="1">
                <a:latin typeface="Yet R" panose="02030504000101010101" pitchFamily="18" charset="-127"/>
                <a:ea typeface="Yet R" panose="02030504000101010101" pitchFamily="18" charset="-127"/>
              </a:rPr>
              <a:t>スイス</a:t>
            </a:r>
            <a:r>
              <a:rPr sz="2600" spc="-25"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SDX</a:t>
            </a:r>
            <a:r>
              <a:rPr sz="2600" spc="-25"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(SIX</a:t>
            </a:r>
            <a:r>
              <a:rPr sz="2600" spc="-2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Digital</a:t>
            </a:r>
            <a:r>
              <a:rPr sz="2600" spc="-6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Exchange</a:t>
            </a:r>
            <a:r>
              <a:rPr sz="2600" spc="-35"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sp>
        <p:nvSpPr>
          <p:cNvPr id="3" name="object 3"/>
          <p:cNvSpPr txBox="1"/>
          <p:nvPr/>
        </p:nvSpPr>
        <p:spPr>
          <a:xfrm>
            <a:off x="420219" y="1157731"/>
            <a:ext cx="11240041" cy="258404"/>
          </a:xfrm>
          <a:prstGeom prst="rect">
            <a:avLst/>
          </a:prstGeom>
        </p:spPr>
        <p:txBody>
          <a:bodyPr vert="horz" wrap="square" lIns="0" tIns="12065" rIns="0" bIns="0" rtlCol="0">
            <a:spAutoFit/>
          </a:bodyPr>
          <a:lstStyle/>
          <a:p>
            <a:pPr marL="25400">
              <a:spcBef>
                <a:spcPts val="95"/>
              </a:spcBef>
            </a:pPr>
            <a:r>
              <a:rPr sz="1600" spc="-25" dirty="0">
                <a:latin typeface="UD Digi Kyokasho NK-B" panose="02020700000000000000" pitchFamily="18" charset="-128"/>
                <a:ea typeface="UD Digi Kyokasho NK-B" panose="02020700000000000000" pitchFamily="18" charset="-128"/>
                <a:cs typeface="Meiryo UI"/>
              </a:rPr>
              <a:t>中央証券保管所</a:t>
            </a:r>
            <a:r>
              <a:rPr sz="1600" spc="-20" dirty="0">
                <a:latin typeface="UD Digi Kyokasho NK-B" panose="02020700000000000000" pitchFamily="18" charset="-128"/>
                <a:ea typeface="UD Digi Kyokasho NK-B" panose="02020700000000000000" pitchFamily="18" charset="-128"/>
                <a:cs typeface="Meiryo UI"/>
              </a:rPr>
              <a:t>のデジタル</a:t>
            </a:r>
            <a:r>
              <a:rPr sz="1600" spc="-25" dirty="0">
                <a:latin typeface="UD Digi Kyokasho NK-B" panose="02020700000000000000" pitchFamily="18" charset="-128"/>
                <a:ea typeface="UD Digi Kyokasho NK-B" panose="02020700000000000000" pitchFamily="18" charset="-128"/>
                <a:cs typeface="Meiryo UI"/>
              </a:rPr>
              <a:t>版</a:t>
            </a:r>
            <a:r>
              <a:rPr sz="1600" spc="-10" dirty="0">
                <a:latin typeface="UD Digi Kyokasho NK-B" panose="02020700000000000000" pitchFamily="18" charset="-128"/>
                <a:ea typeface="UD Digi Kyokasho NK-B" panose="02020700000000000000" pitchFamily="18" charset="-128"/>
                <a:cs typeface="Meiryo UI"/>
              </a:rPr>
              <a:t>（SDX)</a:t>
            </a:r>
            <a:r>
              <a:rPr sz="1600" spc="-20" dirty="0" err="1">
                <a:latin typeface="UD Digi Kyokasho NK-B" panose="02020700000000000000" pitchFamily="18" charset="-128"/>
                <a:ea typeface="UD Digi Kyokasho NK-B" panose="02020700000000000000" pitchFamily="18" charset="-128"/>
                <a:cs typeface="Meiryo UI"/>
              </a:rPr>
              <a:t>にお</a:t>
            </a:r>
            <a:r>
              <a:rPr sz="1600" spc="-10" dirty="0" err="1">
                <a:latin typeface="UD Digi Kyokasho NK-B" panose="02020700000000000000" pitchFamily="18" charset="-128"/>
                <a:ea typeface="UD Digi Kyokasho NK-B" panose="02020700000000000000" pitchFamily="18" charset="-128"/>
                <a:cs typeface="Meiryo UI"/>
              </a:rPr>
              <a:t>いて</a:t>
            </a:r>
            <a:r>
              <a:rPr sz="1600" spc="-25" dirty="0" err="1">
                <a:latin typeface="UD Digi Kyokasho NK-B" panose="02020700000000000000" pitchFamily="18" charset="-128"/>
                <a:ea typeface="UD Digi Kyokasho NK-B" panose="02020700000000000000" pitchFamily="18" charset="-128"/>
                <a:cs typeface="Meiryo UI"/>
              </a:rPr>
              <a:t>、</a:t>
            </a:r>
            <a:r>
              <a:rPr sz="1600" spc="-30" dirty="0" err="1">
                <a:latin typeface="UD Digi Kyokasho NK-B" panose="02020700000000000000" pitchFamily="18" charset="-128"/>
                <a:ea typeface="UD Digi Kyokasho NK-B" panose="02020700000000000000" pitchFamily="18" charset="-128"/>
                <a:cs typeface="Meiryo UI"/>
              </a:rPr>
              <a:t>証</a:t>
            </a:r>
            <a:r>
              <a:rPr sz="1600" spc="-20" dirty="0" err="1">
                <a:latin typeface="UD Digi Kyokasho NK-B" panose="02020700000000000000" pitchFamily="18" charset="-128"/>
                <a:ea typeface="UD Digi Kyokasho NK-B" panose="02020700000000000000" pitchFamily="18" charset="-128"/>
                <a:cs typeface="Meiryo UI"/>
              </a:rPr>
              <a:t>券と</a:t>
            </a:r>
            <a:r>
              <a:rPr sz="1600" spc="-25" dirty="0" err="1">
                <a:latin typeface="UD Digi Kyokasho NK-B" panose="02020700000000000000" pitchFamily="18" charset="-128"/>
                <a:ea typeface="UD Digi Kyokasho NK-B" panose="02020700000000000000" pitchFamily="18" charset="-128"/>
                <a:cs typeface="Meiryo UI"/>
              </a:rPr>
              <a:t>法定通貨をデジタルトークン</a:t>
            </a:r>
            <a:r>
              <a:rPr sz="1600" spc="-20" dirty="0" err="1">
                <a:latin typeface="UD Digi Kyokasho NK-B" panose="02020700000000000000" pitchFamily="18" charset="-128"/>
                <a:ea typeface="UD Digi Kyokasho NK-B" panose="02020700000000000000" pitchFamily="18" charset="-128"/>
                <a:cs typeface="Meiryo UI"/>
              </a:rPr>
              <a:t>化</a:t>
            </a:r>
            <a:r>
              <a:rPr sz="1600" spc="-10" dirty="0" err="1">
                <a:latin typeface="UD Digi Kyokasho NK-B" panose="02020700000000000000" pitchFamily="18" charset="-128"/>
                <a:ea typeface="UD Digi Kyokasho NK-B" panose="02020700000000000000" pitchFamily="18" charset="-128"/>
                <a:cs typeface="Meiryo UI"/>
              </a:rPr>
              <a:t>し</a:t>
            </a:r>
            <a:r>
              <a:rPr sz="1600" spc="-25" dirty="0" err="1">
                <a:latin typeface="UD Digi Kyokasho NK-B" panose="02020700000000000000" pitchFamily="18" charset="-128"/>
                <a:ea typeface="UD Digi Kyokasho NK-B" panose="02020700000000000000" pitchFamily="18" charset="-128"/>
                <a:cs typeface="Meiryo UI"/>
              </a:rPr>
              <a:t>、</a:t>
            </a:r>
            <a:r>
              <a:rPr sz="1600" spc="-30" dirty="0" err="1">
                <a:latin typeface="UD Digi Kyokasho NK-B" panose="02020700000000000000" pitchFamily="18" charset="-128"/>
                <a:ea typeface="UD Digi Kyokasho NK-B" panose="02020700000000000000" pitchFamily="18" charset="-128"/>
                <a:cs typeface="Meiryo UI"/>
              </a:rPr>
              <a:t>即</a:t>
            </a:r>
            <a:r>
              <a:rPr sz="1600" spc="-20" dirty="0" err="1">
                <a:latin typeface="UD Digi Kyokasho NK-B" panose="02020700000000000000" pitchFamily="18" charset="-128"/>
                <a:ea typeface="UD Digi Kyokasho NK-B" panose="02020700000000000000" pitchFamily="18" charset="-128"/>
                <a:cs typeface="Meiryo UI"/>
              </a:rPr>
              <a:t>時</a:t>
            </a:r>
            <a:r>
              <a:rPr sz="1600" spc="-25" dirty="0" err="1">
                <a:latin typeface="UD Digi Kyokasho NK-B" panose="02020700000000000000" pitchFamily="18" charset="-128"/>
                <a:ea typeface="UD Digi Kyokasho NK-B" panose="02020700000000000000" pitchFamily="18" charset="-128"/>
                <a:cs typeface="Meiryo UI"/>
              </a:rPr>
              <a:t>決済</a:t>
            </a:r>
            <a:r>
              <a:rPr sz="1600" spc="-10" dirty="0" err="1">
                <a:latin typeface="UD Digi Kyokasho NK-B" panose="02020700000000000000" pitchFamily="18" charset="-128"/>
                <a:ea typeface="UD Digi Kyokasho NK-B" panose="02020700000000000000" pitchFamily="18" charset="-128"/>
                <a:cs typeface="Meiryo UI"/>
              </a:rPr>
              <a:t>（DvP</a:t>
            </a:r>
            <a:r>
              <a:rPr sz="1575" spc="-15" baseline="26455" dirty="0">
                <a:latin typeface="UD Digi Kyokasho NK-B" panose="02020700000000000000" pitchFamily="18" charset="-128"/>
                <a:ea typeface="UD Digi Kyokasho NK-B" panose="02020700000000000000" pitchFamily="18" charset="-128"/>
                <a:cs typeface="Meiryo UI"/>
              </a:rPr>
              <a:t>※</a:t>
            </a:r>
            <a:r>
              <a:rPr sz="1600" spc="-10" dirty="0">
                <a:latin typeface="UD Digi Kyokasho NK-B" panose="02020700000000000000" pitchFamily="18" charset="-128"/>
                <a:ea typeface="UD Digi Kyokasho NK-B" panose="02020700000000000000" pitchFamily="18" charset="-128"/>
                <a:cs typeface="Meiryo UI"/>
              </a:rPr>
              <a:t>）</a:t>
            </a:r>
            <a:r>
              <a:rPr lang="ja-JP" altLang="en-US" sz="1600" spc="-10" dirty="0">
                <a:latin typeface="UD Digi Kyokasho NK-B" panose="02020700000000000000" pitchFamily="18" charset="-128"/>
                <a:ea typeface="UD Digi Kyokasho NK-B" panose="02020700000000000000" pitchFamily="18" charset="-128"/>
                <a:cs typeface="Meiryo UI"/>
              </a:rPr>
              <a:t>の実現を目指す。</a:t>
            </a:r>
            <a:endParaRPr sz="1600" dirty="0">
              <a:latin typeface="UD Digi Kyokasho NK-B" panose="02020700000000000000" pitchFamily="18" charset="-128"/>
              <a:ea typeface="UD Digi Kyokasho NK-B" panose="02020700000000000000" pitchFamily="18" charset="-128"/>
              <a:cs typeface="Meiryo UI"/>
            </a:endParaRPr>
          </a:p>
        </p:txBody>
      </p:sp>
      <p:sp>
        <p:nvSpPr>
          <p:cNvPr id="5" name="object 5"/>
          <p:cNvSpPr txBox="1"/>
          <p:nvPr/>
        </p:nvSpPr>
        <p:spPr>
          <a:xfrm>
            <a:off x="1632205"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5" dirty="0">
                <a:solidFill>
                  <a:srgbClr val="FFFFFF"/>
                </a:solidFill>
                <a:latin typeface="Meiryo UI"/>
                <a:cs typeface="Meiryo UI"/>
              </a:rPr>
              <a:t>SDX</a:t>
            </a:r>
            <a:endParaRPr sz="1600">
              <a:latin typeface="Meiryo UI"/>
              <a:cs typeface="Meiryo UI"/>
            </a:endParaRPr>
          </a:p>
        </p:txBody>
      </p:sp>
      <p:grpSp>
        <p:nvGrpSpPr>
          <p:cNvPr id="6" name="object 6"/>
          <p:cNvGrpSpPr/>
          <p:nvPr/>
        </p:nvGrpSpPr>
        <p:grpSpPr>
          <a:xfrm>
            <a:off x="1224598" y="4020287"/>
            <a:ext cx="969644" cy="605155"/>
            <a:chOff x="388620" y="4020286"/>
            <a:chExt cx="969644" cy="605155"/>
          </a:xfrm>
          <a:noFill/>
        </p:grpSpPr>
        <p:pic>
          <p:nvPicPr>
            <p:cNvPr id="7" name="object 7"/>
            <p:cNvPicPr/>
            <p:nvPr/>
          </p:nvPicPr>
          <p:blipFill>
            <a:blip r:embed="rId2" cstate="print"/>
            <a:stretch>
              <a:fillRect/>
            </a:stretch>
          </p:blipFill>
          <p:spPr>
            <a:xfrm>
              <a:off x="467785" y="4033822"/>
              <a:ext cx="815518" cy="542846"/>
            </a:xfrm>
            <a:prstGeom prst="rect">
              <a:avLst/>
            </a:prstGeom>
            <a:grpFill/>
            <a:ln>
              <a:noFill/>
            </a:ln>
          </p:spPr>
        </p:pic>
        <p:pic>
          <p:nvPicPr>
            <p:cNvPr id="8" name="object 8"/>
            <p:cNvPicPr/>
            <p:nvPr/>
          </p:nvPicPr>
          <p:blipFill>
            <a:blip r:embed="rId3" cstate="print"/>
            <a:stretch>
              <a:fillRect/>
            </a:stretch>
          </p:blipFill>
          <p:spPr>
            <a:xfrm>
              <a:off x="388620" y="4020286"/>
              <a:ext cx="969289" cy="605053"/>
            </a:xfrm>
            <a:prstGeom prst="rect">
              <a:avLst/>
            </a:prstGeom>
            <a:grpFill/>
            <a:ln>
              <a:noFill/>
            </a:ln>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1" name="object 11"/>
          <p:cNvSpPr txBox="1"/>
          <p:nvPr/>
        </p:nvSpPr>
        <p:spPr>
          <a:xfrm>
            <a:off x="1330466" y="4081017"/>
            <a:ext cx="709295" cy="391160"/>
          </a:xfrm>
          <a:prstGeom prst="rect">
            <a:avLst/>
          </a:prstGeom>
          <a:noFill/>
          <a:ln>
            <a:noFill/>
          </a:ln>
        </p:spPr>
        <p:txBody>
          <a:bodyPr vert="horz" wrap="square" lIns="0" tIns="12700" rIns="0" bIns="0" rtlCol="0">
            <a:spAutoFit/>
          </a:bodyPr>
          <a:lstStyle/>
          <a:p>
            <a:pPr marL="1905" algn="ctr">
              <a:spcBef>
                <a:spcPts val="100"/>
              </a:spcBef>
            </a:pPr>
            <a:r>
              <a:rPr sz="1200" spc="-25" dirty="0">
                <a:latin typeface="UD Digi Kyokasho NK-B" panose="02020700000000000000" pitchFamily="18" charset="-128"/>
                <a:ea typeface="UD Digi Kyokasho NK-B" panose="02020700000000000000" pitchFamily="18" charset="-128"/>
                <a:cs typeface="Meiryo UI"/>
              </a:rPr>
              <a:t>活用</a:t>
            </a:r>
            <a:endParaRPr sz="1200" dirty="0">
              <a:latin typeface="UD Digi Kyokasho NK-B" panose="02020700000000000000" pitchFamily="18" charset="-128"/>
              <a:ea typeface="UD Digi Kyokasho NK-B" panose="02020700000000000000" pitchFamily="18" charset="-128"/>
              <a:cs typeface="Meiryo UI"/>
            </a:endParaRPr>
          </a:p>
          <a:p>
            <a:pPr algn="ctr">
              <a:lnSpc>
                <a:spcPct val="100000"/>
              </a:lnSpc>
            </a:pPr>
            <a:r>
              <a:rPr lang="ja-JP" altLang="en-US" sz="1200"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2" name="object 12"/>
          <p:cNvGrpSpPr/>
          <p:nvPr/>
        </p:nvGrpSpPr>
        <p:grpSpPr>
          <a:xfrm>
            <a:off x="1294702" y="4536936"/>
            <a:ext cx="833755" cy="771525"/>
            <a:chOff x="458723" y="4536935"/>
            <a:chExt cx="833755" cy="771525"/>
          </a:xfrm>
          <a:noFill/>
        </p:grpSpPr>
        <p:pic>
          <p:nvPicPr>
            <p:cNvPr id="13" name="object 13"/>
            <p:cNvPicPr/>
            <p:nvPr/>
          </p:nvPicPr>
          <p:blipFill>
            <a:blip r:embed="rId4" cstate="print"/>
            <a:stretch>
              <a:fillRect/>
            </a:stretch>
          </p:blipFill>
          <p:spPr>
            <a:xfrm>
              <a:off x="458723" y="4536935"/>
              <a:ext cx="833640" cy="771156"/>
            </a:xfrm>
            <a:prstGeom prst="rect">
              <a:avLst/>
            </a:prstGeom>
            <a:grpFill/>
            <a:ln>
              <a:noFill/>
            </a:ln>
          </p:spPr>
        </p:pic>
        <p:pic>
          <p:nvPicPr>
            <p:cNvPr id="14" name="object 14"/>
            <p:cNvPicPr/>
            <p:nvPr/>
          </p:nvPicPr>
          <p:blipFill>
            <a:blip r:embed="rId5" cstate="print"/>
            <a:stretch>
              <a:fillRect/>
            </a:stretch>
          </p:blipFill>
          <p:spPr>
            <a:xfrm>
              <a:off x="502919" y="4642078"/>
              <a:ext cx="742200" cy="605053"/>
            </a:xfrm>
            <a:prstGeom prst="rect">
              <a:avLst/>
            </a:prstGeom>
            <a:grpFill/>
            <a:ln>
              <a:noFill/>
            </a:ln>
          </p:spPr>
        </p:pic>
      </p:grpSp>
      <p:sp>
        <p:nvSpPr>
          <p:cNvPr id="15" name="object 15"/>
          <p:cNvSpPr txBox="1"/>
          <p:nvPr/>
        </p:nvSpPr>
        <p:spPr>
          <a:xfrm>
            <a:off x="1325182" y="4567429"/>
            <a:ext cx="722630" cy="518091"/>
          </a:xfrm>
          <a:prstGeom prst="rect">
            <a:avLst/>
          </a:prstGeom>
          <a:noFill/>
          <a:ln w="9525">
            <a:noFill/>
          </a:ln>
        </p:spPr>
        <p:txBody>
          <a:bodyPr vert="horz" wrap="square" lIns="0" tIns="147320" rIns="0" bIns="0" rtlCol="0">
            <a:spAutoFit/>
          </a:bodyPr>
          <a:lstStyle/>
          <a:p>
            <a:pPr marL="219075">
              <a:spcBef>
                <a:spcPts val="1160"/>
              </a:spcBef>
            </a:pPr>
            <a:r>
              <a:rPr sz="1200" spc="-25" dirty="0">
                <a:latin typeface="UD Digi Kyokasho NK-B" panose="02020700000000000000" pitchFamily="18" charset="-128"/>
                <a:ea typeface="UD Digi Kyokasho NK-B" panose="02020700000000000000" pitchFamily="18" charset="-128"/>
                <a:cs typeface="Meiryo UI"/>
              </a:rPr>
              <a:t>主な</a:t>
            </a:r>
            <a:endParaRPr sz="1200">
              <a:latin typeface="UD Digi Kyokasho NK-B" panose="02020700000000000000" pitchFamily="18" charset="-128"/>
              <a:ea typeface="UD Digi Kyokasho NK-B" panose="02020700000000000000" pitchFamily="18" charset="-128"/>
              <a:cs typeface="Meiryo UI"/>
            </a:endParaRPr>
          </a:p>
          <a:p>
            <a:pPr marL="132080"/>
            <a:r>
              <a:rPr sz="1200" spc="-25" dirty="0">
                <a:latin typeface="UD Digi Kyokasho NK-B" panose="02020700000000000000" pitchFamily="18" charset="-128"/>
                <a:ea typeface="UD Digi Kyokasho NK-B" panose="02020700000000000000" pitchFamily="18" charset="-128"/>
                <a:cs typeface="Meiryo UI"/>
              </a:rPr>
              <a:t>協業先</a:t>
            </a:r>
            <a:endParaRPr sz="1200">
              <a:latin typeface="UD Digi Kyokasho NK-B" panose="02020700000000000000" pitchFamily="18" charset="-128"/>
              <a:ea typeface="UD Digi Kyokasho NK-B" panose="02020700000000000000" pitchFamily="18" charset="-128"/>
              <a:cs typeface="Meiryo UI"/>
            </a:endParaRPr>
          </a:p>
        </p:txBody>
      </p:sp>
      <p:grpSp>
        <p:nvGrpSpPr>
          <p:cNvPr id="16" name="object 16"/>
          <p:cNvGrpSpPr/>
          <p:nvPr/>
        </p:nvGrpSpPr>
        <p:grpSpPr>
          <a:xfrm>
            <a:off x="1294702" y="5298948"/>
            <a:ext cx="833755" cy="732155"/>
            <a:chOff x="458723" y="5298947"/>
            <a:chExt cx="833755" cy="732155"/>
          </a:xfrm>
          <a:noFill/>
        </p:grpSpPr>
        <p:pic>
          <p:nvPicPr>
            <p:cNvPr id="17" name="object 17"/>
            <p:cNvPicPr/>
            <p:nvPr/>
          </p:nvPicPr>
          <p:blipFill>
            <a:blip r:embed="rId6" cstate="print"/>
            <a:stretch>
              <a:fillRect/>
            </a:stretch>
          </p:blipFill>
          <p:spPr>
            <a:xfrm>
              <a:off x="458723" y="5298947"/>
              <a:ext cx="833640" cy="731545"/>
            </a:xfrm>
            <a:prstGeom prst="rect">
              <a:avLst/>
            </a:prstGeom>
            <a:grpFill/>
            <a:ln>
              <a:noFill/>
            </a:ln>
          </p:spPr>
        </p:pic>
        <p:pic>
          <p:nvPicPr>
            <p:cNvPr id="18" name="object 18"/>
            <p:cNvPicPr/>
            <p:nvPr/>
          </p:nvPicPr>
          <p:blipFill>
            <a:blip r:embed="rId7" cstate="print"/>
            <a:stretch>
              <a:fillRect/>
            </a:stretch>
          </p:blipFill>
          <p:spPr>
            <a:xfrm>
              <a:off x="547115" y="5384291"/>
              <a:ext cx="652284" cy="605053"/>
            </a:xfrm>
            <a:prstGeom prst="rect">
              <a:avLst/>
            </a:prstGeom>
            <a:grpFill/>
            <a:ln>
              <a:noFill/>
            </a:ln>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0" name="object 20"/>
          <p:cNvSpPr txBox="1"/>
          <p:nvPr/>
        </p:nvSpPr>
        <p:spPr>
          <a:xfrm>
            <a:off x="1336041" y="5334190"/>
            <a:ext cx="713105" cy="493724"/>
          </a:xfrm>
          <a:prstGeom prst="rect">
            <a:avLst/>
          </a:prstGeom>
          <a:noFill/>
          <a:ln>
            <a:noFill/>
          </a:ln>
        </p:spPr>
        <p:txBody>
          <a:bodyPr vert="horz" wrap="square" lIns="0" tIns="123189" rIns="0" bIns="0" rtlCol="0">
            <a:spAutoFit/>
          </a:bodyPr>
          <a:lstStyle/>
          <a:p>
            <a:pPr marL="165100">
              <a:spcBef>
                <a:spcPts val="969"/>
              </a:spcBef>
            </a:pPr>
            <a:r>
              <a:rPr sz="1200" spc="-20" dirty="0">
                <a:latin typeface="UD Digi Kyokasho NK-B" panose="02020700000000000000" pitchFamily="18" charset="-128"/>
                <a:ea typeface="UD Digi Kyokasho NK-B" panose="02020700000000000000" pitchFamily="18" charset="-128"/>
                <a:cs typeface="Meiryo UI"/>
              </a:rPr>
              <a:t>ユース</a:t>
            </a:r>
            <a:endParaRPr sz="1200">
              <a:latin typeface="UD Digi Kyokasho NK-B" panose="02020700000000000000" pitchFamily="18" charset="-128"/>
              <a:ea typeface="UD Digi Kyokasho NK-B" panose="02020700000000000000" pitchFamily="18" charset="-128"/>
              <a:cs typeface="Meiryo UI"/>
            </a:endParaRPr>
          </a:p>
          <a:p>
            <a:pPr marL="168275"/>
            <a:r>
              <a:rPr sz="1200" spc="-20" dirty="0">
                <a:latin typeface="UD Digi Kyokasho NK-B" panose="02020700000000000000" pitchFamily="18" charset="-128"/>
                <a:ea typeface="UD Digi Kyokasho NK-B" panose="02020700000000000000" pitchFamily="18" charset="-128"/>
                <a:cs typeface="Meiryo UI"/>
              </a:rPr>
              <a:t>ケース</a:t>
            </a:r>
            <a:endParaRPr sz="1200">
              <a:latin typeface="UD Digi Kyokasho NK-B" panose="02020700000000000000" pitchFamily="18" charset="-128"/>
              <a:ea typeface="UD Digi Kyokasho NK-B" panose="02020700000000000000" pitchFamily="18" charset="-128"/>
              <a:cs typeface="Meiryo UI"/>
            </a:endParaRPr>
          </a:p>
        </p:txBody>
      </p:sp>
      <p:sp>
        <p:nvSpPr>
          <p:cNvPr id="21" name="object 21"/>
          <p:cNvSpPr txBox="1"/>
          <p:nvPr/>
        </p:nvSpPr>
        <p:spPr>
          <a:xfrm>
            <a:off x="2163128" y="3124658"/>
            <a:ext cx="330200" cy="444352"/>
          </a:xfrm>
          <a:prstGeom prst="rect">
            <a:avLst/>
          </a:prstGeom>
        </p:spPr>
        <p:txBody>
          <a:bodyPr vert="horz" wrap="square" lIns="0" tIns="13335" rIns="0" bIns="0" rtlCol="0">
            <a:spAutoFit/>
          </a:bodyPr>
          <a:lstStyle/>
          <a:p>
            <a:pPr marL="12700">
              <a:spcBef>
                <a:spcPts val="105"/>
              </a:spcBef>
            </a:pPr>
            <a:r>
              <a:rPr sz="1400" spc="-25" dirty="0">
                <a:latin typeface="UD Digi Kyokasho NK-B" panose="02020700000000000000" pitchFamily="18" charset="-128"/>
                <a:ea typeface="UD Digi Kyokasho NK-B" panose="02020700000000000000" pitchFamily="18" charset="-128"/>
                <a:cs typeface="Meiryo UI"/>
              </a:rPr>
              <a:t>SIX</a:t>
            </a:r>
            <a:endParaRPr sz="1400">
              <a:latin typeface="UD Digi Kyokasho NK-B" panose="02020700000000000000" pitchFamily="18" charset="-128"/>
              <a:ea typeface="UD Digi Kyokasho NK-B" panose="02020700000000000000" pitchFamily="18" charset="-128"/>
              <a:cs typeface="Meiryo UI"/>
            </a:endParaRPr>
          </a:p>
        </p:txBody>
      </p:sp>
      <p:grpSp>
        <p:nvGrpSpPr>
          <p:cNvPr id="22" name="object 22"/>
          <p:cNvGrpSpPr/>
          <p:nvPr/>
        </p:nvGrpSpPr>
        <p:grpSpPr>
          <a:xfrm>
            <a:off x="1262698" y="2985311"/>
            <a:ext cx="894715" cy="542925"/>
            <a:chOff x="426719" y="2985310"/>
            <a:chExt cx="894715" cy="542925"/>
          </a:xfrm>
          <a:noFill/>
        </p:grpSpPr>
        <p:pic>
          <p:nvPicPr>
            <p:cNvPr id="23" name="object 23"/>
            <p:cNvPicPr/>
            <p:nvPr/>
          </p:nvPicPr>
          <p:blipFill>
            <a:blip r:embed="rId2" cstate="print"/>
            <a:stretch>
              <a:fillRect/>
            </a:stretch>
          </p:blipFill>
          <p:spPr>
            <a:xfrm>
              <a:off x="467785" y="2985310"/>
              <a:ext cx="815518" cy="542846"/>
            </a:xfrm>
            <a:prstGeom prst="rect">
              <a:avLst/>
            </a:prstGeom>
            <a:grpFill/>
            <a:ln>
              <a:noFill/>
            </a:ln>
          </p:spPr>
        </p:pic>
        <p:pic>
          <p:nvPicPr>
            <p:cNvPr id="24" name="object 24"/>
            <p:cNvPicPr/>
            <p:nvPr/>
          </p:nvPicPr>
          <p:blipFill>
            <a:blip r:embed="rId8" cstate="print"/>
            <a:stretch>
              <a:fillRect/>
            </a:stretch>
          </p:blipFill>
          <p:spPr>
            <a:xfrm>
              <a:off x="426719" y="3063201"/>
              <a:ext cx="894575" cy="422186"/>
            </a:xfrm>
            <a:prstGeom prst="rect">
              <a:avLst/>
            </a:prstGeom>
            <a:grpFill/>
            <a:ln>
              <a:noFill/>
            </a:ln>
          </p:spPr>
        </p:pic>
      </p:grpSp>
      <p:sp>
        <p:nvSpPr>
          <p:cNvPr id="25" name="object 25"/>
          <p:cNvSpPr txBox="1"/>
          <p:nvPr/>
        </p:nvSpPr>
        <p:spPr>
          <a:xfrm>
            <a:off x="1325182" y="2997708"/>
            <a:ext cx="722630" cy="323807"/>
          </a:xfrm>
          <a:prstGeom prst="rect">
            <a:avLst/>
          </a:prstGeom>
          <a:noFill/>
          <a:ln w="9525">
            <a:noFill/>
          </a:ln>
        </p:spPr>
        <p:txBody>
          <a:bodyPr vert="horz" wrap="square" lIns="0" tIns="137795" rIns="0" bIns="0" rtlCol="0">
            <a:spAutoFit/>
          </a:bodyPr>
          <a:lstStyle/>
          <a:p>
            <a:pPr marL="55880">
              <a:spcBef>
                <a:spcPts val="1085"/>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R" panose="02020400000000000000" pitchFamily="18" charset="-128"/>
                <a:ea typeface="UD Digi Kyokasho NK-R" panose="02020400000000000000" pitchFamily="18" charset="-128"/>
                <a:cs typeface="Meiryo UI"/>
              </a:rPr>
              <a:t>概要</a:t>
            </a:r>
            <a:endParaRPr sz="1200">
              <a:latin typeface="UD Digi Kyokasho NK-R" panose="02020400000000000000" pitchFamily="18" charset="-128"/>
              <a:ea typeface="UD Digi Kyokasho NK-R" panose="02020400000000000000" pitchFamily="18" charset="-128"/>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28" name="object 28"/>
          <p:cNvSpPr txBox="1"/>
          <p:nvPr/>
        </p:nvSpPr>
        <p:spPr>
          <a:xfrm>
            <a:off x="5436233" y="1402373"/>
            <a:ext cx="6335547" cy="1784350"/>
          </a:xfrm>
          <a:prstGeom prst="rect">
            <a:avLst/>
          </a:prstGeom>
        </p:spPr>
        <p:txBody>
          <a:bodyPr vert="horz" wrap="square" lIns="0" tIns="67945" rIns="0" bIns="0" rtlCol="0">
            <a:spAutoFit/>
          </a:bodyPr>
          <a:lstStyle/>
          <a:p>
            <a:pPr marL="3288665">
              <a:spcBef>
                <a:spcPts val="535"/>
              </a:spcBef>
            </a:pPr>
            <a:r>
              <a:rPr sz="1000" dirty="0">
                <a:latin typeface="UD Digi Kyokasho NK-B" panose="02020700000000000000" pitchFamily="18" charset="-128"/>
                <a:ea typeface="UD Digi Kyokasho NK-B" panose="02020700000000000000" pitchFamily="18" charset="-128"/>
                <a:cs typeface="Meiryo UI"/>
              </a:rPr>
              <a:t>※DvP:</a:t>
            </a:r>
            <a:r>
              <a:rPr sz="1000" spc="-25" dirty="0">
                <a:latin typeface="UD Digi Kyokasho NK-B" panose="02020700000000000000" pitchFamily="18" charset="-128"/>
                <a:ea typeface="UD Digi Kyokasho NK-B" panose="02020700000000000000" pitchFamily="18" charset="-128"/>
                <a:cs typeface="Meiryo UI"/>
              </a:rPr>
              <a:t> </a:t>
            </a:r>
            <a:r>
              <a:rPr sz="1000" dirty="0">
                <a:latin typeface="UD Digi Kyokasho NK-B" panose="02020700000000000000" pitchFamily="18" charset="-128"/>
                <a:ea typeface="UD Digi Kyokasho NK-B" panose="02020700000000000000" pitchFamily="18" charset="-128"/>
                <a:cs typeface="Meiryo UI"/>
              </a:rPr>
              <a:t>Delivery</a:t>
            </a:r>
            <a:r>
              <a:rPr sz="1000" spc="-40" dirty="0">
                <a:latin typeface="UD Digi Kyokasho NK-B" panose="02020700000000000000" pitchFamily="18" charset="-128"/>
                <a:ea typeface="UD Digi Kyokasho NK-B" panose="02020700000000000000" pitchFamily="18" charset="-128"/>
                <a:cs typeface="Meiryo UI"/>
              </a:rPr>
              <a:t> </a:t>
            </a:r>
            <a:r>
              <a:rPr sz="1000" dirty="0">
                <a:latin typeface="UD Digi Kyokasho NK-B" panose="02020700000000000000" pitchFamily="18" charset="-128"/>
                <a:ea typeface="UD Digi Kyokasho NK-B" panose="02020700000000000000" pitchFamily="18" charset="-128"/>
                <a:cs typeface="Meiryo UI"/>
              </a:rPr>
              <a:t>vs</a:t>
            </a:r>
            <a:r>
              <a:rPr sz="1000" spc="-30" dirty="0">
                <a:latin typeface="UD Digi Kyokasho NK-B" panose="02020700000000000000" pitchFamily="18" charset="-128"/>
                <a:ea typeface="UD Digi Kyokasho NK-B" panose="02020700000000000000" pitchFamily="18" charset="-128"/>
                <a:cs typeface="Meiryo UI"/>
              </a:rPr>
              <a:t> </a:t>
            </a:r>
            <a:r>
              <a:rPr sz="1000" spc="-10" dirty="0">
                <a:latin typeface="UD Digi Kyokasho NK-B" panose="02020700000000000000" pitchFamily="18" charset="-128"/>
                <a:ea typeface="UD Digi Kyokasho NK-B" panose="02020700000000000000" pitchFamily="18" charset="-128"/>
                <a:cs typeface="Meiryo UI"/>
              </a:rPr>
              <a:t>Payment</a:t>
            </a:r>
            <a:endParaRPr sz="1000" dirty="0">
              <a:latin typeface="UD Digi Kyokasho NK-B" panose="02020700000000000000" pitchFamily="18" charset="-128"/>
              <a:ea typeface="UD Digi Kyokasho NK-B" panose="02020700000000000000" pitchFamily="18" charset="-128"/>
              <a:cs typeface="Meiryo UI"/>
            </a:endParaRPr>
          </a:p>
          <a:p>
            <a:pPr marL="191135" marR="27305" indent="-179070">
              <a:spcBef>
                <a:spcPts val="620"/>
              </a:spcBef>
              <a:buFont typeface="Arial"/>
              <a:buChar char="•"/>
              <a:tabLst>
                <a:tab pos="191770" algn="l"/>
              </a:tabLst>
            </a:pPr>
            <a:r>
              <a:rPr sz="1400" dirty="0">
                <a:latin typeface="UD Digi Kyokasho NK-B" panose="02020700000000000000" pitchFamily="18" charset="-128"/>
                <a:ea typeface="UD Digi Kyokasho NK-B" panose="02020700000000000000" pitchFamily="18" charset="-128"/>
                <a:cs typeface="Meiryo UI"/>
              </a:rPr>
              <a:t>中央証券保管所</a:t>
            </a:r>
            <a:r>
              <a:rPr sz="1400" spc="-10" dirty="0">
                <a:latin typeface="UD Digi Kyokasho NK-B" panose="02020700000000000000" pitchFamily="18" charset="-128"/>
                <a:ea typeface="UD Digi Kyokasho NK-B" panose="02020700000000000000" pitchFamily="18" charset="-128"/>
                <a:cs typeface="Meiryo UI"/>
              </a:rPr>
              <a:t>（CSD）</a:t>
            </a:r>
            <a:r>
              <a:rPr sz="1400" spc="-15" dirty="0">
                <a:latin typeface="UD Digi Kyokasho NK-B" panose="02020700000000000000" pitchFamily="18" charset="-128"/>
                <a:ea typeface="UD Digi Kyokasho NK-B" panose="02020700000000000000" pitchFamily="18" charset="-128"/>
                <a:cs typeface="Meiryo UI"/>
              </a:rPr>
              <a:t>のデジタル版</a:t>
            </a:r>
            <a:r>
              <a:rPr sz="1400" spc="-10" dirty="0">
                <a:latin typeface="UD Digi Kyokasho NK-B" panose="02020700000000000000" pitchFamily="18" charset="-128"/>
                <a:ea typeface="UD Digi Kyokasho NK-B" panose="02020700000000000000" pitchFamily="18" charset="-128"/>
                <a:cs typeface="Meiryo UI"/>
              </a:rPr>
              <a:t>（SDX</a:t>
            </a:r>
            <a:r>
              <a:rPr sz="1400" spc="-15" dirty="0">
                <a:latin typeface="UD Digi Kyokasho NK-B" panose="02020700000000000000" pitchFamily="18" charset="-128"/>
                <a:ea typeface="UD Digi Kyokasho NK-B" panose="02020700000000000000" pitchFamily="18" charset="-128"/>
                <a:cs typeface="Meiryo UI"/>
              </a:rPr>
              <a:t>)を構築し、デジタル化さ</a:t>
            </a:r>
            <a:r>
              <a:rPr sz="1400" spc="-20" dirty="0">
                <a:latin typeface="UD Digi Kyokasho NK-B" panose="02020700000000000000" pitchFamily="18" charset="-128"/>
                <a:ea typeface="UD Digi Kyokasho NK-B" panose="02020700000000000000" pitchFamily="18" charset="-128"/>
                <a:cs typeface="Meiryo UI"/>
              </a:rPr>
              <a:t>れた証券と資金決済を即時同時に実行する</a:t>
            </a:r>
            <a:r>
              <a:rPr sz="1400" spc="-10" dirty="0">
                <a:latin typeface="UD Digi Kyokasho NK-B" panose="02020700000000000000" pitchFamily="18" charset="-128"/>
                <a:ea typeface="UD Digi Kyokasho NK-B" panose="02020700000000000000" pitchFamily="18" charset="-128"/>
                <a:cs typeface="Meiryo UI"/>
              </a:rPr>
              <a:t>（DvP</a:t>
            </a:r>
            <a:r>
              <a:rPr sz="1400" spc="-20" dirty="0">
                <a:latin typeface="UD Digi Kyokasho NK-B" panose="02020700000000000000" pitchFamily="18" charset="-128"/>
                <a:ea typeface="UD Digi Kyokasho NK-B" panose="02020700000000000000" pitchFamily="18" charset="-128"/>
                <a:cs typeface="Meiryo UI"/>
              </a:rPr>
              <a:t>)を実現</a:t>
            </a:r>
            <a:endParaRPr sz="1400" dirty="0">
              <a:latin typeface="UD Digi Kyokasho NK-B" panose="02020700000000000000" pitchFamily="18" charset="-128"/>
              <a:ea typeface="UD Digi Kyokasho NK-B" panose="02020700000000000000" pitchFamily="18" charset="-128"/>
              <a:cs typeface="Meiryo UI"/>
            </a:endParaRPr>
          </a:p>
          <a:p>
            <a:pPr marL="191135" indent="-179070">
              <a:spcBef>
                <a:spcPts val="300"/>
              </a:spcBef>
              <a:buFont typeface="Arial"/>
              <a:buChar char="•"/>
              <a:tabLst>
                <a:tab pos="191770" algn="l"/>
              </a:tabLst>
            </a:pPr>
            <a:r>
              <a:rPr sz="1400" spc="-5" dirty="0">
                <a:latin typeface="UD Digi Kyokasho NK-B" panose="02020700000000000000" pitchFamily="18" charset="-128"/>
                <a:ea typeface="UD Digi Kyokasho NK-B" panose="02020700000000000000" pitchFamily="18" charset="-128"/>
                <a:cs typeface="Meiryo UI"/>
              </a:rPr>
              <a:t>スイス国立銀行</a:t>
            </a:r>
            <a:r>
              <a:rPr sz="1400" spc="-10" dirty="0">
                <a:latin typeface="UD Digi Kyokasho NK-B" panose="02020700000000000000" pitchFamily="18" charset="-128"/>
                <a:ea typeface="UD Digi Kyokasho NK-B" panose="02020700000000000000" pitchFamily="18" charset="-128"/>
                <a:cs typeface="Meiryo UI"/>
              </a:rPr>
              <a:t>（SNB）</a:t>
            </a:r>
            <a:r>
              <a:rPr sz="1400" spc="-20" dirty="0">
                <a:latin typeface="UD Digi Kyokasho NK-B" panose="02020700000000000000" pitchFamily="18" charset="-128"/>
                <a:ea typeface="UD Digi Kyokasho NK-B" panose="02020700000000000000" pitchFamily="18" charset="-128"/>
                <a:cs typeface="Meiryo UI"/>
              </a:rPr>
              <a:t>との協働により、</a:t>
            </a:r>
            <a:r>
              <a:rPr sz="1400" spc="-1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の発行も志向</a:t>
            </a:r>
            <a:endParaRPr sz="1400" dirty="0">
              <a:latin typeface="UD Digi Kyokasho NK-B" panose="02020700000000000000" pitchFamily="18" charset="-128"/>
              <a:ea typeface="UD Digi Kyokasho NK-B" panose="02020700000000000000" pitchFamily="18" charset="-128"/>
              <a:cs typeface="Meiryo UI"/>
            </a:endParaRPr>
          </a:p>
          <a:p>
            <a:pPr marL="191135" indent="-179070">
              <a:spcBef>
                <a:spcPts val="910"/>
              </a:spcBef>
              <a:buFont typeface="Arial"/>
              <a:buChar char="•"/>
              <a:tabLst>
                <a:tab pos="191770" algn="l"/>
              </a:tabLst>
            </a:pPr>
            <a:r>
              <a:rPr sz="1400" spc="-15" dirty="0">
                <a:latin typeface="UD Digi Kyokasho NK-B" panose="02020700000000000000" pitchFamily="18" charset="-128"/>
                <a:ea typeface="UD Digi Kyokasho NK-B" panose="02020700000000000000" pitchFamily="18" charset="-128"/>
                <a:cs typeface="Meiryo UI"/>
              </a:rPr>
              <a:t>公正な金融市場の実現： 多様な投資家層の取り込み</a:t>
            </a:r>
            <a:endParaRPr sz="1400" dirty="0">
              <a:latin typeface="UD Digi Kyokasho NK-B" panose="02020700000000000000" pitchFamily="18" charset="-128"/>
              <a:ea typeface="UD Digi Kyokasho NK-B" panose="02020700000000000000" pitchFamily="18" charset="-128"/>
              <a:cs typeface="Meiryo UI"/>
            </a:endParaRPr>
          </a:p>
          <a:p>
            <a:pPr marL="191135" marR="5080" indent="-178435">
              <a:spcBef>
                <a:spcPts val="300"/>
              </a:spcBef>
              <a:buFont typeface="Arial"/>
              <a:buChar char="•"/>
              <a:tabLst>
                <a:tab pos="191770" algn="l"/>
              </a:tabLst>
            </a:pPr>
            <a:r>
              <a:rPr sz="1400" spc="75" dirty="0">
                <a:latin typeface="UD Digi Kyokasho NK-B" panose="02020700000000000000" pitchFamily="18" charset="-128"/>
                <a:ea typeface="UD Digi Kyokasho NK-B" panose="02020700000000000000" pitchFamily="18" charset="-128"/>
                <a:cs typeface="Meiryo UI"/>
              </a:rPr>
              <a:t>即時決済： </a:t>
            </a:r>
            <a:r>
              <a:rPr sz="1400" dirty="0">
                <a:latin typeface="UD Digi Kyokasho NK-B" panose="02020700000000000000" pitchFamily="18" charset="-128"/>
                <a:ea typeface="UD Digi Kyokasho NK-B" panose="02020700000000000000" pitchFamily="18" charset="-128"/>
                <a:cs typeface="Meiryo UI"/>
              </a:rPr>
              <a:t>CBDC(</a:t>
            </a:r>
            <a:r>
              <a:rPr sz="1400" spc="-20" dirty="0">
                <a:latin typeface="UD Digi Kyokasho NK-B" panose="02020700000000000000" pitchFamily="18" charset="-128"/>
                <a:ea typeface="UD Digi Kyokasho NK-B" panose="02020700000000000000" pitchFamily="18" charset="-128"/>
                <a:cs typeface="Meiryo UI"/>
              </a:rPr>
              <a:t>ホールセール)と証券トークンのカウンターパーティリス</a:t>
            </a:r>
            <a:r>
              <a:rPr sz="1400" spc="-15" dirty="0">
                <a:latin typeface="UD Digi Kyokasho NK-B" panose="02020700000000000000" pitchFamily="18" charset="-128"/>
                <a:ea typeface="UD Digi Kyokasho NK-B" panose="02020700000000000000" pitchFamily="18" charset="-128"/>
                <a:cs typeface="Meiryo UI"/>
              </a:rPr>
              <a:t>クを回避できる</a:t>
            </a:r>
            <a:r>
              <a:rPr sz="1400" spc="-10" dirty="0">
                <a:latin typeface="UD Digi Kyokasho NK-B" panose="02020700000000000000" pitchFamily="18" charset="-128"/>
                <a:ea typeface="UD Digi Kyokasho NK-B" panose="02020700000000000000" pitchFamily="18" charset="-128"/>
                <a:cs typeface="Meiryo UI"/>
              </a:rPr>
              <a:t>DvP</a:t>
            </a:r>
            <a:r>
              <a:rPr sz="1400" spc="-25" dirty="0">
                <a:latin typeface="UD Digi Kyokasho NK-B" panose="02020700000000000000" pitchFamily="18" charset="-128"/>
                <a:ea typeface="UD Digi Kyokasho NK-B" panose="02020700000000000000" pitchFamily="18" charset="-128"/>
                <a:cs typeface="Meiryo UI"/>
              </a:rPr>
              <a:t>を実現</a:t>
            </a:r>
            <a:endParaRPr sz="1400" dirty="0">
              <a:latin typeface="UD Digi Kyokasho NK-B" panose="02020700000000000000" pitchFamily="18" charset="-128"/>
              <a:ea typeface="UD Digi Kyokasho NK-B" panose="02020700000000000000" pitchFamily="18" charset="-128"/>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R" panose="02020400000000000000" pitchFamily="18" charset="-128"/>
                <a:ea typeface="UD Digi Kyokasho NK-R" panose="02020400000000000000" pitchFamily="18" charset="-128"/>
                <a:cs typeface="Meiryo UI"/>
              </a:rPr>
              <a:t>目的</a:t>
            </a:r>
            <a:endParaRPr sz="1200">
              <a:latin typeface="UD Digi Kyokasho NK-R" panose="02020400000000000000" pitchFamily="18" charset="-128"/>
              <a:ea typeface="UD Digi Kyokasho NK-R" panose="02020400000000000000" pitchFamily="18" charset="-128"/>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31" name="object 31"/>
          <p:cNvSpPr txBox="1"/>
          <p:nvPr/>
        </p:nvSpPr>
        <p:spPr>
          <a:xfrm>
            <a:off x="2163127" y="5521248"/>
            <a:ext cx="1798129" cy="228268"/>
          </a:xfrm>
          <a:prstGeom prst="rect">
            <a:avLst/>
          </a:prstGeom>
        </p:spPr>
        <p:txBody>
          <a:bodyPr vert="horz" wrap="square" lIns="0" tIns="12700" rIns="0" bIns="0" rtlCol="0">
            <a:spAutoFit/>
          </a:bodyPr>
          <a:lstStyle/>
          <a:p>
            <a:pPr marL="12700">
              <a:spcBef>
                <a:spcPts val="100"/>
              </a:spcBef>
            </a:pPr>
            <a:r>
              <a:rPr sz="1400" spc="-5" dirty="0">
                <a:latin typeface="UD Digi Kyokasho NK-B" panose="02020700000000000000" pitchFamily="18" charset="-128"/>
                <a:ea typeface="UD Digi Kyokasho NK-B" panose="02020700000000000000" pitchFamily="18" charset="-128"/>
                <a:cs typeface="Meiryo UI"/>
              </a:rPr>
              <a:t>証券決済(</a:t>
            </a:r>
            <a:r>
              <a:rPr sz="1400" spc="-10" dirty="0">
                <a:latin typeface="UD Digi Kyokasho NK-B" panose="02020700000000000000" pitchFamily="18" charset="-128"/>
                <a:ea typeface="UD Digi Kyokasho NK-B" panose="02020700000000000000" pitchFamily="18" charset="-128"/>
                <a:cs typeface="Meiryo UI"/>
              </a:rPr>
              <a:t>DvP)</a:t>
            </a:r>
            <a:endParaRPr sz="1400" dirty="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4998211" y="4277359"/>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UD Digi Kyokasho NK-R" panose="02020400000000000000" pitchFamily="18" charset="-128"/>
                <a:ea typeface="UD Digi Kyokasho NK-R" panose="02020400000000000000" pitchFamily="18" charset="-128"/>
                <a:cs typeface="Meiryo UI"/>
              </a:rPr>
              <a:t>仕組</a:t>
            </a:r>
            <a:r>
              <a:rPr sz="1200" spc="75" dirty="0">
                <a:latin typeface="UD Digi Kyokasho NK-R" panose="02020400000000000000" pitchFamily="18" charset="-128"/>
                <a:ea typeface="UD Digi Kyokasho NK-R" panose="02020400000000000000" pitchFamily="18" charset="-128"/>
                <a:cs typeface="Meiryo UI"/>
              </a:rPr>
              <a:t>み</a:t>
            </a:r>
            <a:endParaRPr sz="1200">
              <a:latin typeface="UD Digi Kyokasho NK-R" panose="02020400000000000000" pitchFamily="18" charset="-128"/>
              <a:ea typeface="UD Digi Kyokasho NK-R" panose="02020400000000000000" pitchFamily="18" charset="-128"/>
              <a:cs typeface="Meiryo UI"/>
            </a:endParaRPr>
          </a:p>
        </p:txBody>
      </p:sp>
      <p:sp>
        <p:nvSpPr>
          <p:cNvPr id="33" name="object 33"/>
          <p:cNvSpPr/>
          <p:nvPr/>
        </p:nvSpPr>
        <p:spPr>
          <a:xfrm>
            <a:off x="5292852" y="3264409"/>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34" name="object 34"/>
          <p:cNvSpPr txBox="1"/>
          <p:nvPr/>
        </p:nvSpPr>
        <p:spPr>
          <a:xfrm>
            <a:off x="8225044" y="3616832"/>
            <a:ext cx="3730371" cy="1852430"/>
          </a:xfrm>
          <a:prstGeom prst="rect">
            <a:avLst/>
          </a:prstGeom>
        </p:spPr>
        <p:txBody>
          <a:bodyPr vert="horz" wrap="square" lIns="0" tIns="13335" rIns="0" bIns="0" rtlCol="0">
            <a:spAutoFit/>
          </a:bodyPr>
          <a:lstStyle/>
          <a:p>
            <a:pPr marL="190500" marR="82550" indent="-178435">
              <a:spcBef>
                <a:spcPts val="105"/>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SDX</a:t>
            </a:r>
            <a:r>
              <a:rPr sz="1400" spc="-20" dirty="0">
                <a:latin typeface="UD Digi Kyokasho NK-B" panose="02020700000000000000" pitchFamily="18" charset="-128"/>
                <a:ea typeface="UD Digi Kyokasho NK-B" panose="02020700000000000000" pitchFamily="18" charset="-128"/>
                <a:cs typeface="Meiryo UI"/>
              </a:rPr>
              <a:t>プラットフォーム上で証券トークンを発行</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295"/>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SDX加盟企業（</a:t>
            </a:r>
            <a:r>
              <a:rPr sz="1400" spc="-15" dirty="0">
                <a:latin typeface="UD Digi Kyokasho NK-B" panose="02020700000000000000" pitchFamily="18" charset="-128"/>
                <a:ea typeface="UD Digi Kyokasho NK-B" panose="02020700000000000000" pitchFamily="18" charset="-128"/>
                <a:cs typeface="Meiryo UI"/>
              </a:rPr>
              <a:t>証券会社等</a:t>
            </a:r>
            <a:r>
              <a:rPr sz="1400" spc="-50" dirty="0">
                <a:latin typeface="UD Digi Kyokasho NK-B" panose="02020700000000000000" pitchFamily="18" charset="-128"/>
                <a:ea typeface="UD Digi Kyokasho NK-B" panose="02020700000000000000" pitchFamily="18" charset="-128"/>
                <a:cs typeface="Meiryo UI"/>
              </a:rPr>
              <a:t>）</a:t>
            </a:r>
            <a:r>
              <a:rPr sz="1400" spc="-20" dirty="0">
                <a:latin typeface="UD Digi Kyokasho NK-B" panose="02020700000000000000" pitchFamily="18" charset="-128"/>
                <a:ea typeface="UD Digi Kyokasho NK-B" panose="02020700000000000000" pitchFamily="18" charset="-128"/>
                <a:cs typeface="Meiryo UI"/>
              </a:rPr>
              <a:t>に口座保有するユーザーは加盟企</a:t>
            </a:r>
            <a:r>
              <a:rPr sz="1400" spc="-10" dirty="0">
                <a:latin typeface="UD Digi Kyokasho NK-B" panose="02020700000000000000" pitchFamily="18" charset="-128"/>
                <a:ea typeface="UD Digi Kyokasho NK-B" panose="02020700000000000000" pitchFamily="18" charset="-128"/>
                <a:cs typeface="Meiryo UI"/>
              </a:rPr>
              <a:t>業を通じて取引を実施</a:t>
            </a:r>
            <a:endParaRPr sz="1400" dirty="0">
              <a:latin typeface="UD Digi Kyokasho NK-B" panose="02020700000000000000" pitchFamily="18" charset="-128"/>
              <a:ea typeface="UD Digi Kyokasho NK-B" panose="02020700000000000000" pitchFamily="18" charset="-128"/>
              <a:cs typeface="Meiryo UI"/>
            </a:endParaRPr>
          </a:p>
          <a:p>
            <a:pPr marL="190500" marR="97155" indent="-178435">
              <a:spcBef>
                <a:spcPts val="305"/>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ユーザーの秘密鍵は</a:t>
            </a:r>
            <a:r>
              <a:rPr sz="1400" spc="-10" dirty="0">
                <a:latin typeface="UD Digi Kyokasho NK-B" panose="02020700000000000000" pitchFamily="18" charset="-128"/>
                <a:ea typeface="UD Digi Kyokasho NK-B" panose="02020700000000000000" pitchFamily="18" charset="-128"/>
                <a:cs typeface="Meiryo UI"/>
              </a:rPr>
              <a:t>SDX</a:t>
            </a:r>
            <a:r>
              <a:rPr sz="1400" spc="-25" dirty="0">
                <a:latin typeface="UD Digi Kyokasho NK-B" panose="02020700000000000000" pitchFamily="18" charset="-128"/>
                <a:ea typeface="UD Digi Kyokasho NK-B" panose="02020700000000000000" pitchFamily="18" charset="-128"/>
                <a:cs typeface="Meiryo UI"/>
              </a:rPr>
              <a:t>加盟企</a:t>
            </a:r>
            <a:r>
              <a:rPr sz="1400" spc="-15" dirty="0">
                <a:latin typeface="UD Digi Kyokasho NK-B" panose="02020700000000000000" pitchFamily="18" charset="-128"/>
                <a:ea typeface="UD Digi Kyokasho NK-B" panose="02020700000000000000" pitchFamily="18" charset="-128"/>
                <a:cs typeface="Meiryo UI"/>
              </a:rPr>
              <a:t>業が管理する形態</a:t>
            </a:r>
            <a:endParaRPr sz="1400" dirty="0">
              <a:latin typeface="UD Digi Kyokasho NK-B" panose="02020700000000000000" pitchFamily="18" charset="-128"/>
              <a:ea typeface="UD Digi Kyokasho NK-B" panose="02020700000000000000" pitchFamily="18" charset="-128"/>
              <a:cs typeface="Meiryo UI"/>
            </a:endParaRPr>
          </a:p>
          <a:p>
            <a:pPr marL="190500" marR="91440" indent="-178435">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DLT</a:t>
            </a:r>
            <a:r>
              <a:rPr sz="1400" spc="-20" dirty="0">
                <a:latin typeface="UD Digi Kyokasho NK-B" panose="02020700000000000000" pitchFamily="18" charset="-128"/>
                <a:ea typeface="UD Digi Kyokasho NK-B" panose="02020700000000000000" pitchFamily="18" charset="-128"/>
                <a:cs typeface="Meiryo UI"/>
              </a:rPr>
              <a:t>メンバーのノード間取引状況</a:t>
            </a:r>
            <a:r>
              <a:rPr sz="1400" spc="-10" dirty="0">
                <a:latin typeface="UD Digi Kyokasho NK-B" panose="02020700000000000000" pitchFamily="18" charset="-128"/>
                <a:ea typeface="UD Digi Kyokasho NK-B" panose="02020700000000000000" pitchFamily="18" charset="-128"/>
                <a:cs typeface="Meiryo UI"/>
              </a:rPr>
              <a:t>は適切な権限保有者（</a:t>
            </a:r>
            <a:r>
              <a:rPr sz="1400" spc="-25" dirty="0">
                <a:latin typeface="UD Digi Kyokasho NK-B" panose="02020700000000000000" pitchFamily="18" charset="-128"/>
                <a:ea typeface="UD Digi Kyokasho NK-B" panose="02020700000000000000" pitchFamily="18" charset="-128"/>
                <a:cs typeface="Meiryo UI"/>
              </a:rPr>
              <a:t>規制当</a:t>
            </a:r>
            <a:r>
              <a:rPr sz="1400" dirty="0">
                <a:latin typeface="UD Digi Kyokasho NK-B" panose="02020700000000000000" pitchFamily="18" charset="-128"/>
                <a:ea typeface="UD Digi Kyokasho NK-B" panose="02020700000000000000" pitchFamily="18" charset="-128"/>
                <a:cs typeface="Meiryo UI"/>
              </a:rPr>
              <a:t>局等）</a:t>
            </a:r>
            <a:r>
              <a:rPr sz="1400" spc="-15" dirty="0">
                <a:latin typeface="UD Digi Kyokasho NK-B" panose="02020700000000000000" pitchFamily="18" charset="-128"/>
                <a:ea typeface="UD Digi Kyokasho NK-B" panose="02020700000000000000" pitchFamily="18" charset="-128"/>
                <a:cs typeface="Meiryo UI"/>
              </a:rPr>
              <a:t>によって常時監視される</a:t>
            </a:r>
            <a:endParaRPr sz="1400" dirty="0">
              <a:latin typeface="UD Digi Kyokasho NK-B" panose="02020700000000000000" pitchFamily="18" charset="-128"/>
              <a:ea typeface="UD Digi Kyokasho NK-B" panose="02020700000000000000" pitchFamily="18" charset="-128"/>
              <a:cs typeface="Meiryo UI"/>
            </a:endParaRPr>
          </a:p>
        </p:txBody>
      </p:sp>
      <p:sp>
        <p:nvSpPr>
          <p:cNvPr id="35" name="object 35"/>
          <p:cNvSpPr txBox="1"/>
          <p:nvPr/>
        </p:nvSpPr>
        <p:spPr>
          <a:xfrm>
            <a:off x="4998211" y="6245453"/>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UD Digi Kyokasho NK-R" panose="02020400000000000000" pitchFamily="18" charset="-128"/>
                <a:ea typeface="UD Digi Kyokasho NK-R" panose="02020400000000000000" pitchFamily="18" charset="-128"/>
                <a:cs typeface="Meiryo UI"/>
              </a:rPr>
              <a:t>補足</a:t>
            </a:r>
            <a:endParaRPr sz="1200">
              <a:latin typeface="UD Digi Kyokasho NK-R" panose="02020400000000000000" pitchFamily="18" charset="-128"/>
              <a:ea typeface="UD Digi Kyokasho NK-R" panose="02020400000000000000" pitchFamily="18" charset="-128"/>
              <a:cs typeface="Meiryo UI"/>
            </a:endParaRPr>
          </a:p>
        </p:txBody>
      </p:sp>
      <p:sp>
        <p:nvSpPr>
          <p:cNvPr id="36" name="object 36"/>
          <p:cNvSpPr/>
          <p:nvPr/>
        </p:nvSpPr>
        <p:spPr>
          <a:xfrm>
            <a:off x="5292852" y="6111240"/>
            <a:ext cx="0" cy="579120"/>
          </a:xfrm>
          <a:custGeom>
            <a:avLst/>
            <a:gdLst/>
            <a:ahLst/>
            <a:cxnLst/>
            <a:rect l="l" t="t" r="r" b="b"/>
            <a:pathLst>
              <a:path h="579120">
                <a:moveTo>
                  <a:pt x="0" y="0"/>
                </a:moveTo>
                <a:lnTo>
                  <a:pt x="0" y="578510"/>
                </a:lnTo>
              </a:path>
            </a:pathLst>
          </a:custGeom>
          <a:ln w="9525">
            <a:solidFill>
              <a:srgbClr val="000000"/>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37" name="object 37"/>
          <p:cNvPicPr/>
          <p:nvPr/>
        </p:nvPicPr>
        <p:blipFill>
          <a:blip r:embed="rId9" cstate="print"/>
          <a:stretch>
            <a:fillRect/>
          </a:stretch>
        </p:blipFill>
        <p:spPr>
          <a:xfrm>
            <a:off x="2208275" y="2101595"/>
            <a:ext cx="1898904" cy="742188"/>
          </a:xfrm>
          <a:prstGeom prst="rect">
            <a:avLst/>
          </a:prstGeom>
        </p:spPr>
      </p:pic>
      <p:grpSp>
        <p:nvGrpSpPr>
          <p:cNvPr id="38" name="object 38"/>
          <p:cNvGrpSpPr/>
          <p:nvPr/>
        </p:nvGrpSpPr>
        <p:grpSpPr>
          <a:xfrm>
            <a:off x="1290129" y="5961889"/>
            <a:ext cx="867410" cy="732155"/>
            <a:chOff x="454151" y="5961888"/>
            <a:chExt cx="867410" cy="732155"/>
          </a:xfrm>
          <a:noFill/>
        </p:grpSpPr>
        <p:pic>
          <p:nvPicPr>
            <p:cNvPr id="39" name="object 39"/>
            <p:cNvPicPr/>
            <p:nvPr/>
          </p:nvPicPr>
          <p:blipFill>
            <a:blip r:embed="rId6" cstate="print"/>
            <a:stretch>
              <a:fillRect/>
            </a:stretch>
          </p:blipFill>
          <p:spPr>
            <a:xfrm>
              <a:off x="470915" y="5961888"/>
              <a:ext cx="833640" cy="731545"/>
            </a:xfrm>
            <a:prstGeom prst="rect">
              <a:avLst/>
            </a:prstGeom>
            <a:grpFill/>
            <a:ln>
              <a:noFill/>
            </a:ln>
          </p:spPr>
        </p:pic>
        <p:pic>
          <p:nvPicPr>
            <p:cNvPr id="40" name="object 40"/>
            <p:cNvPicPr/>
            <p:nvPr/>
          </p:nvPicPr>
          <p:blipFill>
            <a:blip r:embed="rId10" cstate="print"/>
            <a:stretch>
              <a:fillRect/>
            </a:stretch>
          </p:blipFill>
          <p:spPr>
            <a:xfrm>
              <a:off x="454151" y="6138672"/>
              <a:ext cx="867143" cy="422186"/>
            </a:xfrm>
            <a:prstGeom prst="rect">
              <a:avLst/>
            </a:prstGeom>
            <a:grpFill/>
            <a:ln>
              <a:noFill/>
            </a:ln>
          </p:spPr>
        </p:pic>
        <p:sp>
          <p:nvSpPr>
            <p:cNvPr id="41" name="object 41"/>
            <p:cNvSpPr/>
            <p:nvPr/>
          </p:nvSpPr>
          <p:spPr>
            <a:xfrm>
              <a:off x="501395" y="5992368"/>
              <a:ext cx="722630" cy="620395"/>
            </a:xfrm>
            <a:custGeom>
              <a:avLst/>
              <a:gdLst/>
              <a:ahLst/>
              <a:cxnLst/>
              <a:rect l="l" t="t" r="r" b="b"/>
              <a:pathLst>
                <a:path w="722630" h="620395">
                  <a:moveTo>
                    <a:pt x="0" y="620267"/>
                  </a:moveTo>
                  <a:lnTo>
                    <a:pt x="722376" y="620267"/>
                  </a:lnTo>
                  <a:lnTo>
                    <a:pt x="722376" y="0"/>
                  </a:lnTo>
                  <a:lnTo>
                    <a:pt x="0" y="0"/>
                  </a:lnTo>
                  <a:lnTo>
                    <a:pt x="0" y="620267"/>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42" name="object 42"/>
          <p:cNvSpPr txBox="1"/>
          <p:nvPr/>
        </p:nvSpPr>
        <p:spPr>
          <a:xfrm>
            <a:off x="1336041" y="5975794"/>
            <a:ext cx="713105" cy="387286"/>
          </a:xfrm>
          <a:prstGeom prst="rect">
            <a:avLst/>
          </a:prstGeom>
          <a:noFill/>
          <a:ln>
            <a:noFill/>
          </a:ln>
        </p:spPr>
        <p:txBody>
          <a:bodyPr vert="horz" wrap="square" lIns="0" tIns="2540" rIns="0" bIns="0" rtlCol="0">
            <a:spAutoFit/>
          </a:bodyPr>
          <a:lstStyle/>
          <a:p>
            <a:pPr>
              <a:spcBef>
                <a:spcPts val="20"/>
              </a:spcBef>
            </a:pPr>
            <a:endParaRPr sz="1400" dirty="0">
              <a:latin typeface="UD Digi Kyokasho NK-B" panose="02020700000000000000" pitchFamily="18" charset="-128"/>
              <a:ea typeface="UD Digi Kyokasho NK-B" panose="02020700000000000000" pitchFamily="18" charset="-128"/>
              <a:cs typeface="Times New Roman"/>
            </a:endParaRPr>
          </a:p>
          <a:p>
            <a:pPr marL="71120"/>
            <a:r>
              <a:rPr sz="1100" spc="-15"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43" name="object 43"/>
          <p:cNvSpPr txBox="1"/>
          <p:nvPr/>
        </p:nvSpPr>
        <p:spPr>
          <a:xfrm>
            <a:off x="2193887" y="6097381"/>
            <a:ext cx="2499129" cy="410369"/>
          </a:xfrm>
          <a:prstGeom prst="rect">
            <a:avLst/>
          </a:prstGeom>
        </p:spPr>
        <p:txBody>
          <a:bodyPr vert="horz" wrap="square" lIns="0" tIns="12700" rIns="0" bIns="0" rtlCol="0">
            <a:spAutoFit/>
          </a:bodyPr>
          <a:lstStyle/>
          <a:p>
            <a:pPr marL="12700">
              <a:lnSpc>
                <a:spcPts val="1680"/>
              </a:lnSpc>
              <a:spcBef>
                <a:spcPts val="100"/>
              </a:spcBef>
            </a:pPr>
            <a:r>
              <a:rPr sz="1400" spc="-15" dirty="0">
                <a:latin typeface="UD Digi Kyokasho NK-B" panose="02020700000000000000" pitchFamily="18" charset="-128"/>
                <a:ea typeface="UD Digi Kyokasho NK-B" panose="02020700000000000000" pitchFamily="18" charset="-128"/>
                <a:cs typeface="Meiryo UI"/>
              </a:rPr>
              <a:t>実運用に向けて開発中</a:t>
            </a:r>
            <a:endParaRPr sz="1400" dirty="0">
              <a:latin typeface="UD Digi Kyokasho NK-B" panose="02020700000000000000" pitchFamily="18" charset="-128"/>
              <a:ea typeface="UD Digi Kyokasho NK-B" panose="02020700000000000000" pitchFamily="18" charset="-128"/>
              <a:cs typeface="Meiryo UI"/>
            </a:endParaRPr>
          </a:p>
          <a:p>
            <a:pPr marL="12700">
              <a:lnSpc>
                <a:spcPts val="1440"/>
              </a:lnSpc>
            </a:pPr>
            <a:r>
              <a:rPr sz="1200" spc="-10" dirty="0">
                <a:latin typeface="UD Digi Kyokasho NK-B" panose="02020700000000000000" pitchFamily="18" charset="-128"/>
                <a:ea typeface="UD Digi Kyokasho NK-B" panose="02020700000000000000" pitchFamily="18" charset="-128"/>
                <a:cs typeface="Meiryo UI"/>
              </a:rPr>
              <a:t>(2020</a:t>
            </a:r>
            <a:r>
              <a:rPr sz="1200" dirty="0">
                <a:latin typeface="UD Digi Kyokasho NK-B" panose="02020700000000000000" pitchFamily="18" charset="-128"/>
                <a:ea typeface="UD Digi Kyokasho NK-B" panose="02020700000000000000" pitchFamily="18" charset="-128"/>
                <a:cs typeface="Meiryo UI"/>
              </a:rPr>
              <a:t>年第</a:t>
            </a:r>
            <a:r>
              <a:rPr sz="1200" spc="-10" dirty="0">
                <a:latin typeface="UD Digi Kyokasho NK-B" panose="02020700000000000000" pitchFamily="18" charset="-128"/>
                <a:ea typeface="UD Digi Kyokasho NK-B" panose="02020700000000000000" pitchFamily="18" charset="-128"/>
                <a:cs typeface="Meiryo UI"/>
              </a:rPr>
              <a:t>4</a:t>
            </a:r>
            <a:r>
              <a:rPr sz="1200" spc="-5" dirty="0">
                <a:latin typeface="UD Digi Kyokasho NK-B" panose="02020700000000000000" pitchFamily="18" charset="-128"/>
                <a:ea typeface="UD Digi Kyokasho NK-B" panose="02020700000000000000" pitchFamily="18" charset="-128"/>
                <a:cs typeface="Meiryo UI"/>
              </a:rPr>
              <a:t>四半期にリリース予定)</a:t>
            </a:r>
            <a:endParaRPr sz="1200" dirty="0">
              <a:latin typeface="UD Digi Kyokasho NK-B" panose="02020700000000000000" pitchFamily="18" charset="-128"/>
              <a:ea typeface="UD Digi Kyokasho NK-B" panose="02020700000000000000" pitchFamily="18" charset="-128"/>
              <a:cs typeface="Meiryo UI"/>
            </a:endParaRPr>
          </a:p>
        </p:txBody>
      </p:sp>
      <p:sp>
        <p:nvSpPr>
          <p:cNvPr id="44" name="object 44"/>
          <p:cNvSpPr txBox="1"/>
          <p:nvPr/>
        </p:nvSpPr>
        <p:spPr>
          <a:xfrm>
            <a:off x="2163129" y="4174364"/>
            <a:ext cx="2276940" cy="1059815"/>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R3</a:t>
            </a:r>
            <a:r>
              <a:rPr sz="1400" spc="-15"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Corda</a:t>
            </a:r>
            <a:endParaRPr sz="1400" dirty="0">
              <a:latin typeface="UD Digi Kyokasho NK-B" panose="02020700000000000000" pitchFamily="18" charset="-128"/>
              <a:ea typeface="UD Digi Kyokasho NK-B" panose="02020700000000000000" pitchFamily="18" charset="-128"/>
              <a:cs typeface="Meiryo UI"/>
            </a:endParaRPr>
          </a:p>
          <a:p>
            <a:pPr marL="12700" marR="5080">
              <a:spcBef>
                <a:spcPts val="1420"/>
              </a:spcBef>
            </a:pPr>
            <a:r>
              <a:rPr sz="1400" spc="-20" dirty="0">
                <a:latin typeface="UD Digi Kyokasho NK-B" panose="02020700000000000000" pitchFamily="18" charset="-128"/>
                <a:ea typeface="UD Digi Kyokasho NK-B" panose="02020700000000000000" pitchFamily="18" charset="-128"/>
                <a:cs typeface="Meiryo UI"/>
              </a:rPr>
              <a:t>コンソーシアムメンバー非公開</a:t>
            </a:r>
            <a:r>
              <a:rPr sz="1400" spc="-5" dirty="0">
                <a:latin typeface="UD Digi Kyokasho NK-B" panose="02020700000000000000" pitchFamily="18" charset="-128"/>
                <a:ea typeface="UD Digi Kyokasho NK-B" panose="02020700000000000000" pitchFamily="18" charset="-128"/>
                <a:cs typeface="Meiryo UI"/>
              </a:rPr>
              <a:t>スイス国立銀行(</a:t>
            </a:r>
            <a:r>
              <a:rPr sz="1400" spc="-10" dirty="0">
                <a:latin typeface="UD Digi Kyokasho NK-B" panose="02020700000000000000" pitchFamily="18" charset="-128"/>
                <a:ea typeface="UD Digi Kyokasho NK-B" panose="02020700000000000000" pitchFamily="18" charset="-128"/>
                <a:cs typeface="Meiryo UI"/>
              </a:rPr>
              <a:t>SNB)</a:t>
            </a:r>
            <a:endParaRPr sz="1400" dirty="0">
              <a:latin typeface="UD Digi Kyokasho NK-B" panose="02020700000000000000" pitchFamily="18" charset="-128"/>
              <a:ea typeface="UD Digi Kyokasho NK-B" panose="02020700000000000000" pitchFamily="18" charset="-128"/>
              <a:cs typeface="Meiryo UI"/>
            </a:endParaRPr>
          </a:p>
          <a:p>
            <a:pPr marL="12700"/>
            <a:r>
              <a:rPr sz="1400" spc="-15" dirty="0">
                <a:latin typeface="UD Digi Kyokasho NK-B" panose="02020700000000000000" pitchFamily="18" charset="-128"/>
                <a:ea typeface="UD Digi Kyokasho NK-B" panose="02020700000000000000" pitchFamily="18" charset="-128"/>
                <a:cs typeface="Meiryo UI"/>
              </a:rPr>
              <a:t>アクセンチュア/</a:t>
            </a:r>
            <a:r>
              <a:rPr sz="1400" spc="-25" dirty="0">
                <a:latin typeface="UD Digi Kyokasho NK-B" panose="02020700000000000000" pitchFamily="18" charset="-128"/>
                <a:ea typeface="UD Digi Kyokasho NK-B" panose="02020700000000000000" pitchFamily="18" charset="-128"/>
                <a:cs typeface="Meiryo UI"/>
              </a:rPr>
              <a:t>R3</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45" name="object 45"/>
          <p:cNvGrpSpPr/>
          <p:nvPr/>
        </p:nvGrpSpPr>
        <p:grpSpPr>
          <a:xfrm>
            <a:off x="5405629" y="3350015"/>
            <a:ext cx="2707005" cy="2589530"/>
            <a:chOff x="4262628" y="3276600"/>
            <a:chExt cx="2707005" cy="2589530"/>
          </a:xfrm>
        </p:grpSpPr>
        <p:sp>
          <p:nvSpPr>
            <p:cNvPr id="46" name="object 46"/>
            <p:cNvSpPr/>
            <p:nvPr/>
          </p:nvSpPr>
          <p:spPr>
            <a:xfrm>
              <a:off x="4262628" y="3276600"/>
              <a:ext cx="2707005" cy="2589530"/>
            </a:xfrm>
            <a:custGeom>
              <a:avLst/>
              <a:gdLst/>
              <a:ahLst/>
              <a:cxnLst/>
              <a:rect l="l" t="t" r="r" b="b"/>
              <a:pathLst>
                <a:path w="2707004" h="2589529">
                  <a:moveTo>
                    <a:pt x="2706624" y="0"/>
                  </a:moveTo>
                  <a:lnTo>
                    <a:pt x="0" y="0"/>
                  </a:lnTo>
                  <a:lnTo>
                    <a:pt x="0" y="2589276"/>
                  </a:lnTo>
                  <a:lnTo>
                    <a:pt x="2706624" y="2589276"/>
                  </a:lnTo>
                  <a:lnTo>
                    <a:pt x="2706624" y="0"/>
                  </a:lnTo>
                  <a:close/>
                </a:path>
              </a:pathLst>
            </a:custGeom>
            <a:solidFill>
              <a:srgbClr val="F1F1F1"/>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47" name="object 47"/>
            <p:cNvPicPr/>
            <p:nvPr/>
          </p:nvPicPr>
          <p:blipFill>
            <a:blip r:embed="rId11" cstate="print"/>
            <a:stretch>
              <a:fillRect/>
            </a:stretch>
          </p:blipFill>
          <p:spPr>
            <a:xfrm>
              <a:off x="5379720" y="3415284"/>
              <a:ext cx="509015" cy="507491"/>
            </a:xfrm>
            <a:prstGeom prst="rect">
              <a:avLst/>
            </a:prstGeom>
          </p:spPr>
        </p:pic>
        <p:sp>
          <p:nvSpPr>
            <p:cNvPr id="48" name="object 48"/>
            <p:cNvSpPr/>
            <p:nvPr/>
          </p:nvSpPr>
          <p:spPr>
            <a:xfrm>
              <a:off x="4583074" y="4416678"/>
              <a:ext cx="2098675" cy="448309"/>
            </a:xfrm>
            <a:custGeom>
              <a:avLst/>
              <a:gdLst/>
              <a:ahLst/>
              <a:cxnLst/>
              <a:rect l="l" t="t" r="r" b="b"/>
              <a:pathLst>
                <a:path w="2098675" h="448310">
                  <a:moveTo>
                    <a:pt x="293725" y="411378"/>
                  </a:moveTo>
                  <a:lnTo>
                    <a:pt x="272745" y="411378"/>
                  </a:lnTo>
                  <a:lnTo>
                    <a:pt x="272745" y="379907"/>
                  </a:lnTo>
                  <a:lnTo>
                    <a:pt x="272745" y="348449"/>
                  </a:lnTo>
                  <a:lnTo>
                    <a:pt x="272745" y="60058"/>
                  </a:lnTo>
                  <a:lnTo>
                    <a:pt x="257009" y="60058"/>
                  </a:lnTo>
                  <a:lnTo>
                    <a:pt x="257009" y="28587"/>
                  </a:lnTo>
                  <a:lnTo>
                    <a:pt x="241274" y="28587"/>
                  </a:lnTo>
                  <a:lnTo>
                    <a:pt x="241274" y="7620"/>
                  </a:lnTo>
                  <a:lnTo>
                    <a:pt x="236029" y="7620"/>
                  </a:lnTo>
                  <a:lnTo>
                    <a:pt x="236029" y="96761"/>
                  </a:lnTo>
                  <a:lnTo>
                    <a:pt x="236029" y="128219"/>
                  </a:lnTo>
                  <a:lnTo>
                    <a:pt x="236029" y="379907"/>
                  </a:lnTo>
                  <a:lnTo>
                    <a:pt x="204558" y="379907"/>
                  </a:lnTo>
                  <a:lnTo>
                    <a:pt x="204558" y="348449"/>
                  </a:lnTo>
                  <a:lnTo>
                    <a:pt x="236029" y="348449"/>
                  </a:lnTo>
                  <a:lnTo>
                    <a:pt x="236029" y="296011"/>
                  </a:lnTo>
                  <a:lnTo>
                    <a:pt x="204558" y="296011"/>
                  </a:lnTo>
                  <a:lnTo>
                    <a:pt x="204558" y="264553"/>
                  </a:lnTo>
                  <a:lnTo>
                    <a:pt x="236029" y="264553"/>
                  </a:lnTo>
                  <a:lnTo>
                    <a:pt x="236029" y="212115"/>
                  </a:lnTo>
                  <a:lnTo>
                    <a:pt x="204558" y="212115"/>
                  </a:lnTo>
                  <a:lnTo>
                    <a:pt x="204558" y="180657"/>
                  </a:lnTo>
                  <a:lnTo>
                    <a:pt x="236029" y="180657"/>
                  </a:lnTo>
                  <a:lnTo>
                    <a:pt x="236029" y="128219"/>
                  </a:lnTo>
                  <a:lnTo>
                    <a:pt x="204558" y="128219"/>
                  </a:lnTo>
                  <a:lnTo>
                    <a:pt x="204558" y="96761"/>
                  </a:lnTo>
                  <a:lnTo>
                    <a:pt x="236029" y="96761"/>
                  </a:lnTo>
                  <a:lnTo>
                    <a:pt x="236029" y="7620"/>
                  </a:lnTo>
                  <a:lnTo>
                    <a:pt x="162598" y="7620"/>
                  </a:lnTo>
                  <a:lnTo>
                    <a:pt x="162598" y="96761"/>
                  </a:lnTo>
                  <a:lnTo>
                    <a:pt x="162598" y="128219"/>
                  </a:lnTo>
                  <a:lnTo>
                    <a:pt x="162598" y="411378"/>
                  </a:lnTo>
                  <a:lnTo>
                    <a:pt x="131127" y="411378"/>
                  </a:lnTo>
                  <a:lnTo>
                    <a:pt x="131127" y="379907"/>
                  </a:lnTo>
                  <a:lnTo>
                    <a:pt x="131127" y="348449"/>
                  </a:lnTo>
                  <a:lnTo>
                    <a:pt x="162598" y="348449"/>
                  </a:lnTo>
                  <a:lnTo>
                    <a:pt x="162598" y="296011"/>
                  </a:lnTo>
                  <a:lnTo>
                    <a:pt x="131127" y="296011"/>
                  </a:lnTo>
                  <a:lnTo>
                    <a:pt x="131127" y="264553"/>
                  </a:lnTo>
                  <a:lnTo>
                    <a:pt x="162598" y="264553"/>
                  </a:lnTo>
                  <a:lnTo>
                    <a:pt x="162598" y="212115"/>
                  </a:lnTo>
                  <a:lnTo>
                    <a:pt x="131127" y="212115"/>
                  </a:lnTo>
                  <a:lnTo>
                    <a:pt x="131127" y="180657"/>
                  </a:lnTo>
                  <a:lnTo>
                    <a:pt x="162598" y="180657"/>
                  </a:lnTo>
                  <a:lnTo>
                    <a:pt x="162598" y="128219"/>
                  </a:lnTo>
                  <a:lnTo>
                    <a:pt x="131127" y="128219"/>
                  </a:lnTo>
                  <a:lnTo>
                    <a:pt x="131127" y="96761"/>
                  </a:lnTo>
                  <a:lnTo>
                    <a:pt x="162598" y="96761"/>
                  </a:lnTo>
                  <a:lnTo>
                    <a:pt x="162598" y="7620"/>
                  </a:lnTo>
                  <a:lnTo>
                    <a:pt x="89166" y="7620"/>
                  </a:lnTo>
                  <a:lnTo>
                    <a:pt x="89166" y="96761"/>
                  </a:lnTo>
                  <a:lnTo>
                    <a:pt x="89166" y="128219"/>
                  </a:lnTo>
                  <a:lnTo>
                    <a:pt x="89166" y="379907"/>
                  </a:lnTo>
                  <a:lnTo>
                    <a:pt x="57696" y="379907"/>
                  </a:lnTo>
                  <a:lnTo>
                    <a:pt x="57696" y="348449"/>
                  </a:lnTo>
                  <a:lnTo>
                    <a:pt x="89166" y="348449"/>
                  </a:lnTo>
                  <a:lnTo>
                    <a:pt x="89166" y="296011"/>
                  </a:lnTo>
                  <a:lnTo>
                    <a:pt x="57696" y="296011"/>
                  </a:lnTo>
                  <a:lnTo>
                    <a:pt x="57696" y="264553"/>
                  </a:lnTo>
                  <a:lnTo>
                    <a:pt x="89166" y="264553"/>
                  </a:lnTo>
                  <a:lnTo>
                    <a:pt x="89166" y="212115"/>
                  </a:lnTo>
                  <a:lnTo>
                    <a:pt x="57696" y="212115"/>
                  </a:lnTo>
                  <a:lnTo>
                    <a:pt x="57696" y="180657"/>
                  </a:lnTo>
                  <a:lnTo>
                    <a:pt x="89166" y="180657"/>
                  </a:lnTo>
                  <a:lnTo>
                    <a:pt x="89166" y="128219"/>
                  </a:lnTo>
                  <a:lnTo>
                    <a:pt x="57696" y="128219"/>
                  </a:lnTo>
                  <a:lnTo>
                    <a:pt x="57696" y="96761"/>
                  </a:lnTo>
                  <a:lnTo>
                    <a:pt x="89166" y="96761"/>
                  </a:lnTo>
                  <a:lnTo>
                    <a:pt x="89166" y="7620"/>
                  </a:lnTo>
                  <a:lnTo>
                    <a:pt x="52451" y="7620"/>
                  </a:lnTo>
                  <a:lnTo>
                    <a:pt x="52451" y="28587"/>
                  </a:lnTo>
                  <a:lnTo>
                    <a:pt x="36715" y="28587"/>
                  </a:lnTo>
                  <a:lnTo>
                    <a:pt x="36715" y="60058"/>
                  </a:lnTo>
                  <a:lnTo>
                    <a:pt x="20980" y="60058"/>
                  </a:lnTo>
                  <a:lnTo>
                    <a:pt x="20980" y="411378"/>
                  </a:lnTo>
                  <a:lnTo>
                    <a:pt x="0" y="411378"/>
                  </a:lnTo>
                  <a:lnTo>
                    <a:pt x="0" y="448081"/>
                  </a:lnTo>
                  <a:lnTo>
                    <a:pt x="293725" y="448081"/>
                  </a:lnTo>
                  <a:lnTo>
                    <a:pt x="293725" y="411378"/>
                  </a:lnTo>
                  <a:close/>
                </a:path>
                <a:path w="2098675" h="448310">
                  <a:moveTo>
                    <a:pt x="2098128" y="403758"/>
                  </a:moveTo>
                  <a:lnTo>
                    <a:pt x="2077148" y="403758"/>
                  </a:lnTo>
                  <a:lnTo>
                    <a:pt x="2077148" y="372287"/>
                  </a:lnTo>
                  <a:lnTo>
                    <a:pt x="2077148" y="340829"/>
                  </a:lnTo>
                  <a:lnTo>
                    <a:pt x="2077148" y="52438"/>
                  </a:lnTo>
                  <a:lnTo>
                    <a:pt x="2061413" y="52438"/>
                  </a:lnTo>
                  <a:lnTo>
                    <a:pt x="2061413" y="20967"/>
                  </a:lnTo>
                  <a:lnTo>
                    <a:pt x="2045677" y="20967"/>
                  </a:lnTo>
                  <a:lnTo>
                    <a:pt x="2045677" y="0"/>
                  </a:lnTo>
                  <a:lnTo>
                    <a:pt x="2040432" y="0"/>
                  </a:lnTo>
                  <a:lnTo>
                    <a:pt x="2040432" y="89141"/>
                  </a:lnTo>
                  <a:lnTo>
                    <a:pt x="2040432" y="120599"/>
                  </a:lnTo>
                  <a:lnTo>
                    <a:pt x="2040432" y="372287"/>
                  </a:lnTo>
                  <a:lnTo>
                    <a:pt x="2008962" y="372287"/>
                  </a:lnTo>
                  <a:lnTo>
                    <a:pt x="2008962" y="340829"/>
                  </a:lnTo>
                  <a:lnTo>
                    <a:pt x="2040432" y="340829"/>
                  </a:lnTo>
                  <a:lnTo>
                    <a:pt x="2040432" y="288391"/>
                  </a:lnTo>
                  <a:lnTo>
                    <a:pt x="2008962" y="288391"/>
                  </a:lnTo>
                  <a:lnTo>
                    <a:pt x="2008962" y="256933"/>
                  </a:lnTo>
                  <a:lnTo>
                    <a:pt x="2040432" y="256933"/>
                  </a:lnTo>
                  <a:lnTo>
                    <a:pt x="2040432" y="204495"/>
                  </a:lnTo>
                  <a:lnTo>
                    <a:pt x="2008962" y="204495"/>
                  </a:lnTo>
                  <a:lnTo>
                    <a:pt x="2008962" y="173037"/>
                  </a:lnTo>
                  <a:lnTo>
                    <a:pt x="2040432" y="173037"/>
                  </a:lnTo>
                  <a:lnTo>
                    <a:pt x="2040432" y="120599"/>
                  </a:lnTo>
                  <a:lnTo>
                    <a:pt x="2008962" y="120599"/>
                  </a:lnTo>
                  <a:lnTo>
                    <a:pt x="2008962" y="89141"/>
                  </a:lnTo>
                  <a:lnTo>
                    <a:pt x="2040432" y="89141"/>
                  </a:lnTo>
                  <a:lnTo>
                    <a:pt x="2040432" y="0"/>
                  </a:lnTo>
                  <a:lnTo>
                    <a:pt x="1967001" y="0"/>
                  </a:lnTo>
                  <a:lnTo>
                    <a:pt x="1967001" y="89141"/>
                  </a:lnTo>
                  <a:lnTo>
                    <a:pt x="1967001" y="120599"/>
                  </a:lnTo>
                  <a:lnTo>
                    <a:pt x="1967001" y="403758"/>
                  </a:lnTo>
                  <a:lnTo>
                    <a:pt x="1935530" y="403758"/>
                  </a:lnTo>
                  <a:lnTo>
                    <a:pt x="1935530" y="372287"/>
                  </a:lnTo>
                  <a:lnTo>
                    <a:pt x="1935530" y="340829"/>
                  </a:lnTo>
                  <a:lnTo>
                    <a:pt x="1967001" y="340829"/>
                  </a:lnTo>
                  <a:lnTo>
                    <a:pt x="1967001" y="288391"/>
                  </a:lnTo>
                  <a:lnTo>
                    <a:pt x="1935530" y="288391"/>
                  </a:lnTo>
                  <a:lnTo>
                    <a:pt x="1935530" y="256933"/>
                  </a:lnTo>
                  <a:lnTo>
                    <a:pt x="1967001" y="256933"/>
                  </a:lnTo>
                  <a:lnTo>
                    <a:pt x="1967001" y="204495"/>
                  </a:lnTo>
                  <a:lnTo>
                    <a:pt x="1935530" y="204495"/>
                  </a:lnTo>
                  <a:lnTo>
                    <a:pt x="1935530" y="173037"/>
                  </a:lnTo>
                  <a:lnTo>
                    <a:pt x="1967001" y="173037"/>
                  </a:lnTo>
                  <a:lnTo>
                    <a:pt x="1967001" y="120599"/>
                  </a:lnTo>
                  <a:lnTo>
                    <a:pt x="1935530" y="120599"/>
                  </a:lnTo>
                  <a:lnTo>
                    <a:pt x="1935530" y="89141"/>
                  </a:lnTo>
                  <a:lnTo>
                    <a:pt x="1967001" y="89141"/>
                  </a:lnTo>
                  <a:lnTo>
                    <a:pt x="1967001" y="0"/>
                  </a:lnTo>
                  <a:lnTo>
                    <a:pt x="1893582" y="0"/>
                  </a:lnTo>
                  <a:lnTo>
                    <a:pt x="1893582" y="340829"/>
                  </a:lnTo>
                  <a:lnTo>
                    <a:pt x="1893582" y="372287"/>
                  </a:lnTo>
                  <a:lnTo>
                    <a:pt x="1862112" y="372287"/>
                  </a:lnTo>
                  <a:lnTo>
                    <a:pt x="1862112" y="340829"/>
                  </a:lnTo>
                  <a:lnTo>
                    <a:pt x="1893582" y="340829"/>
                  </a:lnTo>
                  <a:lnTo>
                    <a:pt x="1893582" y="0"/>
                  </a:lnTo>
                  <a:lnTo>
                    <a:pt x="1893570" y="89141"/>
                  </a:lnTo>
                  <a:lnTo>
                    <a:pt x="1893570" y="120599"/>
                  </a:lnTo>
                  <a:lnTo>
                    <a:pt x="1893570" y="173037"/>
                  </a:lnTo>
                  <a:lnTo>
                    <a:pt x="1893570" y="204495"/>
                  </a:lnTo>
                  <a:lnTo>
                    <a:pt x="1893570" y="256933"/>
                  </a:lnTo>
                  <a:lnTo>
                    <a:pt x="1893570" y="288391"/>
                  </a:lnTo>
                  <a:lnTo>
                    <a:pt x="1862112" y="288391"/>
                  </a:lnTo>
                  <a:lnTo>
                    <a:pt x="1862112" y="256933"/>
                  </a:lnTo>
                  <a:lnTo>
                    <a:pt x="1893570" y="256933"/>
                  </a:lnTo>
                  <a:lnTo>
                    <a:pt x="1893570" y="204495"/>
                  </a:lnTo>
                  <a:lnTo>
                    <a:pt x="1862112" y="204495"/>
                  </a:lnTo>
                  <a:lnTo>
                    <a:pt x="1862112" y="173037"/>
                  </a:lnTo>
                  <a:lnTo>
                    <a:pt x="1893570" y="173037"/>
                  </a:lnTo>
                  <a:lnTo>
                    <a:pt x="1893570" y="120599"/>
                  </a:lnTo>
                  <a:lnTo>
                    <a:pt x="1862112" y="120599"/>
                  </a:lnTo>
                  <a:lnTo>
                    <a:pt x="1862112" y="89141"/>
                  </a:lnTo>
                  <a:lnTo>
                    <a:pt x="1893570" y="89141"/>
                  </a:lnTo>
                  <a:lnTo>
                    <a:pt x="1893570" y="0"/>
                  </a:lnTo>
                  <a:lnTo>
                    <a:pt x="1856867" y="0"/>
                  </a:lnTo>
                  <a:lnTo>
                    <a:pt x="1856867" y="20967"/>
                  </a:lnTo>
                  <a:lnTo>
                    <a:pt x="1841131" y="20967"/>
                  </a:lnTo>
                  <a:lnTo>
                    <a:pt x="1841131" y="52438"/>
                  </a:lnTo>
                  <a:lnTo>
                    <a:pt x="1825396" y="52438"/>
                  </a:lnTo>
                  <a:lnTo>
                    <a:pt x="1825396" y="403758"/>
                  </a:lnTo>
                  <a:lnTo>
                    <a:pt x="1804416" y="403758"/>
                  </a:lnTo>
                  <a:lnTo>
                    <a:pt x="1804416" y="440461"/>
                  </a:lnTo>
                  <a:lnTo>
                    <a:pt x="2098128" y="440461"/>
                  </a:lnTo>
                  <a:lnTo>
                    <a:pt x="2098128" y="403758"/>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grpSp>
      <p:sp>
        <p:nvSpPr>
          <p:cNvPr id="49" name="object 49"/>
          <p:cNvSpPr txBox="1"/>
          <p:nvPr/>
        </p:nvSpPr>
        <p:spPr>
          <a:xfrm>
            <a:off x="6590792" y="3307724"/>
            <a:ext cx="300355"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UD Digi Kyokasho NK-R" panose="02020400000000000000" pitchFamily="18" charset="-128"/>
                <a:ea typeface="UD Digi Kyokasho NK-R" panose="02020400000000000000" pitchFamily="18" charset="-128"/>
                <a:cs typeface="Meiryo UI"/>
              </a:rPr>
              <a:t>SNB</a:t>
            </a:r>
            <a:endParaRPr sz="1050">
              <a:latin typeface="UD Digi Kyokasho NK-R" panose="02020400000000000000" pitchFamily="18" charset="-128"/>
              <a:ea typeface="UD Digi Kyokasho NK-R" panose="02020400000000000000" pitchFamily="18" charset="-128"/>
              <a:cs typeface="Meiryo UI"/>
            </a:endParaRPr>
          </a:p>
        </p:txBody>
      </p:sp>
      <p:grpSp>
        <p:nvGrpSpPr>
          <p:cNvPr id="50" name="object 50"/>
          <p:cNvGrpSpPr/>
          <p:nvPr/>
        </p:nvGrpSpPr>
        <p:grpSpPr>
          <a:xfrm>
            <a:off x="6333491" y="4297688"/>
            <a:ext cx="902969" cy="988060"/>
            <a:chOff x="5190490" y="4224273"/>
            <a:chExt cx="902969" cy="988060"/>
          </a:xfrm>
        </p:grpSpPr>
        <p:sp>
          <p:nvSpPr>
            <p:cNvPr id="51" name="object 51"/>
            <p:cNvSpPr/>
            <p:nvPr/>
          </p:nvSpPr>
          <p:spPr>
            <a:xfrm>
              <a:off x="5196840" y="4230623"/>
              <a:ext cx="890269" cy="975360"/>
            </a:xfrm>
            <a:custGeom>
              <a:avLst/>
              <a:gdLst/>
              <a:ahLst/>
              <a:cxnLst/>
              <a:rect l="l" t="t" r="r" b="b"/>
              <a:pathLst>
                <a:path w="890270" h="975360">
                  <a:moveTo>
                    <a:pt x="890015" y="0"/>
                  </a:moveTo>
                  <a:lnTo>
                    <a:pt x="0" y="0"/>
                  </a:lnTo>
                  <a:lnTo>
                    <a:pt x="0" y="975359"/>
                  </a:lnTo>
                  <a:lnTo>
                    <a:pt x="890015" y="975359"/>
                  </a:lnTo>
                  <a:lnTo>
                    <a:pt x="890015" y="0"/>
                  </a:lnTo>
                  <a:close/>
                </a:path>
              </a:pathLst>
            </a:custGeom>
            <a:solidFill>
              <a:srgbClr val="D9D9D9"/>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52" name="object 52"/>
            <p:cNvSpPr/>
            <p:nvPr/>
          </p:nvSpPr>
          <p:spPr>
            <a:xfrm>
              <a:off x="5196840" y="4230623"/>
              <a:ext cx="890269" cy="975360"/>
            </a:xfrm>
            <a:custGeom>
              <a:avLst/>
              <a:gdLst/>
              <a:ahLst/>
              <a:cxnLst/>
              <a:rect l="l" t="t" r="r" b="b"/>
              <a:pathLst>
                <a:path w="890270" h="975360">
                  <a:moveTo>
                    <a:pt x="0" y="975359"/>
                  </a:moveTo>
                  <a:lnTo>
                    <a:pt x="890015" y="975359"/>
                  </a:lnTo>
                  <a:lnTo>
                    <a:pt x="890015" y="0"/>
                  </a:lnTo>
                  <a:lnTo>
                    <a:pt x="0" y="0"/>
                  </a:lnTo>
                  <a:lnTo>
                    <a:pt x="0" y="975359"/>
                  </a:lnTo>
                  <a:close/>
                </a:path>
              </a:pathLst>
            </a:custGeom>
            <a:ln w="12700">
              <a:solidFill>
                <a:srgbClr val="BCBCBC"/>
              </a:solidFill>
            </a:ln>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grpSp>
      <p:sp>
        <p:nvSpPr>
          <p:cNvPr id="53" name="object 53"/>
          <p:cNvSpPr txBox="1"/>
          <p:nvPr/>
        </p:nvSpPr>
        <p:spPr>
          <a:xfrm>
            <a:off x="6662674" y="4365126"/>
            <a:ext cx="260985" cy="151323"/>
          </a:xfrm>
          <a:prstGeom prst="rect">
            <a:avLst/>
          </a:prstGeom>
        </p:spPr>
        <p:txBody>
          <a:bodyPr vert="horz" wrap="square" lIns="0" tIns="12700" rIns="0" bIns="0" rtlCol="0">
            <a:spAutoFit/>
          </a:bodyPr>
          <a:lstStyle/>
          <a:p>
            <a:pPr marL="12700">
              <a:spcBef>
                <a:spcPts val="100"/>
              </a:spcBef>
            </a:pPr>
            <a:r>
              <a:rPr sz="900" spc="-25" dirty="0">
                <a:solidFill>
                  <a:srgbClr val="333333"/>
                </a:solidFill>
                <a:latin typeface="UD Digi Kyokasho NK-R" panose="02020400000000000000" pitchFamily="18" charset="-128"/>
                <a:ea typeface="UD Digi Kyokasho NK-R" panose="02020400000000000000" pitchFamily="18" charset="-128"/>
                <a:cs typeface="Meiryo UI"/>
              </a:rPr>
              <a:t>SDX</a:t>
            </a:r>
            <a:endParaRPr sz="900">
              <a:latin typeface="UD Digi Kyokasho NK-R" panose="02020400000000000000" pitchFamily="18" charset="-128"/>
              <a:ea typeface="UD Digi Kyokasho NK-R" panose="02020400000000000000" pitchFamily="18" charset="-128"/>
              <a:cs typeface="Meiryo UI"/>
            </a:endParaRPr>
          </a:p>
        </p:txBody>
      </p:sp>
      <p:sp>
        <p:nvSpPr>
          <p:cNvPr id="54" name="object 54"/>
          <p:cNvSpPr txBox="1"/>
          <p:nvPr/>
        </p:nvSpPr>
        <p:spPr>
          <a:xfrm>
            <a:off x="6429503" y="4502286"/>
            <a:ext cx="727075" cy="151323"/>
          </a:xfrm>
          <a:prstGeom prst="rect">
            <a:avLst/>
          </a:prstGeom>
        </p:spPr>
        <p:txBody>
          <a:bodyPr vert="horz" wrap="square" lIns="0" tIns="12700" rIns="0" bIns="0" rtlCol="0">
            <a:spAutoFit/>
          </a:bodyPr>
          <a:lstStyle/>
          <a:p>
            <a:pPr marL="12700">
              <a:spcBef>
                <a:spcPts val="100"/>
              </a:spcBef>
            </a:pPr>
            <a:r>
              <a:rPr sz="900" dirty="0">
                <a:solidFill>
                  <a:srgbClr val="333333"/>
                </a:solidFill>
                <a:latin typeface="UD Digi Kyokasho NK-R" panose="02020400000000000000" pitchFamily="18" charset="-128"/>
                <a:ea typeface="UD Digi Kyokasho NK-R" panose="02020400000000000000" pitchFamily="18" charset="-128"/>
                <a:cs typeface="Meiryo UI"/>
              </a:rPr>
              <a:t>決済・振替</a:t>
            </a:r>
            <a:r>
              <a:rPr sz="900" spc="-25" dirty="0">
                <a:solidFill>
                  <a:srgbClr val="333333"/>
                </a:solidFill>
                <a:latin typeface="UD Digi Kyokasho NK-R" panose="02020400000000000000" pitchFamily="18" charset="-128"/>
                <a:ea typeface="UD Digi Kyokasho NK-R" panose="02020400000000000000" pitchFamily="18" charset="-128"/>
                <a:cs typeface="Meiryo UI"/>
              </a:rPr>
              <a:t>P/F</a:t>
            </a:r>
            <a:endParaRPr sz="900">
              <a:latin typeface="UD Digi Kyokasho NK-R" panose="02020400000000000000" pitchFamily="18" charset="-128"/>
              <a:ea typeface="UD Digi Kyokasho NK-R" panose="02020400000000000000" pitchFamily="18" charset="-128"/>
              <a:cs typeface="Meiryo UI"/>
            </a:endParaRPr>
          </a:p>
        </p:txBody>
      </p:sp>
      <p:sp>
        <p:nvSpPr>
          <p:cNvPr id="55" name="object 55"/>
          <p:cNvSpPr/>
          <p:nvPr/>
        </p:nvSpPr>
        <p:spPr>
          <a:xfrm>
            <a:off x="6750430" y="3995937"/>
            <a:ext cx="76200" cy="334645"/>
          </a:xfrm>
          <a:custGeom>
            <a:avLst/>
            <a:gdLst/>
            <a:ahLst/>
            <a:cxnLst/>
            <a:rect l="l" t="t" r="r" b="b"/>
            <a:pathLst>
              <a:path w="76200" h="334645">
                <a:moveTo>
                  <a:pt x="31704" y="258592"/>
                </a:moveTo>
                <a:lnTo>
                  <a:pt x="0" y="259969"/>
                </a:lnTo>
                <a:lnTo>
                  <a:pt x="41402" y="334390"/>
                </a:lnTo>
                <a:lnTo>
                  <a:pt x="69558" y="271271"/>
                </a:lnTo>
                <a:lnTo>
                  <a:pt x="32258" y="271271"/>
                </a:lnTo>
                <a:lnTo>
                  <a:pt x="31704" y="258592"/>
                </a:lnTo>
                <a:close/>
              </a:path>
              <a:path w="76200" h="334645">
                <a:moveTo>
                  <a:pt x="44403" y="258041"/>
                </a:moveTo>
                <a:lnTo>
                  <a:pt x="31704" y="258592"/>
                </a:lnTo>
                <a:lnTo>
                  <a:pt x="32258" y="271271"/>
                </a:lnTo>
                <a:lnTo>
                  <a:pt x="44958" y="270763"/>
                </a:lnTo>
                <a:lnTo>
                  <a:pt x="44403" y="258041"/>
                </a:lnTo>
                <a:close/>
              </a:path>
              <a:path w="76200" h="334645">
                <a:moveTo>
                  <a:pt x="76073" y="256666"/>
                </a:moveTo>
                <a:lnTo>
                  <a:pt x="44403" y="258041"/>
                </a:lnTo>
                <a:lnTo>
                  <a:pt x="44958" y="270763"/>
                </a:lnTo>
                <a:lnTo>
                  <a:pt x="32258" y="271271"/>
                </a:lnTo>
                <a:lnTo>
                  <a:pt x="69558" y="271271"/>
                </a:lnTo>
                <a:lnTo>
                  <a:pt x="76073" y="256666"/>
                </a:lnTo>
                <a:close/>
              </a:path>
              <a:path w="76200" h="334645">
                <a:moveTo>
                  <a:pt x="33147" y="0"/>
                </a:moveTo>
                <a:lnTo>
                  <a:pt x="20447" y="507"/>
                </a:lnTo>
                <a:lnTo>
                  <a:pt x="31704" y="258592"/>
                </a:lnTo>
                <a:lnTo>
                  <a:pt x="44403" y="258041"/>
                </a:lnTo>
                <a:lnTo>
                  <a:pt x="33147" y="0"/>
                </a:lnTo>
                <a:close/>
              </a:path>
            </a:pathLst>
          </a:custGeom>
          <a:solidFill>
            <a:srgbClr val="919191"/>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56" name="object 56"/>
          <p:cNvSpPr txBox="1"/>
          <p:nvPr/>
        </p:nvSpPr>
        <p:spPr>
          <a:xfrm>
            <a:off x="6275959" y="4049023"/>
            <a:ext cx="396240" cy="175048"/>
          </a:xfrm>
          <a:prstGeom prst="rect">
            <a:avLst/>
          </a:prstGeom>
        </p:spPr>
        <p:txBody>
          <a:bodyPr vert="horz" wrap="square" lIns="0" tIns="13335" rIns="0" bIns="0" rtlCol="0">
            <a:spAutoFit/>
          </a:bodyPr>
          <a:lstStyle/>
          <a:p>
            <a:pPr marL="12700">
              <a:spcBef>
                <a:spcPts val="105"/>
              </a:spcBef>
            </a:pPr>
            <a:r>
              <a:rPr sz="1050" spc="-20" dirty="0">
                <a:solidFill>
                  <a:srgbClr val="7E7E7E"/>
                </a:solidFill>
                <a:latin typeface="UD Digi Kyokasho NK-R" panose="02020400000000000000" pitchFamily="18" charset="-128"/>
                <a:ea typeface="UD Digi Kyokasho NK-R" panose="02020400000000000000" pitchFamily="18" charset="-128"/>
                <a:cs typeface="Meiryo UI"/>
              </a:rPr>
              <a:t>CBDC</a:t>
            </a:r>
            <a:endParaRPr sz="1050">
              <a:latin typeface="UD Digi Kyokasho NK-R" panose="02020400000000000000" pitchFamily="18" charset="-128"/>
              <a:ea typeface="UD Digi Kyokasho NK-R" panose="02020400000000000000" pitchFamily="18" charset="-128"/>
              <a:cs typeface="Meiryo UI"/>
            </a:endParaRPr>
          </a:p>
        </p:txBody>
      </p:sp>
      <p:sp>
        <p:nvSpPr>
          <p:cNvPr id="57" name="object 57"/>
          <p:cNvSpPr txBox="1"/>
          <p:nvPr/>
        </p:nvSpPr>
        <p:spPr>
          <a:xfrm>
            <a:off x="7706360" y="4257175"/>
            <a:ext cx="394335" cy="175048"/>
          </a:xfrm>
          <a:prstGeom prst="rect">
            <a:avLst/>
          </a:prstGeom>
        </p:spPr>
        <p:txBody>
          <a:bodyPr vert="horz" wrap="square" lIns="0" tIns="13335" rIns="0" bIns="0" rtlCol="0">
            <a:spAutoFit/>
          </a:bodyPr>
          <a:lstStyle/>
          <a:p>
            <a:pPr marL="12700">
              <a:spcBef>
                <a:spcPts val="105"/>
              </a:spcBef>
            </a:pPr>
            <a:r>
              <a:rPr sz="1050" spc="-10" dirty="0">
                <a:latin typeface="UD Digi Kyokasho NK-R" panose="02020400000000000000" pitchFamily="18" charset="-128"/>
                <a:ea typeface="UD Digi Kyokasho NK-R" panose="02020400000000000000" pitchFamily="18" charset="-128"/>
                <a:cs typeface="Meiryo UI"/>
              </a:rPr>
              <a:t>Sec.B</a:t>
            </a:r>
            <a:endParaRPr sz="1050">
              <a:latin typeface="UD Digi Kyokasho NK-R" panose="02020400000000000000" pitchFamily="18" charset="-128"/>
              <a:ea typeface="UD Digi Kyokasho NK-R" panose="02020400000000000000" pitchFamily="18" charset="-128"/>
              <a:cs typeface="Meiryo UI"/>
            </a:endParaRPr>
          </a:p>
        </p:txBody>
      </p:sp>
      <p:grpSp>
        <p:nvGrpSpPr>
          <p:cNvPr id="58" name="object 58"/>
          <p:cNvGrpSpPr/>
          <p:nvPr/>
        </p:nvGrpSpPr>
        <p:grpSpPr>
          <a:xfrm>
            <a:off x="5725668" y="4667894"/>
            <a:ext cx="1697355" cy="1235075"/>
            <a:chOff x="4582667" y="4594478"/>
            <a:chExt cx="1697355" cy="1235075"/>
          </a:xfrm>
        </p:grpSpPr>
        <p:sp>
          <p:nvSpPr>
            <p:cNvPr id="59" name="object 59"/>
            <p:cNvSpPr/>
            <p:nvPr/>
          </p:nvSpPr>
          <p:spPr>
            <a:xfrm>
              <a:off x="4984115" y="4594478"/>
              <a:ext cx="1296035" cy="195580"/>
            </a:xfrm>
            <a:custGeom>
              <a:avLst/>
              <a:gdLst/>
              <a:ahLst/>
              <a:cxnLst/>
              <a:rect l="l" t="t" r="r" b="b"/>
              <a:pathLst>
                <a:path w="1296035" h="195579">
                  <a:moveTo>
                    <a:pt x="1266698" y="157099"/>
                  </a:moveTo>
                  <a:lnTo>
                    <a:pt x="1266444" y="128524"/>
                  </a:lnTo>
                  <a:lnTo>
                    <a:pt x="126873" y="138442"/>
                  </a:lnTo>
                  <a:lnTo>
                    <a:pt x="126619" y="109855"/>
                  </a:lnTo>
                  <a:lnTo>
                    <a:pt x="41275" y="153543"/>
                  </a:lnTo>
                  <a:lnTo>
                    <a:pt x="127381" y="195580"/>
                  </a:lnTo>
                  <a:lnTo>
                    <a:pt x="127127" y="167132"/>
                  </a:lnTo>
                  <a:lnTo>
                    <a:pt x="1266698" y="157099"/>
                  </a:lnTo>
                  <a:close/>
                </a:path>
                <a:path w="1296035" h="195579">
                  <a:moveTo>
                    <a:pt x="1295654" y="42291"/>
                  </a:moveTo>
                  <a:lnTo>
                    <a:pt x="1267498" y="28448"/>
                  </a:lnTo>
                  <a:lnTo>
                    <a:pt x="1209675" y="0"/>
                  </a:lnTo>
                  <a:lnTo>
                    <a:pt x="1209840" y="28536"/>
                  </a:lnTo>
                  <a:lnTo>
                    <a:pt x="0" y="35814"/>
                  </a:lnTo>
                  <a:lnTo>
                    <a:pt x="254" y="64389"/>
                  </a:lnTo>
                  <a:lnTo>
                    <a:pt x="1210005" y="57111"/>
                  </a:lnTo>
                  <a:lnTo>
                    <a:pt x="1210183" y="85725"/>
                  </a:lnTo>
                  <a:lnTo>
                    <a:pt x="1295654" y="42291"/>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60" name="object 60"/>
            <p:cNvPicPr/>
            <p:nvPr/>
          </p:nvPicPr>
          <p:blipFill>
            <a:blip r:embed="rId12" cstate="print"/>
            <a:stretch>
              <a:fillRect/>
            </a:stretch>
          </p:blipFill>
          <p:spPr>
            <a:xfrm>
              <a:off x="4582667" y="5533643"/>
              <a:ext cx="295656" cy="295656"/>
            </a:xfrm>
            <a:prstGeom prst="rect">
              <a:avLst/>
            </a:prstGeom>
          </p:spPr>
        </p:pic>
      </p:grpSp>
      <p:sp>
        <p:nvSpPr>
          <p:cNvPr id="61" name="object 61"/>
          <p:cNvSpPr txBox="1"/>
          <p:nvPr/>
        </p:nvSpPr>
        <p:spPr>
          <a:xfrm>
            <a:off x="5432552" y="4283084"/>
            <a:ext cx="394970" cy="175048"/>
          </a:xfrm>
          <a:prstGeom prst="rect">
            <a:avLst/>
          </a:prstGeom>
        </p:spPr>
        <p:txBody>
          <a:bodyPr vert="horz" wrap="square" lIns="0" tIns="13335" rIns="0" bIns="0" rtlCol="0">
            <a:spAutoFit/>
          </a:bodyPr>
          <a:lstStyle/>
          <a:p>
            <a:pPr marL="12700">
              <a:spcBef>
                <a:spcPts val="105"/>
              </a:spcBef>
            </a:pPr>
            <a:r>
              <a:rPr sz="1050" spc="-10" dirty="0">
                <a:latin typeface="UD Digi Kyokasho NK-R" panose="02020400000000000000" pitchFamily="18" charset="-128"/>
                <a:ea typeface="UD Digi Kyokasho NK-R" panose="02020400000000000000" pitchFamily="18" charset="-128"/>
                <a:cs typeface="Meiryo UI"/>
              </a:rPr>
              <a:t>Sec.A</a:t>
            </a:r>
            <a:endParaRPr sz="1050">
              <a:latin typeface="UD Digi Kyokasho NK-R" panose="02020400000000000000" pitchFamily="18" charset="-128"/>
              <a:ea typeface="UD Digi Kyokasho NK-R" panose="02020400000000000000" pitchFamily="18" charset="-128"/>
              <a:cs typeface="Meiryo UI"/>
            </a:endParaRPr>
          </a:p>
        </p:txBody>
      </p:sp>
      <p:grpSp>
        <p:nvGrpSpPr>
          <p:cNvPr id="62" name="object 62"/>
          <p:cNvGrpSpPr/>
          <p:nvPr/>
        </p:nvGrpSpPr>
        <p:grpSpPr>
          <a:xfrm>
            <a:off x="5834127" y="4963931"/>
            <a:ext cx="2000885" cy="960119"/>
            <a:chOff x="4691126" y="4890515"/>
            <a:chExt cx="2000885" cy="960119"/>
          </a:xfrm>
        </p:grpSpPr>
        <p:sp>
          <p:nvSpPr>
            <p:cNvPr id="63" name="object 63"/>
            <p:cNvSpPr/>
            <p:nvPr/>
          </p:nvSpPr>
          <p:spPr>
            <a:xfrm>
              <a:off x="4691126" y="4898135"/>
              <a:ext cx="76200" cy="636270"/>
            </a:xfrm>
            <a:custGeom>
              <a:avLst/>
              <a:gdLst/>
              <a:ahLst/>
              <a:cxnLst/>
              <a:rect l="l" t="t" r="r" b="b"/>
              <a:pathLst>
                <a:path w="76200" h="636270">
                  <a:moveTo>
                    <a:pt x="44359" y="76179"/>
                  </a:moveTo>
                  <a:lnTo>
                    <a:pt x="31659" y="76221"/>
                  </a:lnTo>
                  <a:lnTo>
                    <a:pt x="33274" y="635761"/>
                  </a:lnTo>
                  <a:lnTo>
                    <a:pt x="45974" y="635761"/>
                  </a:lnTo>
                  <a:lnTo>
                    <a:pt x="44359" y="76179"/>
                  </a:lnTo>
                  <a:close/>
                </a:path>
                <a:path w="76200" h="636270">
                  <a:moveTo>
                    <a:pt x="37846" y="0"/>
                  </a:moveTo>
                  <a:lnTo>
                    <a:pt x="0" y="76326"/>
                  </a:lnTo>
                  <a:lnTo>
                    <a:pt x="31659" y="76221"/>
                  </a:lnTo>
                  <a:lnTo>
                    <a:pt x="31623" y="63500"/>
                  </a:lnTo>
                  <a:lnTo>
                    <a:pt x="69861" y="63500"/>
                  </a:lnTo>
                  <a:lnTo>
                    <a:pt x="37846" y="0"/>
                  </a:lnTo>
                  <a:close/>
                </a:path>
                <a:path w="76200" h="636270">
                  <a:moveTo>
                    <a:pt x="44323" y="63500"/>
                  </a:moveTo>
                  <a:lnTo>
                    <a:pt x="31623" y="63500"/>
                  </a:lnTo>
                  <a:lnTo>
                    <a:pt x="31659" y="76221"/>
                  </a:lnTo>
                  <a:lnTo>
                    <a:pt x="44359" y="76179"/>
                  </a:lnTo>
                  <a:lnTo>
                    <a:pt x="44323" y="63500"/>
                  </a:lnTo>
                  <a:close/>
                </a:path>
                <a:path w="76200" h="636270">
                  <a:moveTo>
                    <a:pt x="69861" y="63500"/>
                  </a:moveTo>
                  <a:lnTo>
                    <a:pt x="44323" y="63500"/>
                  </a:lnTo>
                  <a:lnTo>
                    <a:pt x="44359" y="76179"/>
                  </a:lnTo>
                  <a:lnTo>
                    <a:pt x="76200" y="76072"/>
                  </a:lnTo>
                  <a:lnTo>
                    <a:pt x="69861" y="63500"/>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64" name="object 64"/>
            <p:cNvPicPr/>
            <p:nvPr/>
          </p:nvPicPr>
          <p:blipFill>
            <a:blip r:embed="rId12" cstate="print"/>
            <a:stretch>
              <a:fillRect/>
            </a:stretch>
          </p:blipFill>
          <p:spPr>
            <a:xfrm>
              <a:off x="6396227" y="5554979"/>
              <a:ext cx="295655" cy="295656"/>
            </a:xfrm>
            <a:prstGeom prst="rect">
              <a:avLst/>
            </a:prstGeom>
          </p:spPr>
        </p:pic>
        <p:sp>
          <p:nvSpPr>
            <p:cNvPr id="65" name="object 65"/>
            <p:cNvSpPr/>
            <p:nvPr/>
          </p:nvSpPr>
          <p:spPr>
            <a:xfrm>
              <a:off x="6496430" y="4890515"/>
              <a:ext cx="76200" cy="664845"/>
            </a:xfrm>
            <a:custGeom>
              <a:avLst/>
              <a:gdLst/>
              <a:ahLst/>
              <a:cxnLst/>
              <a:rect l="l" t="t" r="r" b="b"/>
              <a:pathLst>
                <a:path w="76200" h="664845">
                  <a:moveTo>
                    <a:pt x="44519" y="76093"/>
                  </a:moveTo>
                  <a:lnTo>
                    <a:pt x="31818" y="76304"/>
                  </a:lnTo>
                  <a:lnTo>
                    <a:pt x="40894" y="664590"/>
                  </a:lnTo>
                  <a:lnTo>
                    <a:pt x="53594" y="664336"/>
                  </a:lnTo>
                  <a:lnTo>
                    <a:pt x="44519" y="76093"/>
                  </a:lnTo>
                  <a:close/>
                </a:path>
                <a:path w="76200" h="664845">
                  <a:moveTo>
                    <a:pt x="36957" y="0"/>
                  </a:moveTo>
                  <a:lnTo>
                    <a:pt x="0" y="76834"/>
                  </a:lnTo>
                  <a:lnTo>
                    <a:pt x="31818" y="76304"/>
                  </a:lnTo>
                  <a:lnTo>
                    <a:pt x="31623" y="63626"/>
                  </a:lnTo>
                  <a:lnTo>
                    <a:pt x="44323" y="63372"/>
                  </a:lnTo>
                  <a:lnTo>
                    <a:pt x="69868" y="63372"/>
                  </a:lnTo>
                  <a:lnTo>
                    <a:pt x="36957" y="0"/>
                  </a:lnTo>
                  <a:close/>
                </a:path>
                <a:path w="76200" h="664845">
                  <a:moveTo>
                    <a:pt x="44323" y="63372"/>
                  </a:moveTo>
                  <a:lnTo>
                    <a:pt x="31623" y="63626"/>
                  </a:lnTo>
                  <a:lnTo>
                    <a:pt x="31818" y="76304"/>
                  </a:lnTo>
                  <a:lnTo>
                    <a:pt x="44519" y="76093"/>
                  </a:lnTo>
                  <a:lnTo>
                    <a:pt x="44323" y="63372"/>
                  </a:lnTo>
                  <a:close/>
                </a:path>
                <a:path w="76200" h="664845">
                  <a:moveTo>
                    <a:pt x="69868" y="63372"/>
                  </a:moveTo>
                  <a:lnTo>
                    <a:pt x="44323" y="63372"/>
                  </a:lnTo>
                  <a:lnTo>
                    <a:pt x="44519" y="76093"/>
                  </a:lnTo>
                  <a:lnTo>
                    <a:pt x="76200" y="75564"/>
                  </a:lnTo>
                  <a:lnTo>
                    <a:pt x="69868" y="63372"/>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66" name="object 66"/>
            <p:cNvSpPr/>
            <p:nvPr/>
          </p:nvSpPr>
          <p:spPr>
            <a:xfrm>
              <a:off x="4983988" y="5575299"/>
              <a:ext cx="1350645" cy="203200"/>
            </a:xfrm>
            <a:custGeom>
              <a:avLst/>
              <a:gdLst/>
              <a:ahLst/>
              <a:cxnLst/>
              <a:rect l="l" t="t" r="r" b="b"/>
              <a:pathLst>
                <a:path w="1350645" h="203200">
                  <a:moveTo>
                    <a:pt x="99822" y="202666"/>
                  </a:moveTo>
                  <a:lnTo>
                    <a:pt x="99733" y="174142"/>
                  </a:lnTo>
                  <a:lnTo>
                    <a:pt x="99644" y="145529"/>
                  </a:lnTo>
                  <a:lnTo>
                    <a:pt x="99568" y="116941"/>
                  </a:lnTo>
                  <a:lnTo>
                    <a:pt x="13970" y="160096"/>
                  </a:lnTo>
                  <a:lnTo>
                    <a:pt x="99822" y="202666"/>
                  </a:lnTo>
                  <a:close/>
                </a:path>
                <a:path w="1350645" h="203200">
                  <a:moveTo>
                    <a:pt x="114808" y="11938"/>
                  </a:moveTo>
                  <a:lnTo>
                    <a:pt x="508" y="10287"/>
                  </a:lnTo>
                  <a:lnTo>
                    <a:pt x="0" y="38925"/>
                  </a:lnTo>
                  <a:lnTo>
                    <a:pt x="114300" y="40563"/>
                  </a:lnTo>
                  <a:lnTo>
                    <a:pt x="114808" y="11938"/>
                  </a:lnTo>
                  <a:close/>
                </a:path>
                <a:path w="1350645" h="203200">
                  <a:moveTo>
                    <a:pt x="295783" y="173418"/>
                  </a:moveTo>
                  <a:lnTo>
                    <a:pt x="295656" y="144843"/>
                  </a:lnTo>
                  <a:lnTo>
                    <a:pt x="181356" y="145237"/>
                  </a:lnTo>
                  <a:lnTo>
                    <a:pt x="181483" y="173812"/>
                  </a:lnTo>
                  <a:lnTo>
                    <a:pt x="295783" y="173418"/>
                  </a:lnTo>
                  <a:close/>
                </a:path>
                <a:path w="1350645" h="203200">
                  <a:moveTo>
                    <a:pt x="314706" y="14859"/>
                  </a:moveTo>
                  <a:lnTo>
                    <a:pt x="200406" y="13220"/>
                  </a:lnTo>
                  <a:lnTo>
                    <a:pt x="200025" y="41795"/>
                  </a:lnTo>
                  <a:lnTo>
                    <a:pt x="314325" y="43434"/>
                  </a:lnTo>
                  <a:lnTo>
                    <a:pt x="314706" y="14859"/>
                  </a:lnTo>
                  <a:close/>
                </a:path>
                <a:path w="1350645" h="203200">
                  <a:moveTo>
                    <a:pt x="495808" y="172732"/>
                  </a:moveTo>
                  <a:lnTo>
                    <a:pt x="495681" y="144157"/>
                  </a:lnTo>
                  <a:lnTo>
                    <a:pt x="381381" y="144551"/>
                  </a:lnTo>
                  <a:lnTo>
                    <a:pt x="381508" y="173126"/>
                  </a:lnTo>
                  <a:lnTo>
                    <a:pt x="495808" y="172732"/>
                  </a:lnTo>
                  <a:close/>
                </a:path>
                <a:path w="1350645" h="203200">
                  <a:moveTo>
                    <a:pt x="514731" y="17741"/>
                  </a:moveTo>
                  <a:lnTo>
                    <a:pt x="400431" y="16103"/>
                  </a:lnTo>
                  <a:lnTo>
                    <a:pt x="400050" y="44665"/>
                  </a:lnTo>
                  <a:lnTo>
                    <a:pt x="514350" y="46316"/>
                  </a:lnTo>
                  <a:lnTo>
                    <a:pt x="514731" y="17741"/>
                  </a:lnTo>
                  <a:close/>
                </a:path>
                <a:path w="1350645" h="203200">
                  <a:moveTo>
                    <a:pt x="695833" y="172046"/>
                  </a:moveTo>
                  <a:lnTo>
                    <a:pt x="695706" y="143471"/>
                  </a:lnTo>
                  <a:lnTo>
                    <a:pt x="581406" y="143865"/>
                  </a:lnTo>
                  <a:lnTo>
                    <a:pt x="581533" y="172440"/>
                  </a:lnTo>
                  <a:lnTo>
                    <a:pt x="695833" y="172046"/>
                  </a:lnTo>
                  <a:close/>
                </a:path>
                <a:path w="1350645" h="203200">
                  <a:moveTo>
                    <a:pt x="714756" y="20612"/>
                  </a:moveTo>
                  <a:lnTo>
                    <a:pt x="600456" y="18973"/>
                  </a:lnTo>
                  <a:lnTo>
                    <a:pt x="600075" y="47548"/>
                  </a:lnTo>
                  <a:lnTo>
                    <a:pt x="714375" y="49187"/>
                  </a:lnTo>
                  <a:lnTo>
                    <a:pt x="714756" y="20612"/>
                  </a:lnTo>
                  <a:close/>
                </a:path>
                <a:path w="1350645" h="203200">
                  <a:moveTo>
                    <a:pt x="895858" y="171361"/>
                  </a:moveTo>
                  <a:lnTo>
                    <a:pt x="895731" y="142786"/>
                  </a:lnTo>
                  <a:lnTo>
                    <a:pt x="781431" y="143179"/>
                  </a:lnTo>
                  <a:lnTo>
                    <a:pt x="781558" y="171754"/>
                  </a:lnTo>
                  <a:lnTo>
                    <a:pt x="895858" y="171361"/>
                  </a:lnTo>
                  <a:close/>
                </a:path>
                <a:path w="1350645" h="203200">
                  <a:moveTo>
                    <a:pt x="914781" y="23482"/>
                  </a:moveTo>
                  <a:lnTo>
                    <a:pt x="800481" y="21844"/>
                  </a:lnTo>
                  <a:lnTo>
                    <a:pt x="800100" y="50419"/>
                  </a:lnTo>
                  <a:lnTo>
                    <a:pt x="914400" y="52057"/>
                  </a:lnTo>
                  <a:lnTo>
                    <a:pt x="914781" y="23482"/>
                  </a:lnTo>
                  <a:close/>
                </a:path>
                <a:path w="1350645" h="203200">
                  <a:moveTo>
                    <a:pt x="1095883" y="170675"/>
                  </a:moveTo>
                  <a:lnTo>
                    <a:pt x="1095756" y="142100"/>
                  </a:lnTo>
                  <a:lnTo>
                    <a:pt x="981456" y="142494"/>
                  </a:lnTo>
                  <a:lnTo>
                    <a:pt x="981583" y="171069"/>
                  </a:lnTo>
                  <a:lnTo>
                    <a:pt x="1095883" y="170675"/>
                  </a:lnTo>
                  <a:close/>
                </a:path>
                <a:path w="1350645" h="203200">
                  <a:moveTo>
                    <a:pt x="1114806" y="26365"/>
                  </a:moveTo>
                  <a:lnTo>
                    <a:pt x="1000506" y="24714"/>
                  </a:lnTo>
                  <a:lnTo>
                    <a:pt x="1000125" y="53289"/>
                  </a:lnTo>
                  <a:lnTo>
                    <a:pt x="1114298" y="54927"/>
                  </a:lnTo>
                  <a:lnTo>
                    <a:pt x="1114806" y="26365"/>
                  </a:lnTo>
                  <a:close/>
                </a:path>
                <a:path w="1350645" h="203200">
                  <a:moveTo>
                    <a:pt x="1295908" y="169989"/>
                  </a:moveTo>
                  <a:lnTo>
                    <a:pt x="1295781" y="141414"/>
                  </a:lnTo>
                  <a:lnTo>
                    <a:pt x="1181481" y="141808"/>
                  </a:lnTo>
                  <a:lnTo>
                    <a:pt x="1181608" y="170383"/>
                  </a:lnTo>
                  <a:lnTo>
                    <a:pt x="1295908" y="169989"/>
                  </a:lnTo>
                  <a:close/>
                </a:path>
                <a:path w="1350645" h="203200">
                  <a:moveTo>
                    <a:pt x="1322997" y="57302"/>
                  </a:moveTo>
                  <a:lnTo>
                    <a:pt x="1278890" y="57302"/>
                  </a:lnTo>
                  <a:lnTo>
                    <a:pt x="1264577" y="57302"/>
                  </a:lnTo>
                  <a:lnTo>
                    <a:pt x="1264158" y="85661"/>
                  </a:lnTo>
                  <a:lnTo>
                    <a:pt x="1322997" y="57302"/>
                  </a:lnTo>
                  <a:close/>
                </a:path>
                <a:path w="1350645" h="203200">
                  <a:moveTo>
                    <a:pt x="1350518" y="44043"/>
                  </a:moveTo>
                  <a:lnTo>
                    <a:pt x="1265428" y="0"/>
                  </a:lnTo>
                  <a:lnTo>
                    <a:pt x="1264996" y="28524"/>
                  </a:lnTo>
                  <a:lnTo>
                    <a:pt x="1200531" y="27597"/>
                  </a:lnTo>
                  <a:lnTo>
                    <a:pt x="1200023" y="56159"/>
                  </a:lnTo>
                  <a:lnTo>
                    <a:pt x="1264577" y="57099"/>
                  </a:lnTo>
                  <a:lnTo>
                    <a:pt x="1278890" y="57099"/>
                  </a:lnTo>
                  <a:lnTo>
                    <a:pt x="1323428" y="57099"/>
                  </a:lnTo>
                  <a:lnTo>
                    <a:pt x="1350518" y="44043"/>
                  </a:lnTo>
                  <a:close/>
                </a:path>
              </a:pathLst>
            </a:custGeom>
            <a:solidFill>
              <a:srgbClr val="919191"/>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grpSp>
      <p:sp>
        <p:nvSpPr>
          <p:cNvPr id="67" name="object 67"/>
          <p:cNvSpPr txBox="1"/>
          <p:nvPr/>
        </p:nvSpPr>
        <p:spPr>
          <a:xfrm>
            <a:off x="6612764" y="5431036"/>
            <a:ext cx="294005" cy="175048"/>
          </a:xfrm>
          <a:prstGeom prst="rect">
            <a:avLst/>
          </a:prstGeom>
        </p:spPr>
        <p:txBody>
          <a:bodyPr vert="horz" wrap="square" lIns="0" tIns="13335" rIns="0" bIns="0" rtlCol="0">
            <a:spAutoFit/>
          </a:bodyPr>
          <a:lstStyle/>
          <a:p>
            <a:pPr marL="12700">
              <a:spcBef>
                <a:spcPts val="105"/>
              </a:spcBef>
            </a:pPr>
            <a:r>
              <a:rPr sz="1050" spc="-25" dirty="0">
                <a:solidFill>
                  <a:srgbClr val="7E7E7E"/>
                </a:solidFill>
                <a:latin typeface="UD Digi Kyokasho NK-R" panose="02020400000000000000" pitchFamily="18" charset="-128"/>
                <a:ea typeface="UD Digi Kyokasho NK-R" panose="02020400000000000000" pitchFamily="18" charset="-128"/>
                <a:cs typeface="Meiryo UI"/>
              </a:rPr>
              <a:t>取引</a:t>
            </a:r>
            <a:endParaRPr sz="1050">
              <a:latin typeface="UD Digi Kyokasho NK-R" panose="02020400000000000000" pitchFamily="18" charset="-128"/>
              <a:ea typeface="UD Digi Kyokasho NK-R" panose="02020400000000000000" pitchFamily="18" charset="-128"/>
              <a:cs typeface="Meiryo UI"/>
            </a:endParaRPr>
          </a:p>
        </p:txBody>
      </p:sp>
      <p:sp>
        <p:nvSpPr>
          <p:cNvPr id="68" name="object 68"/>
          <p:cNvSpPr txBox="1"/>
          <p:nvPr/>
        </p:nvSpPr>
        <p:spPr>
          <a:xfrm>
            <a:off x="6559042" y="4861094"/>
            <a:ext cx="404495" cy="421640"/>
          </a:xfrm>
          <a:prstGeom prst="rect">
            <a:avLst/>
          </a:prstGeom>
        </p:spPr>
        <p:txBody>
          <a:bodyPr vert="horz" wrap="square" lIns="0" tIns="50165" rIns="0" bIns="0" rtlCol="0">
            <a:spAutoFit/>
          </a:bodyPr>
          <a:lstStyle/>
          <a:p>
            <a:pPr marL="74930">
              <a:spcBef>
                <a:spcPts val="395"/>
              </a:spcBef>
            </a:pPr>
            <a:r>
              <a:rPr sz="1050" spc="-25" dirty="0">
                <a:solidFill>
                  <a:srgbClr val="7E7E7E"/>
                </a:solidFill>
                <a:latin typeface="UD Digi Kyokasho NK-R" panose="02020400000000000000" pitchFamily="18" charset="-128"/>
                <a:ea typeface="UD Digi Kyokasho NK-R" panose="02020400000000000000" pitchFamily="18" charset="-128"/>
                <a:cs typeface="Meiryo UI"/>
              </a:rPr>
              <a:t>DvP</a:t>
            </a:r>
            <a:endParaRPr sz="1050">
              <a:latin typeface="UD Digi Kyokasho NK-R" panose="02020400000000000000" pitchFamily="18" charset="-128"/>
              <a:ea typeface="UD Digi Kyokasho NK-R" panose="02020400000000000000" pitchFamily="18" charset="-128"/>
              <a:cs typeface="Meiryo UI"/>
            </a:endParaRPr>
          </a:p>
          <a:p>
            <a:pPr marL="12700">
              <a:spcBef>
                <a:spcPts val="300"/>
              </a:spcBef>
            </a:pPr>
            <a:r>
              <a:rPr sz="1050" spc="-10" dirty="0">
                <a:solidFill>
                  <a:srgbClr val="7E7E7E"/>
                </a:solidFill>
                <a:latin typeface="UD Digi Kyokasho NK-R" panose="02020400000000000000" pitchFamily="18" charset="-128"/>
                <a:ea typeface="UD Digi Kyokasho NK-R" panose="02020400000000000000" pitchFamily="18" charset="-128"/>
                <a:cs typeface="Meiryo UI"/>
              </a:rPr>
              <a:t>(DLT)</a:t>
            </a:r>
            <a:endParaRPr sz="1050">
              <a:latin typeface="UD Digi Kyokasho NK-R" panose="02020400000000000000" pitchFamily="18" charset="-128"/>
              <a:ea typeface="UD Digi Kyokasho NK-R" panose="02020400000000000000" pitchFamily="18" charset="-128"/>
              <a:cs typeface="Meiryo UI"/>
            </a:endParaRPr>
          </a:p>
        </p:txBody>
      </p:sp>
      <p:grpSp>
        <p:nvGrpSpPr>
          <p:cNvPr id="69" name="object 69"/>
          <p:cNvGrpSpPr/>
          <p:nvPr/>
        </p:nvGrpSpPr>
        <p:grpSpPr>
          <a:xfrm>
            <a:off x="5433521" y="4427483"/>
            <a:ext cx="2513330" cy="1548765"/>
            <a:chOff x="4290521" y="4354067"/>
            <a:chExt cx="2513330" cy="1548765"/>
          </a:xfrm>
        </p:grpSpPr>
        <p:sp>
          <p:nvSpPr>
            <p:cNvPr id="70" name="object 70"/>
            <p:cNvSpPr/>
            <p:nvPr/>
          </p:nvSpPr>
          <p:spPr>
            <a:xfrm>
              <a:off x="4436364" y="4354067"/>
              <a:ext cx="2352040" cy="1548765"/>
            </a:xfrm>
            <a:custGeom>
              <a:avLst/>
              <a:gdLst/>
              <a:ahLst/>
              <a:cxnLst/>
              <a:rect l="l" t="t" r="r" b="b"/>
              <a:pathLst>
                <a:path w="2352040" h="1548764">
                  <a:moveTo>
                    <a:pt x="2351532" y="239268"/>
                  </a:moveTo>
                  <a:lnTo>
                    <a:pt x="2345436" y="239268"/>
                  </a:lnTo>
                  <a:lnTo>
                    <a:pt x="2345436" y="36576"/>
                  </a:lnTo>
                  <a:lnTo>
                    <a:pt x="1761744" y="36576"/>
                  </a:lnTo>
                  <a:lnTo>
                    <a:pt x="1761744" y="239268"/>
                  </a:lnTo>
                  <a:lnTo>
                    <a:pt x="595884" y="239268"/>
                  </a:lnTo>
                  <a:lnTo>
                    <a:pt x="595884" y="0"/>
                  </a:lnTo>
                  <a:lnTo>
                    <a:pt x="13716" y="0"/>
                  </a:lnTo>
                  <a:lnTo>
                    <a:pt x="13716" y="239268"/>
                  </a:lnTo>
                  <a:lnTo>
                    <a:pt x="0" y="239268"/>
                  </a:lnTo>
                  <a:lnTo>
                    <a:pt x="0" y="851916"/>
                  </a:lnTo>
                  <a:lnTo>
                    <a:pt x="13716" y="851916"/>
                  </a:lnTo>
                  <a:lnTo>
                    <a:pt x="13716" y="1511808"/>
                  </a:lnTo>
                  <a:lnTo>
                    <a:pt x="595884" y="1511808"/>
                  </a:lnTo>
                  <a:lnTo>
                    <a:pt x="595884" y="851916"/>
                  </a:lnTo>
                  <a:lnTo>
                    <a:pt x="1761744" y="851916"/>
                  </a:lnTo>
                  <a:lnTo>
                    <a:pt x="1761744" y="1548384"/>
                  </a:lnTo>
                  <a:lnTo>
                    <a:pt x="2345436" y="1548384"/>
                  </a:lnTo>
                  <a:lnTo>
                    <a:pt x="2345436" y="851916"/>
                  </a:lnTo>
                  <a:lnTo>
                    <a:pt x="2351532" y="851916"/>
                  </a:lnTo>
                  <a:lnTo>
                    <a:pt x="2351532" y="239268"/>
                  </a:lnTo>
                  <a:close/>
                </a:path>
              </a:pathLst>
            </a:custGeom>
            <a:solidFill>
              <a:srgbClr val="FF0000">
                <a:alpha val="10978"/>
              </a:srgbClr>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sp>
          <p:nvSpPr>
            <p:cNvPr id="71" name="object 71"/>
            <p:cNvSpPr/>
            <p:nvPr/>
          </p:nvSpPr>
          <p:spPr>
            <a:xfrm>
              <a:off x="4290521" y="4953332"/>
              <a:ext cx="322580" cy="153035"/>
            </a:xfrm>
            <a:custGeom>
              <a:avLst/>
              <a:gdLst/>
              <a:ahLst/>
              <a:cxnLst/>
              <a:rect l="l" t="t" r="r" b="b"/>
              <a:pathLst>
                <a:path w="322579" h="153035">
                  <a:moveTo>
                    <a:pt x="76837" y="0"/>
                  </a:moveTo>
                  <a:lnTo>
                    <a:pt x="46926" y="6009"/>
                  </a:lnTo>
                  <a:lnTo>
                    <a:pt x="22502" y="22399"/>
                  </a:lnTo>
                  <a:lnTo>
                    <a:pt x="6037" y="46711"/>
                  </a:lnTo>
                  <a:lnTo>
                    <a:pt x="0" y="76487"/>
                  </a:lnTo>
                  <a:lnTo>
                    <a:pt x="6037" y="106262"/>
                  </a:lnTo>
                  <a:lnTo>
                    <a:pt x="22502" y="130574"/>
                  </a:lnTo>
                  <a:lnTo>
                    <a:pt x="46926" y="146964"/>
                  </a:lnTo>
                  <a:lnTo>
                    <a:pt x="76838" y="152974"/>
                  </a:lnTo>
                  <a:lnTo>
                    <a:pt x="97911" y="150094"/>
                  </a:lnTo>
                  <a:lnTo>
                    <a:pt x="116720" y="141956"/>
                  </a:lnTo>
                  <a:lnTo>
                    <a:pt x="132510" y="129311"/>
                  </a:lnTo>
                  <a:lnTo>
                    <a:pt x="144527" y="112909"/>
                  </a:lnTo>
                  <a:lnTo>
                    <a:pt x="168310" y="112909"/>
                  </a:lnTo>
                  <a:lnTo>
                    <a:pt x="182946" y="98340"/>
                  </a:lnTo>
                  <a:lnTo>
                    <a:pt x="43907" y="98340"/>
                  </a:lnTo>
                  <a:lnTo>
                    <a:pt x="35383" y="96616"/>
                  </a:lnTo>
                  <a:lnTo>
                    <a:pt x="28403" y="91921"/>
                  </a:lnTo>
                  <a:lnTo>
                    <a:pt x="23686" y="84972"/>
                  </a:lnTo>
                  <a:lnTo>
                    <a:pt x="21954" y="76487"/>
                  </a:lnTo>
                  <a:lnTo>
                    <a:pt x="23686" y="68002"/>
                  </a:lnTo>
                  <a:lnTo>
                    <a:pt x="28403" y="61053"/>
                  </a:lnTo>
                  <a:lnTo>
                    <a:pt x="35383" y="56358"/>
                  </a:lnTo>
                  <a:lnTo>
                    <a:pt x="43907" y="54633"/>
                  </a:lnTo>
                  <a:lnTo>
                    <a:pt x="304421" y="54633"/>
                  </a:lnTo>
                  <a:lnTo>
                    <a:pt x="292712" y="40064"/>
                  </a:lnTo>
                  <a:lnTo>
                    <a:pt x="144527" y="40064"/>
                  </a:lnTo>
                  <a:lnTo>
                    <a:pt x="132510" y="23663"/>
                  </a:lnTo>
                  <a:lnTo>
                    <a:pt x="116719" y="11017"/>
                  </a:lnTo>
                  <a:lnTo>
                    <a:pt x="97910" y="2879"/>
                  </a:lnTo>
                  <a:lnTo>
                    <a:pt x="76837" y="0"/>
                  </a:lnTo>
                  <a:close/>
                </a:path>
                <a:path w="322579" h="153035">
                  <a:moveTo>
                    <a:pt x="304421" y="54633"/>
                  </a:moveTo>
                  <a:lnTo>
                    <a:pt x="43907" y="54633"/>
                  </a:lnTo>
                  <a:lnTo>
                    <a:pt x="52432" y="56358"/>
                  </a:lnTo>
                  <a:lnTo>
                    <a:pt x="59412" y="61053"/>
                  </a:lnTo>
                  <a:lnTo>
                    <a:pt x="64129" y="68002"/>
                  </a:lnTo>
                  <a:lnTo>
                    <a:pt x="65861" y="76487"/>
                  </a:lnTo>
                  <a:lnTo>
                    <a:pt x="64129" y="84972"/>
                  </a:lnTo>
                  <a:lnTo>
                    <a:pt x="59412" y="91921"/>
                  </a:lnTo>
                  <a:lnTo>
                    <a:pt x="52432" y="96616"/>
                  </a:lnTo>
                  <a:lnTo>
                    <a:pt x="43907" y="98340"/>
                  </a:lnTo>
                  <a:lnTo>
                    <a:pt x="182946" y="98340"/>
                  </a:lnTo>
                  <a:lnTo>
                    <a:pt x="197581" y="112909"/>
                  </a:lnTo>
                  <a:lnTo>
                    <a:pt x="221364" y="89235"/>
                  </a:lnTo>
                  <a:lnTo>
                    <a:pt x="311739" y="89235"/>
                  </a:lnTo>
                  <a:lnTo>
                    <a:pt x="321984" y="76487"/>
                  </a:lnTo>
                  <a:lnTo>
                    <a:pt x="304421" y="54633"/>
                  </a:lnTo>
                  <a:close/>
                </a:path>
                <a:path w="322579" h="153035">
                  <a:moveTo>
                    <a:pt x="268930" y="89235"/>
                  </a:moveTo>
                  <a:lnTo>
                    <a:pt x="221364" y="89235"/>
                  </a:lnTo>
                  <a:lnTo>
                    <a:pt x="245147" y="112909"/>
                  </a:lnTo>
                  <a:lnTo>
                    <a:pt x="268930" y="89235"/>
                  </a:lnTo>
                  <a:close/>
                </a:path>
                <a:path w="322579" h="153035">
                  <a:moveTo>
                    <a:pt x="311739" y="89235"/>
                  </a:moveTo>
                  <a:lnTo>
                    <a:pt x="268930" y="89235"/>
                  </a:lnTo>
                  <a:lnTo>
                    <a:pt x="292712" y="112909"/>
                  </a:lnTo>
                  <a:lnTo>
                    <a:pt x="311739" y="89235"/>
                  </a:lnTo>
                  <a:close/>
                </a:path>
              </a:pathLst>
            </a:custGeom>
            <a:solidFill>
              <a:srgbClr val="000000"/>
            </a:solidFill>
          </p:spPr>
          <p:txBody>
            <a:bodyPr wrap="square" lIns="0" tIns="0" rIns="0" bIns="0" rtlCol="0"/>
            <a:lstStyle/>
            <a:p>
              <a:endParaRPr>
                <a:latin typeface="UD Digi Kyokasho NK-R" panose="02020400000000000000" pitchFamily="18" charset="-128"/>
                <a:ea typeface="UD Digi Kyokasho NK-R" panose="02020400000000000000" pitchFamily="18" charset="-128"/>
              </a:endParaRPr>
            </a:p>
          </p:txBody>
        </p:sp>
        <p:pic>
          <p:nvPicPr>
            <p:cNvPr id="72" name="object 72"/>
            <p:cNvPicPr/>
            <p:nvPr/>
          </p:nvPicPr>
          <p:blipFill>
            <a:blip r:embed="rId13" cstate="print"/>
            <a:stretch>
              <a:fillRect/>
            </a:stretch>
          </p:blipFill>
          <p:spPr>
            <a:xfrm>
              <a:off x="6607001" y="4969012"/>
              <a:ext cx="196274" cy="153631"/>
            </a:xfrm>
            <a:prstGeom prst="rect">
              <a:avLst/>
            </a:prstGeom>
          </p:spPr>
        </p:pic>
      </p:grpSp>
      <p:sp>
        <p:nvSpPr>
          <p:cNvPr id="74" name="object 74"/>
          <p:cNvSpPr txBox="1"/>
          <p:nvPr/>
        </p:nvSpPr>
        <p:spPr>
          <a:xfrm>
            <a:off x="2163128" y="3670172"/>
            <a:ext cx="2036280" cy="228268"/>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CBDC(</a:t>
            </a:r>
            <a:r>
              <a:rPr sz="1400" spc="-25" dirty="0">
                <a:latin typeface="UD Digi Kyokasho NK-B" panose="02020700000000000000" pitchFamily="18" charset="-128"/>
                <a:ea typeface="UD Digi Kyokasho NK-B" panose="02020700000000000000" pitchFamily="18" charset="-128"/>
                <a:cs typeface="Meiryo UI"/>
              </a:rPr>
              <a:t>ホールセール)</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75" name="object 75"/>
          <p:cNvGrpSpPr/>
          <p:nvPr/>
        </p:nvGrpSpPr>
        <p:grpSpPr>
          <a:xfrm>
            <a:off x="1262698" y="3511283"/>
            <a:ext cx="894715" cy="570230"/>
            <a:chOff x="426719" y="3511283"/>
            <a:chExt cx="894715" cy="570230"/>
          </a:xfrm>
          <a:noFill/>
        </p:grpSpPr>
        <p:pic>
          <p:nvPicPr>
            <p:cNvPr id="76" name="object 76"/>
            <p:cNvPicPr/>
            <p:nvPr/>
          </p:nvPicPr>
          <p:blipFill>
            <a:blip r:embed="rId14" cstate="print"/>
            <a:stretch>
              <a:fillRect/>
            </a:stretch>
          </p:blipFill>
          <p:spPr>
            <a:xfrm>
              <a:off x="458723" y="3511283"/>
              <a:ext cx="833640" cy="569988"/>
            </a:xfrm>
            <a:prstGeom prst="rect">
              <a:avLst/>
            </a:prstGeom>
            <a:grpFill/>
            <a:ln>
              <a:noFill/>
            </a:ln>
          </p:spPr>
        </p:pic>
        <p:pic>
          <p:nvPicPr>
            <p:cNvPr id="77" name="object 77"/>
            <p:cNvPicPr/>
            <p:nvPr/>
          </p:nvPicPr>
          <p:blipFill>
            <a:blip r:embed="rId15" cstate="print"/>
            <a:stretch>
              <a:fillRect/>
            </a:stretch>
          </p:blipFill>
          <p:spPr>
            <a:xfrm>
              <a:off x="426719" y="3607269"/>
              <a:ext cx="894575" cy="422186"/>
            </a:xfrm>
            <a:prstGeom prst="rect">
              <a:avLst/>
            </a:prstGeom>
            <a:grpFill/>
            <a:ln>
              <a:noFill/>
            </a:ln>
          </p:spPr>
        </p:pic>
      </p:grpSp>
      <p:sp>
        <p:nvSpPr>
          <p:cNvPr id="78" name="object 78"/>
          <p:cNvSpPr txBox="1"/>
          <p:nvPr/>
        </p:nvSpPr>
        <p:spPr>
          <a:xfrm>
            <a:off x="1325182" y="3541777"/>
            <a:ext cx="722630" cy="325089"/>
          </a:xfrm>
          <a:prstGeom prst="rect">
            <a:avLst/>
          </a:prstGeom>
          <a:noFill/>
          <a:ln w="9525">
            <a:noFill/>
          </a:ln>
        </p:spPr>
        <p:txBody>
          <a:bodyPr vert="horz" wrap="square" lIns="0" tIns="139065" rIns="0" bIns="0" rtlCol="0">
            <a:spAutoFit/>
          </a:bodyPr>
          <a:lstStyle/>
          <a:p>
            <a:pPr marL="55880">
              <a:spcBef>
                <a:spcPts val="1095"/>
              </a:spcBef>
            </a:pPr>
            <a:r>
              <a:rPr sz="1200" spc="-20"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sp>
        <p:nvSpPr>
          <p:cNvPr id="79" name="object 79"/>
          <p:cNvSpPr txBox="1"/>
          <p:nvPr/>
        </p:nvSpPr>
        <p:spPr>
          <a:xfrm>
            <a:off x="7799069" y="5474547"/>
            <a:ext cx="568328" cy="175048"/>
          </a:xfrm>
          <a:prstGeom prst="rect">
            <a:avLst/>
          </a:prstGeom>
        </p:spPr>
        <p:txBody>
          <a:bodyPr vert="horz" wrap="square" lIns="0" tIns="13335" rIns="0" bIns="0" rtlCol="0">
            <a:spAutoFit/>
          </a:bodyPr>
          <a:lstStyle/>
          <a:p>
            <a:pPr marL="12700">
              <a:spcBef>
                <a:spcPts val="105"/>
              </a:spcBef>
            </a:pPr>
            <a:r>
              <a:rPr sz="1050" spc="-20" dirty="0">
                <a:latin typeface="UD Digi Kyokasho NK-R" panose="02020400000000000000" pitchFamily="18" charset="-128"/>
                <a:ea typeface="UD Digi Kyokasho NK-R" panose="02020400000000000000" pitchFamily="18" charset="-128"/>
                <a:cs typeface="Meiryo UI"/>
              </a:rPr>
              <a:t>ユーザー</a:t>
            </a:r>
            <a:endParaRPr sz="1050" dirty="0">
              <a:latin typeface="UD Digi Kyokasho NK-R" panose="02020400000000000000" pitchFamily="18" charset="-128"/>
              <a:ea typeface="UD Digi Kyokasho NK-R" panose="02020400000000000000" pitchFamily="18" charset="-128"/>
              <a:cs typeface="Meiryo UI"/>
            </a:endParaRPr>
          </a:p>
        </p:txBody>
      </p:sp>
      <p:sp>
        <p:nvSpPr>
          <p:cNvPr id="80" name="object 80"/>
          <p:cNvSpPr txBox="1"/>
          <p:nvPr/>
        </p:nvSpPr>
        <p:spPr>
          <a:xfrm>
            <a:off x="5325099" y="5365191"/>
            <a:ext cx="532141" cy="167354"/>
          </a:xfrm>
          <a:prstGeom prst="rect">
            <a:avLst/>
          </a:prstGeom>
        </p:spPr>
        <p:txBody>
          <a:bodyPr vert="horz" wrap="square" lIns="0" tIns="13335" rIns="0" bIns="0" rtlCol="0">
            <a:spAutoFit/>
          </a:bodyPr>
          <a:lstStyle/>
          <a:p>
            <a:pPr marL="12700">
              <a:spcBef>
                <a:spcPts val="105"/>
              </a:spcBef>
            </a:pPr>
            <a:r>
              <a:rPr sz="1000" spc="-20" dirty="0">
                <a:latin typeface="UD Digi Kyokasho NK-R" panose="02020400000000000000" pitchFamily="18" charset="-128"/>
                <a:ea typeface="UD Digi Kyokasho NK-R" panose="02020400000000000000" pitchFamily="18" charset="-128"/>
                <a:cs typeface="Meiryo UI"/>
              </a:rPr>
              <a:t>ユーザー</a:t>
            </a:r>
            <a:endParaRPr sz="1000" dirty="0">
              <a:latin typeface="UD Digi Kyokasho NK-R" panose="02020400000000000000" pitchFamily="18" charset="-128"/>
              <a:ea typeface="UD Digi Kyokasho NK-R" panose="02020400000000000000" pitchFamily="18" charset="-128"/>
              <a:cs typeface="Meiryo UI"/>
            </a:endParaRPr>
          </a:p>
        </p:txBody>
      </p:sp>
      <p:pic>
        <p:nvPicPr>
          <p:cNvPr id="84" name="図 83">
            <a:extLst>
              <a:ext uri="{FF2B5EF4-FFF2-40B4-BE49-F238E27FC236}">
                <a16:creationId xmlns:a16="http://schemas.microsoft.com/office/drawing/2014/main" id="{AABE2316-6F60-43E4-BF7C-2BB524C968D5}"/>
              </a:ext>
            </a:extLst>
          </p:cNvPr>
          <p:cNvPicPr>
            <a:picLocks noChangeAspect="1"/>
          </p:cNvPicPr>
          <p:nvPr/>
        </p:nvPicPr>
        <p:blipFill>
          <a:blip r:embed="rId16"/>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5" name="スライド番号プレースホルダー 1">
            <a:extLst>
              <a:ext uri="{FF2B5EF4-FFF2-40B4-BE49-F238E27FC236}">
                <a16:creationId xmlns:a16="http://schemas.microsoft.com/office/drawing/2014/main" id="{C7086393-454B-485B-90D4-ACF32529826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25</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31250C16-21D8-4A62-BC82-1511FFC173F2}"/>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405628" y="3380232"/>
            <a:ext cx="3168650" cy="1917700"/>
            <a:chOff x="4262628" y="3380232"/>
            <a:chExt cx="3168650" cy="1917700"/>
          </a:xfrm>
        </p:grpSpPr>
        <p:sp>
          <p:nvSpPr>
            <p:cNvPr id="3" name="object 3"/>
            <p:cNvSpPr/>
            <p:nvPr/>
          </p:nvSpPr>
          <p:spPr>
            <a:xfrm>
              <a:off x="4262628" y="3380232"/>
              <a:ext cx="3168650" cy="1917700"/>
            </a:xfrm>
            <a:custGeom>
              <a:avLst/>
              <a:gdLst/>
              <a:ahLst/>
              <a:cxnLst/>
              <a:rect l="l" t="t" r="r" b="b"/>
              <a:pathLst>
                <a:path w="3168650" h="1917700">
                  <a:moveTo>
                    <a:pt x="3168396" y="0"/>
                  </a:moveTo>
                  <a:lnTo>
                    <a:pt x="0" y="0"/>
                  </a:lnTo>
                  <a:lnTo>
                    <a:pt x="0" y="1917192"/>
                  </a:lnTo>
                  <a:lnTo>
                    <a:pt x="3168396" y="1917192"/>
                  </a:lnTo>
                  <a:lnTo>
                    <a:pt x="3168396" y="0"/>
                  </a:lnTo>
                  <a:close/>
                </a:path>
              </a:pathLst>
            </a:custGeom>
            <a:solidFill>
              <a:srgbClr val="F1F1F1"/>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4" name="object 4"/>
            <p:cNvSpPr/>
            <p:nvPr/>
          </p:nvSpPr>
          <p:spPr>
            <a:xfrm>
              <a:off x="4314444" y="3432048"/>
              <a:ext cx="1358265" cy="1217930"/>
            </a:xfrm>
            <a:custGeom>
              <a:avLst/>
              <a:gdLst/>
              <a:ahLst/>
              <a:cxnLst/>
              <a:rect l="l" t="t" r="r" b="b"/>
              <a:pathLst>
                <a:path w="1358264" h="1217929">
                  <a:moveTo>
                    <a:pt x="1357884" y="0"/>
                  </a:moveTo>
                  <a:lnTo>
                    <a:pt x="0" y="0"/>
                  </a:lnTo>
                  <a:lnTo>
                    <a:pt x="0" y="1217676"/>
                  </a:lnTo>
                  <a:lnTo>
                    <a:pt x="1357884" y="1217676"/>
                  </a:lnTo>
                  <a:lnTo>
                    <a:pt x="1357884" y="0"/>
                  </a:lnTo>
                  <a:close/>
                </a:path>
              </a:pathLst>
            </a:custGeom>
            <a:solidFill>
              <a:srgbClr val="D9D9D9"/>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5" name="object 5"/>
            <p:cNvSpPr/>
            <p:nvPr/>
          </p:nvSpPr>
          <p:spPr>
            <a:xfrm>
              <a:off x="4314444" y="3432048"/>
              <a:ext cx="1358265" cy="1217930"/>
            </a:xfrm>
            <a:custGeom>
              <a:avLst/>
              <a:gdLst/>
              <a:ahLst/>
              <a:cxnLst/>
              <a:rect l="l" t="t" r="r" b="b"/>
              <a:pathLst>
                <a:path w="1358264" h="1217929">
                  <a:moveTo>
                    <a:pt x="0" y="1217676"/>
                  </a:moveTo>
                  <a:lnTo>
                    <a:pt x="1357884" y="1217676"/>
                  </a:lnTo>
                  <a:lnTo>
                    <a:pt x="1357884" y="0"/>
                  </a:lnTo>
                  <a:lnTo>
                    <a:pt x="0" y="0"/>
                  </a:lnTo>
                  <a:lnTo>
                    <a:pt x="0" y="1217676"/>
                  </a:lnTo>
                  <a:close/>
                </a:path>
              </a:pathLst>
            </a:custGeom>
            <a:ln w="12700">
              <a:solidFill>
                <a:srgbClr val="BCBCBC"/>
              </a:solidFill>
            </a:ln>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grpSp>
      <p:sp>
        <p:nvSpPr>
          <p:cNvPr id="6" name="object 6"/>
          <p:cNvSpPr txBox="1"/>
          <p:nvPr/>
        </p:nvSpPr>
        <p:spPr>
          <a:xfrm>
            <a:off x="5463795" y="3438398"/>
            <a:ext cx="1345565" cy="157094"/>
          </a:xfrm>
          <a:prstGeom prst="rect">
            <a:avLst/>
          </a:prstGeom>
          <a:solidFill>
            <a:srgbClr val="D9D9D9"/>
          </a:solidFill>
        </p:spPr>
        <p:txBody>
          <a:bodyPr vert="horz" wrap="square" lIns="0" tIns="33655" rIns="0" bIns="0" rtlCol="0">
            <a:spAutoFit/>
          </a:bodyPr>
          <a:lstStyle/>
          <a:p>
            <a:pPr marL="64769">
              <a:spcBef>
                <a:spcPts val="265"/>
              </a:spcBef>
            </a:pPr>
            <a:r>
              <a:rPr sz="800" b="1" dirty="0">
                <a:solidFill>
                  <a:srgbClr val="333333"/>
                </a:solidFill>
                <a:latin typeface="UD Digi Kyokasho NK-R" panose="02020400000000000000" pitchFamily="18" charset="-128"/>
                <a:ea typeface="UD Digi Kyokasho NK-R" panose="02020400000000000000" pitchFamily="18" charset="-128"/>
                <a:cs typeface="Meiryo UI"/>
              </a:rPr>
              <a:t>CHESS</a:t>
            </a:r>
            <a:r>
              <a:rPr sz="800" b="1" spc="5" dirty="0">
                <a:solidFill>
                  <a:srgbClr val="333333"/>
                </a:solidFill>
                <a:latin typeface="UD Digi Kyokasho NK-R" panose="02020400000000000000" pitchFamily="18" charset="-128"/>
                <a:ea typeface="UD Digi Kyokasho NK-R" panose="02020400000000000000" pitchFamily="18" charset="-128"/>
                <a:cs typeface="Meiryo UI"/>
              </a:rPr>
              <a:t> </a:t>
            </a:r>
            <a:r>
              <a:rPr sz="800" b="1" spc="-10" dirty="0">
                <a:solidFill>
                  <a:srgbClr val="333333"/>
                </a:solidFill>
                <a:latin typeface="UD Digi Kyokasho NK-R" panose="02020400000000000000" pitchFamily="18" charset="-128"/>
                <a:ea typeface="UD Digi Kyokasho NK-R" panose="02020400000000000000" pitchFamily="18" charset="-128"/>
                <a:cs typeface="Meiryo UI"/>
              </a:rPr>
              <a:t>Replacement</a:t>
            </a:r>
            <a:endParaRPr sz="800">
              <a:latin typeface="UD Digi Kyokasho NK-R" panose="02020400000000000000" pitchFamily="18" charset="-128"/>
              <a:ea typeface="UD Digi Kyokasho NK-R" panose="02020400000000000000" pitchFamily="18" charset="-128"/>
              <a:cs typeface="Meiryo UI"/>
            </a:endParaRPr>
          </a:p>
        </p:txBody>
      </p:sp>
      <p:sp>
        <p:nvSpPr>
          <p:cNvPr id="7" name="object 7"/>
          <p:cNvSpPr/>
          <p:nvPr/>
        </p:nvSpPr>
        <p:spPr>
          <a:xfrm>
            <a:off x="5494020" y="3727704"/>
            <a:ext cx="3048000" cy="612775"/>
          </a:xfrm>
          <a:custGeom>
            <a:avLst/>
            <a:gdLst/>
            <a:ahLst/>
            <a:cxnLst/>
            <a:rect l="l" t="t" r="r" b="b"/>
            <a:pathLst>
              <a:path w="3048000" h="612775">
                <a:moveTo>
                  <a:pt x="3048000" y="0"/>
                </a:moveTo>
                <a:lnTo>
                  <a:pt x="0" y="0"/>
                </a:lnTo>
                <a:lnTo>
                  <a:pt x="0" y="612648"/>
                </a:lnTo>
                <a:lnTo>
                  <a:pt x="3048000" y="612648"/>
                </a:lnTo>
                <a:lnTo>
                  <a:pt x="3048000" y="0"/>
                </a:lnTo>
                <a:close/>
              </a:path>
            </a:pathLst>
          </a:custGeom>
          <a:solidFill>
            <a:srgbClr val="FF0000">
              <a:alpha val="10978"/>
            </a:srgbClr>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8" name="object 8"/>
          <p:cNvSpPr txBox="1"/>
          <p:nvPr/>
        </p:nvSpPr>
        <p:spPr>
          <a:xfrm>
            <a:off x="967796" y="941415"/>
            <a:ext cx="10772559" cy="504625"/>
          </a:xfrm>
          <a:prstGeom prst="rect">
            <a:avLst/>
          </a:prstGeom>
        </p:spPr>
        <p:txBody>
          <a:bodyPr vert="horz" wrap="square" lIns="0" tIns="12065" rIns="0" bIns="0" rtlCol="0">
            <a:spAutoFit/>
          </a:bodyPr>
          <a:lstStyle/>
          <a:p>
            <a:pPr marL="12700" marR="5080">
              <a:spcBef>
                <a:spcPts val="95"/>
              </a:spcBef>
            </a:pPr>
            <a:r>
              <a:rPr sz="1600" spc="-25" dirty="0">
                <a:latin typeface="UD Digi Kyokasho NK-R" panose="02020400000000000000" pitchFamily="18" charset="-128"/>
                <a:ea typeface="UD Digi Kyokasho NK-R" panose="02020400000000000000" pitchFamily="18" charset="-128"/>
                <a:cs typeface="Meiryo UI"/>
              </a:rPr>
              <a:t>ASX</a:t>
            </a:r>
            <a:r>
              <a:rPr sz="1600" spc="-10" dirty="0">
                <a:latin typeface="UD Digi Kyokasho NK-R" panose="02020400000000000000" pitchFamily="18" charset="-128"/>
                <a:ea typeface="UD Digi Kyokasho NK-R" panose="02020400000000000000" pitchFamily="18" charset="-128"/>
                <a:cs typeface="Meiryo UI"/>
              </a:rPr>
              <a:t>で</a:t>
            </a:r>
            <a:r>
              <a:rPr sz="1600" spc="-20" dirty="0">
                <a:latin typeface="UD Digi Kyokasho NK-R" panose="02020400000000000000" pitchFamily="18" charset="-128"/>
                <a:ea typeface="UD Digi Kyokasho NK-R" panose="02020400000000000000" pitchFamily="18" charset="-128"/>
                <a:cs typeface="Meiryo UI"/>
              </a:rPr>
              <a:t>は</a:t>
            </a:r>
            <a:r>
              <a:rPr sz="1600" spc="-10" dirty="0">
                <a:latin typeface="UD Digi Kyokasho NK-R" panose="02020400000000000000" pitchFamily="18" charset="-128"/>
                <a:ea typeface="UD Digi Kyokasho NK-R" panose="02020400000000000000" pitchFamily="18" charset="-128"/>
                <a:cs typeface="Meiryo UI"/>
              </a:rPr>
              <a:t>25</a:t>
            </a:r>
            <a:r>
              <a:rPr sz="1600" spc="-25" dirty="0">
                <a:latin typeface="UD Digi Kyokasho NK-R" panose="02020400000000000000" pitchFamily="18" charset="-128"/>
                <a:ea typeface="UD Digi Kyokasho NK-R" panose="02020400000000000000" pitchFamily="18" charset="-128"/>
                <a:cs typeface="Meiryo UI"/>
              </a:rPr>
              <a:t>年間に渡り、</a:t>
            </a:r>
            <a:r>
              <a:rPr sz="1600" dirty="0">
                <a:latin typeface="UD Digi Kyokasho NK-R" panose="02020400000000000000" pitchFamily="18" charset="-128"/>
                <a:ea typeface="UD Digi Kyokasho NK-R" panose="02020400000000000000" pitchFamily="18" charset="-128"/>
                <a:cs typeface="Meiryo UI"/>
              </a:rPr>
              <a:t>CHESS(clearing and</a:t>
            </a:r>
            <a:r>
              <a:rPr sz="1600" spc="-55" dirty="0">
                <a:latin typeface="UD Digi Kyokasho NK-R" panose="02020400000000000000" pitchFamily="18" charset="-128"/>
                <a:ea typeface="UD Digi Kyokasho NK-R" panose="02020400000000000000" pitchFamily="18" charset="-128"/>
                <a:cs typeface="Meiryo UI"/>
              </a:rPr>
              <a:t> </a:t>
            </a:r>
            <a:r>
              <a:rPr sz="1600" dirty="0">
                <a:latin typeface="UD Digi Kyokasho NK-R" panose="02020400000000000000" pitchFamily="18" charset="-128"/>
                <a:ea typeface="UD Digi Kyokasho NK-R" panose="02020400000000000000" pitchFamily="18" charset="-128"/>
                <a:cs typeface="Meiryo UI"/>
              </a:rPr>
              <a:t>settlement system</a:t>
            </a:r>
            <a:r>
              <a:rPr sz="1600" spc="-10" dirty="0">
                <a:latin typeface="UD Digi Kyokasho NK-R" panose="02020400000000000000" pitchFamily="18" charset="-128"/>
                <a:ea typeface="UD Digi Kyokasho NK-R" panose="02020400000000000000" pitchFamily="18" charset="-128"/>
                <a:cs typeface="Meiryo UI"/>
              </a:rPr>
              <a:t>) と</a:t>
            </a:r>
            <a:r>
              <a:rPr sz="1600" spc="-25" dirty="0">
                <a:latin typeface="UD Digi Kyokasho NK-R" panose="02020400000000000000" pitchFamily="18" charset="-128"/>
                <a:ea typeface="UD Digi Kyokasho NK-R" panose="02020400000000000000" pitchFamily="18" charset="-128"/>
                <a:cs typeface="Meiryo UI"/>
              </a:rPr>
              <a:t>呼</a:t>
            </a:r>
            <a:r>
              <a:rPr sz="1600" spc="-10" dirty="0">
                <a:latin typeface="UD Digi Kyokasho NK-R" panose="02020400000000000000" pitchFamily="18" charset="-128"/>
                <a:ea typeface="UD Digi Kyokasho NK-R" panose="02020400000000000000" pitchFamily="18" charset="-128"/>
                <a:cs typeface="Meiryo UI"/>
              </a:rPr>
              <a:t>ば</a:t>
            </a:r>
            <a:r>
              <a:rPr sz="1600" spc="-20" dirty="0">
                <a:latin typeface="UD Digi Kyokasho NK-R" panose="02020400000000000000" pitchFamily="18" charset="-128"/>
                <a:ea typeface="UD Digi Kyokasho NK-R" panose="02020400000000000000" pitchFamily="18" charset="-128"/>
                <a:cs typeface="Meiryo UI"/>
              </a:rPr>
              <a:t>れる</a:t>
            </a:r>
            <a:r>
              <a:rPr sz="1600" spc="-25" dirty="0">
                <a:latin typeface="UD Digi Kyokasho NK-R" panose="02020400000000000000" pitchFamily="18" charset="-128"/>
                <a:ea typeface="UD Digi Kyokasho NK-R" panose="02020400000000000000" pitchFamily="18" charset="-128"/>
                <a:cs typeface="Meiryo UI"/>
              </a:rPr>
              <a:t>証券決済</a:t>
            </a:r>
            <a:r>
              <a:rPr sz="1600" spc="-20" dirty="0">
                <a:latin typeface="UD Digi Kyokasho NK-R" panose="02020400000000000000" pitchFamily="18" charset="-128"/>
                <a:ea typeface="UD Digi Kyokasho NK-R" panose="02020400000000000000" pitchFamily="18" charset="-128"/>
                <a:cs typeface="Meiryo UI"/>
              </a:rPr>
              <a:t>システ</a:t>
            </a:r>
            <a:r>
              <a:rPr sz="1600" dirty="0">
                <a:latin typeface="UD Digi Kyokasho NK-R" panose="02020400000000000000" pitchFamily="18" charset="-128"/>
                <a:ea typeface="UD Digi Kyokasho NK-R" panose="02020400000000000000" pitchFamily="18" charset="-128"/>
                <a:cs typeface="Meiryo UI"/>
              </a:rPr>
              <a:t>ム</a:t>
            </a:r>
            <a:r>
              <a:rPr sz="1600" spc="-50" dirty="0">
                <a:latin typeface="UD Digi Kyokasho NK-R" panose="02020400000000000000" pitchFamily="18" charset="-128"/>
                <a:ea typeface="UD Digi Kyokasho NK-R" panose="02020400000000000000" pitchFamily="18" charset="-128"/>
                <a:cs typeface="Meiryo UI"/>
              </a:rPr>
              <a:t>を</a:t>
            </a:r>
            <a:r>
              <a:rPr sz="1600" spc="-25" dirty="0">
                <a:latin typeface="UD Digi Kyokasho NK-R" panose="02020400000000000000" pitchFamily="18" charset="-128"/>
                <a:ea typeface="UD Digi Kyokasho NK-R" panose="02020400000000000000" pitchFamily="18" charset="-128"/>
                <a:cs typeface="Meiryo UI"/>
              </a:rPr>
              <a:t>運用</a:t>
            </a:r>
            <a:r>
              <a:rPr sz="1600" spc="-20" dirty="0">
                <a:latin typeface="UD Digi Kyokasho NK-R" panose="02020400000000000000" pitchFamily="18" charset="-128"/>
                <a:ea typeface="UD Digi Kyokasho NK-R" panose="02020400000000000000" pitchFamily="18" charset="-128"/>
                <a:cs typeface="Meiryo UI"/>
              </a:rPr>
              <a:t>し</a:t>
            </a:r>
            <a:r>
              <a:rPr sz="1600" spc="-25" dirty="0">
                <a:latin typeface="UD Digi Kyokasho NK-R" panose="02020400000000000000" pitchFamily="18" charset="-128"/>
                <a:ea typeface="UD Digi Kyokasho NK-R" panose="02020400000000000000" pitchFamily="18" charset="-128"/>
                <a:cs typeface="Meiryo UI"/>
              </a:rPr>
              <a:t>てきたが、こ</a:t>
            </a:r>
            <a:r>
              <a:rPr sz="1600" spc="-20" dirty="0">
                <a:latin typeface="UD Digi Kyokasho NK-R" panose="02020400000000000000" pitchFamily="18" charset="-128"/>
                <a:ea typeface="UD Digi Kyokasho NK-R" panose="02020400000000000000" pitchFamily="18" charset="-128"/>
                <a:cs typeface="Meiryo UI"/>
              </a:rPr>
              <a:t>のシ</a:t>
            </a:r>
            <a:r>
              <a:rPr sz="1600" spc="-10" dirty="0">
                <a:latin typeface="UD Digi Kyokasho NK-R" panose="02020400000000000000" pitchFamily="18" charset="-128"/>
                <a:ea typeface="UD Digi Kyokasho NK-R" panose="02020400000000000000" pitchFamily="18" charset="-128"/>
                <a:cs typeface="Meiryo UI"/>
              </a:rPr>
              <a:t>ステムを</a:t>
            </a:r>
            <a:r>
              <a:rPr sz="1600" spc="-60" dirty="0">
                <a:latin typeface="UD Digi Kyokasho NK-R" panose="02020400000000000000" pitchFamily="18" charset="-128"/>
                <a:ea typeface="UD Digi Kyokasho NK-R" panose="02020400000000000000" pitchFamily="18" charset="-128"/>
                <a:cs typeface="Meiryo UI"/>
              </a:rPr>
              <a:t>DLT</a:t>
            </a:r>
            <a:r>
              <a:rPr sz="1600" spc="-20" dirty="0">
                <a:latin typeface="UD Digi Kyokasho NK-R" panose="02020400000000000000" pitchFamily="18" charset="-128"/>
                <a:ea typeface="UD Digi Kyokasho NK-R" panose="02020400000000000000" pitchFamily="18" charset="-128"/>
                <a:cs typeface="Meiryo UI"/>
              </a:rPr>
              <a:t>ベー</a:t>
            </a:r>
            <a:r>
              <a:rPr sz="1600" spc="-30" dirty="0">
                <a:latin typeface="UD Digi Kyokasho NK-R" panose="02020400000000000000" pitchFamily="18" charset="-128"/>
                <a:ea typeface="UD Digi Kyokasho NK-R" panose="02020400000000000000" pitchFamily="18" charset="-128"/>
                <a:cs typeface="Meiryo UI"/>
              </a:rPr>
              <a:t>スに置き換えることを目指している。</a:t>
            </a:r>
            <a:endParaRPr sz="1600" dirty="0">
              <a:latin typeface="UD Digi Kyokasho NK-R" panose="02020400000000000000" pitchFamily="18" charset="-128"/>
              <a:ea typeface="UD Digi Kyokasho NK-R" panose="02020400000000000000" pitchFamily="18" charset="-128"/>
              <a:cs typeface="Meiryo UI"/>
            </a:endParaRPr>
          </a:p>
        </p:txBody>
      </p:sp>
      <p:sp>
        <p:nvSpPr>
          <p:cNvPr id="9" name="object 9"/>
          <p:cNvSpPr txBox="1"/>
          <p:nvPr/>
        </p:nvSpPr>
        <p:spPr>
          <a:xfrm>
            <a:off x="1245089" y="1793748"/>
            <a:ext cx="3043555" cy="228268"/>
          </a:xfrm>
          <a:prstGeom prst="rect">
            <a:avLst/>
          </a:prstGeom>
          <a:solidFill>
            <a:srgbClr val="7E7E7E"/>
          </a:solidFill>
        </p:spPr>
        <p:txBody>
          <a:bodyPr vert="horz" wrap="square" lIns="0" tIns="12700" rIns="0" bIns="0" rtlCol="0">
            <a:spAutoFit/>
          </a:bodyPr>
          <a:lstStyle/>
          <a:p>
            <a:pPr marL="159385">
              <a:spcBef>
                <a:spcPts val="100"/>
              </a:spcBef>
            </a:pPr>
            <a:r>
              <a:rPr sz="1400" b="1" spc="-25" dirty="0">
                <a:solidFill>
                  <a:srgbClr val="FFFFFF"/>
                </a:solidFill>
                <a:latin typeface="UD Digi Kyokasho NK-R" panose="02020400000000000000" pitchFamily="18" charset="-128"/>
                <a:ea typeface="UD Digi Kyokasho NK-R" panose="02020400000000000000" pitchFamily="18" charset="-128"/>
                <a:cs typeface="Meiryo UI"/>
              </a:rPr>
              <a:t>ASX</a:t>
            </a:r>
            <a:endParaRPr sz="1400">
              <a:latin typeface="UD Digi Kyokasho NK-R" panose="02020400000000000000" pitchFamily="18" charset="-128"/>
              <a:ea typeface="UD Digi Kyokasho NK-R" panose="02020400000000000000" pitchFamily="18" charset="-128"/>
              <a:cs typeface="Meiryo UI"/>
            </a:endParaRPr>
          </a:p>
        </p:txBody>
      </p:sp>
      <p:sp>
        <p:nvSpPr>
          <p:cNvPr id="10" name="object 10"/>
          <p:cNvSpPr txBox="1"/>
          <p:nvPr/>
        </p:nvSpPr>
        <p:spPr>
          <a:xfrm>
            <a:off x="2083033" y="4174363"/>
            <a:ext cx="1894939" cy="228268"/>
          </a:xfrm>
          <a:prstGeom prst="rect">
            <a:avLst/>
          </a:prstGeom>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Digital</a:t>
            </a:r>
            <a:r>
              <a:rPr sz="1400" spc="-4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11" name="object 11"/>
          <p:cNvGrpSpPr/>
          <p:nvPr/>
        </p:nvGrpSpPr>
        <p:grpSpPr>
          <a:xfrm>
            <a:off x="1144504" y="4020287"/>
            <a:ext cx="969644" cy="605155"/>
            <a:chOff x="388620" y="4020286"/>
            <a:chExt cx="969644" cy="605155"/>
          </a:xfrm>
          <a:noFill/>
        </p:grpSpPr>
        <p:pic>
          <p:nvPicPr>
            <p:cNvPr id="12" name="object 12"/>
            <p:cNvPicPr/>
            <p:nvPr/>
          </p:nvPicPr>
          <p:blipFill>
            <a:blip r:embed="rId2" cstate="print"/>
            <a:stretch>
              <a:fillRect/>
            </a:stretch>
          </p:blipFill>
          <p:spPr>
            <a:xfrm>
              <a:off x="467785" y="4033822"/>
              <a:ext cx="815518" cy="542846"/>
            </a:xfrm>
            <a:prstGeom prst="rect">
              <a:avLst/>
            </a:prstGeom>
            <a:grpFill/>
            <a:ln>
              <a:noFill/>
            </a:ln>
          </p:spPr>
        </p:pic>
        <p:pic>
          <p:nvPicPr>
            <p:cNvPr id="13" name="object 13"/>
            <p:cNvPicPr/>
            <p:nvPr/>
          </p:nvPicPr>
          <p:blipFill>
            <a:blip r:embed="rId3" cstate="print"/>
            <a:stretch>
              <a:fillRect/>
            </a:stretch>
          </p:blipFill>
          <p:spPr>
            <a:xfrm>
              <a:off x="388620" y="4020286"/>
              <a:ext cx="969289" cy="605053"/>
            </a:xfrm>
            <a:prstGeom prst="rect">
              <a:avLst/>
            </a:prstGeom>
            <a:grpFill/>
            <a:ln>
              <a:noFill/>
            </a:ln>
          </p:spPr>
        </p:pic>
        <p:sp>
          <p:nvSpPr>
            <p:cNvPr id="14" name="object 14"/>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sz="1600">
                <a:latin typeface="UD Digi Kyokasho NK-B" panose="02020700000000000000" pitchFamily="18" charset="-128"/>
                <a:ea typeface="UD Digi Kyokasho NK-B" panose="02020700000000000000" pitchFamily="18" charset="-128"/>
              </a:endParaRPr>
            </a:p>
          </p:txBody>
        </p:sp>
        <p:sp>
          <p:nvSpPr>
            <p:cNvPr id="15" name="object 15"/>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sz="1600">
                <a:latin typeface="UD Digi Kyokasho NK-B" panose="02020700000000000000" pitchFamily="18" charset="-128"/>
                <a:ea typeface="UD Digi Kyokasho NK-B" panose="02020700000000000000" pitchFamily="18" charset="-128"/>
              </a:endParaRPr>
            </a:p>
          </p:txBody>
        </p:sp>
      </p:grpSp>
      <p:sp>
        <p:nvSpPr>
          <p:cNvPr id="16" name="object 16"/>
          <p:cNvSpPr txBox="1"/>
          <p:nvPr/>
        </p:nvSpPr>
        <p:spPr>
          <a:xfrm>
            <a:off x="1250372" y="4081017"/>
            <a:ext cx="709295" cy="364202"/>
          </a:xfrm>
          <a:prstGeom prst="rect">
            <a:avLst/>
          </a:prstGeom>
          <a:noFill/>
          <a:ln>
            <a:noFill/>
          </a:ln>
        </p:spPr>
        <p:txBody>
          <a:bodyPr vert="horz" wrap="square" lIns="0" tIns="12700" rIns="0" bIns="0" rtlCol="0">
            <a:spAutoFit/>
          </a:bodyPr>
          <a:lstStyle/>
          <a:p>
            <a:pPr marL="1905" algn="ctr">
              <a:spcBef>
                <a:spcPts val="100"/>
              </a:spcBef>
            </a:pPr>
            <a:r>
              <a:rPr sz="1100" spc="-25" dirty="0" err="1">
                <a:latin typeface="UD Digi Kyokasho NK-B" panose="02020700000000000000" pitchFamily="18" charset="-128"/>
                <a:ea typeface="UD Digi Kyokasho NK-B" panose="02020700000000000000" pitchFamily="18" charset="-128"/>
                <a:cs typeface="Meiryo UI"/>
              </a:rPr>
              <a:t>活用</a:t>
            </a:r>
            <a:endParaRPr lang="en-US" sz="1100" spc="-25" dirty="0">
              <a:latin typeface="UD Digi Kyokasho NK-B" panose="02020700000000000000" pitchFamily="18" charset="-128"/>
              <a:ea typeface="UD Digi Kyokasho NK-B" panose="02020700000000000000" pitchFamily="18" charset="-128"/>
              <a:cs typeface="Meiryo UI"/>
            </a:endParaRPr>
          </a:p>
          <a:p>
            <a:pPr marL="1905" algn="ctr">
              <a:spcBef>
                <a:spcPts val="100"/>
              </a:spcBef>
            </a:pPr>
            <a:r>
              <a:rPr lang="ja-JP" altLang="en-US" sz="1100" spc="-25" dirty="0">
                <a:latin typeface="UD Digi Kyokasho NK-B" panose="02020700000000000000" pitchFamily="18" charset="-128"/>
                <a:ea typeface="UD Digi Kyokasho NK-B" panose="02020700000000000000" pitchFamily="18" charset="-128"/>
                <a:cs typeface="Meiryo UI"/>
              </a:rPr>
              <a:t>技術</a:t>
            </a:r>
            <a:endParaRPr sz="1100" dirty="0">
              <a:latin typeface="UD Digi Kyokasho NK-B" panose="02020700000000000000" pitchFamily="18" charset="-128"/>
              <a:ea typeface="UD Digi Kyokasho NK-B" panose="02020700000000000000" pitchFamily="18" charset="-128"/>
              <a:cs typeface="Meiryo UI"/>
            </a:endParaRPr>
          </a:p>
        </p:txBody>
      </p:sp>
      <p:grpSp>
        <p:nvGrpSpPr>
          <p:cNvPr id="17" name="object 17"/>
          <p:cNvGrpSpPr/>
          <p:nvPr/>
        </p:nvGrpSpPr>
        <p:grpSpPr>
          <a:xfrm>
            <a:off x="1214608" y="4550652"/>
            <a:ext cx="833755" cy="771525"/>
            <a:chOff x="458723" y="4550651"/>
            <a:chExt cx="833755" cy="771525"/>
          </a:xfrm>
          <a:noFill/>
        </p:grpSpPr>
        <p:pic>
          <p:nvPicPr>
            <p:cNvPr id="18" name="object 18"/>
            <p:cNvPicPr/>
            <p:nvPr/>
          </p:nvPicPr>
          <p:blipFill>
            <a:blip r:embed="rId4" cstate="print"/>
            <a:stretch>
              <a:fillRect/>
            </a:stretch>
          </p:blipFill>
          <p:spPr>
            <a:xfrm>
              <a:off x="458723" y="4550651"/>
              <a:ext cx="833640" cy="771156"/>
            </a:xfrm>
            <a:prstGeom prst="rect">
              <a:avLst/>
            </a:prstGeom>
            <a:grpFill/>
            <a:ln>
              <a:noFill/>
            </a:ln>
          </p:spPr>
        </p:pic>
        <p:pic>
          <p:nvPicPr>
            <p:cNvPr id="19" name="object 19"/>
            <p:cNvPicPr/>
            <p:nvPr/>
          </p:nvPicPr>
          <p:blipFill>
            <a:blip r:embed="rId5" cstate="print"/>
            <a:stretch>
              <a:fillRect/>
            </a:stretch>
          </p:blipFill>
          <p:spPr>
            <a:xfrm>
              <a:off x="502919" y="4655794"/>
              <a:ext cx="742200" cy="605053"/>
            </a:xfrm>
            <a:prstGeom prst="rect">
              <a:avLst/>
            </a:prstGeom>
            <a:grpFill/>
            <a:ln>
              <a:noFill/>
            </a:ln>
          </p:spPr>
        </p:pic>
      </p:grpSp>
      <p:sp>
        <p:nvSpPr>
          <p:cNvPr id="20" name="object 20"/>
          <p:cNvSpPr txBox="1"/>
          <p:nvPr/>
        </p:nvSpPr>
        <p:spPr>
          <a:xfrm>
            <a:off x="1245088" y="4581144"/>
            <a:ext cx="722630" cy="487954"/>
          </a:xfrm>
          <a:prstGeom prst="rect">
            <a:avLst/>
          </a:prstGeom>
          <a:noFill/>
          <a:ln w="9525">
            <a:noFill/>
          </a:ln>
        </p:spPr>
        <p:txBody>
          <a:bodyPr vert="horz" wrap="square" lIns="0" tIns="147955" rIns="0" bIns="0" rtlCol="0">
            <a:spAutoFit/>
          </a:bodyPr>
          <a:lstStyle/>
          <a:p>
            <a:pPr marL="219075">
              <a:spcBef>
                <a:spcPts val="1165"/>
              </a:spcBef>
            </a:pPr>
            <a:r>
              <a:rPr sz="1100" spc="-30" dirty="0">
                <a:latin typeface="UD Digi Kyokasho NK-B" panose="02020700000000000000" pitchFamily="18" charset="-128"/>
                <a:ea typeface="UD Digi Kyokasho NK-B" panose="02020700000000000000" pitchFamily="18" charset="-128"/>
                <a:cs typeface="Meiryo UI"/>
              </a:rPr>
              <a:t>主な</a:t>
            </a:r>
            <a:endParaRPr sz="1100">
              <a:latin typeface="UD Digi Kyokasho NK-B" panose="02020700000000000000" pitchFamily="18" charset="-128"/>
              <a:ea typeface="UD Digi Kyokasho NK-B" panose="02020700000000000000" pitchFamily="18" charset="-128"/>
              <a:cs typeface="Meiryo UI"/>
            </a:endParaRPr>
          </a:p>
          <a:p>
            <a:pPr marL="132080"/>
            <a:r>
              <a:rPr sz="1100" spc="-20" dirty="0">
                <a:latin typeface="UD Digi Kyokasho NK-B" panose="02020700000000000000" pitchFamily="18" charset="-128"/>
                <a:ea typeface="UD Digi Kyokasho NK-B" panose="02020700000000000000" pitchFamily="18" charset="-128"/>
                <a:cs typeface="Meiryo UI"/>
              </a:rPr>
              <a:t>協業先</a:t>
            </a:r>
            <a:endParaRPr sz="1100">
              <a:latin typeface="UD Digi Kyokasho NK-B" panose="02020700000000000000" pitchFamily="18" charset="-128"/>
              <a:ea typeface="UD Digi Kyokasho NK-B" panose="02020700000000000000" pitchFamily="18" charset="-128"/>
              <a:cs typeface="Meiryo UI"/>
            </a:endParaRPr>
          </a:p>
        </p:txBody>
      </p:sp>
      <p:grpSp>
        <p:nvGrpSpPr>
          <p:cNvPr id="21" name="object 21"/>
          <p:cNvGrpSpPr/>
          <p:nvPr/>
        </p:nvGrpSpPr>
        <p:grpSpPr>
          <a:xfrm>
            <a:off x="1214608" y="5298948"/>
            <a:ext cx="833755" cy="732155"/>
            <a:chOff x="458723" y="5298947"/>
            <a:chExt cx="833755" cy="732155"/>
          </a:xfrm>
          <a:noFill/>
        </p:grpSpPr>
        <p:pic>
          <p:nvPicPr>
            <p:cNvPr id="22" name="object 22"/>
            <p:cNvPicPr/>
            <p:nvPr/>
          </p:nvPicPr>
          <p:blipFill>
            <a:blip r:embed="rId6" cstate="print"/>
            <a:stretch>
              <a:fillRect/>
            </a:stretch>
          </p:blipFill>
          <p:spPr>
            <a:xfrm>
              <a:off x="458723" y="5298947"/>
              <a:ext cx="833640" cy="731545"/>
            </a:xfrm>
            <a:prstGeom prst="rect">
              <a:avLst/>
            </a:prstGeom>
            <a:grpFill/>
            <a:ln>
              <a:noFill/>
            </a:ln>
          </p:spPr>
        </p:pic>
        <p:pic>
          <p:nvPicPr>
            <p:cNvPr id="23" name="object 23"/>
            <p:cNvPicPr/>
            <p:nvPr/>
          </p:nvPicPr>
          <p:blipFill>
            <a:blip r:embed="rId7" cstate="print"/>
            <a:stretch>
              <a:fillRect/>
            </a:stretch>
          </p:blipFill>
          <p:spPr>
            <a:xfrm>
              <a:off x="547115" y="5384291"/>
              <a:ext cx="652284" cy="605053"/>
            </a:xfrm>
            <a:prstGeom prst="rect">
              <a:avLst/>
            </a:prstGeom>
            <a:grpFill/>
            <a:ln>
              <a:noFill/>
            </a:ln>
          </p:spPr>
        </p:pic>
        <p:sp>
          <p:nvSpPr>
            <p:cNvPr id="24" name="object 24"/>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grpFill/>
            <a:ln w="9525">
              <a:noFill/>
            </a:ln>
          </p:spPr>
          <p:txBody>
            <a:bodyPr wrap="square" lIns="0" tIns="0" rIns="0" bIns="0" rtlCol="0"/>
            <a:lstStyle/>
            <a:p>
              <a:endParaRPr sz="1600">
                <a:latin typeface="UD Digi Kyokasho NK-B" panose="02020700000000000000" pitchFamily="18" charset="-128"/>
                <a:ea typeface="UD Digi Kyokasho NK-B" panose="02020700000000000000" pitchFamily="18" charset="-128"/>
              </a:endParaRPr>
            </a:p>
          </p:txBody>
        </p:sp>
      </p:grpSp>
      <p:sp>
        <p:nvSpPr>
          <p:cNvPr id="25" name="object 25"/>
          <p:cNvSpPr txBox="1"/>
          <p:nvPr/>
        </p:nvSpPr>
        <p:spPr>
          <a:xfrm>
            <a:off x="1255947" y="5334190"/>
            <a:ext cx="713105" cy="462946"/>
          </a:xfrm>
          <a:prstGeom prst="rect">
            <a:avLst/>
          </a:prstGeom>
          <a:noFill/>
          <a:ln>
            <a:noFill/>
          </a:ln>
        </p:spPr>
        <p:txBody>
          <a:bodyPr vert="horz" wrap="square" lIns="0" tIns="123189" rIns="0" bIns="0" rtlCol="0">
            <a:spAutoFit/>
          </a:bodyPr>
          <a:lstStyle/>
          <a:p>
            <a:pPr marL="165100">
              <a:spcBef>
                <a:spcPts val="969"/>
              </a:spcBef>
            </a:pPr>
            <a:r>
              <a:rPr sz="1100" spc="-20" dirty="0">
                <a:latin typeface="UD Digi Kyokasho NK-B" panose="02020700000000000000" pitchFamily="18" charset="-128"/>
                <a:ea typeface="UD Digi Kyokasho NK-B" panose="02020700000000000000" pitchFamily="18" charset="-128"/>
                <a:cs typeface="Meiryo UI"/>
              </a:rPr>
              <a:t>ユース</a:t>
            </a:r>
            <a:endParaRPr sz="1100">
              <a:latin typeface="UD Digi Kyokasho NK-B" panose="02020700000000000000" pitchFamily="18" charset="-128"/>
              <a:ea typeface="UD Digi Kyokasho NK-B" panose="02020700000000000000" pitchFamily="18" charset="-128"/>
              <a:cs typeface="Meiryo UI"/>
            </a:endParaRPr>
          </a:p>
          <a:p>
            <a:pPr marL="168275"/>
            <a:r>
              <a:rPr sz="1100" spc="-20" dirty="0">
                <a:latin typeface="UD Digi Kyokasho NK-B" panose="02020700000000000000" pitchFamily="18" charset="-128"/>
                <a:ea typeface="UD Digi Kyokasho NK-B" panose="02020700000000000000" pitchFamily="18" charset="-128"/>
                <a:cs typeface="Meiryo UI"/>
              </a:rPr>
              <a:t>ケース</a:t>
            </a:r>
            <a:endParaRPr sz="110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2083034" y="3046299"/>
            <a:ext cx="2922460" cy="411010"/>
          </a:xfrm>
          <a:prstGeom prst="rect">
            <a:avLst/>
          </a:prstGeom>
        </p:spPr>
        <p:txBody>
          <a:bodyPr vert="horz" wrap="square" lIns="0" tIns="13335" rIns="0" bIns="0" rtlCol="0">
            <a:spAutoFit/>
          </a:bodyPr>
          <a:lstStyle/>
          <a:p>
            <a:pPr marL="12700">
              <a:lnSpc>
                <a:spcPts val="1680"/>
              </a:lnSpc>
              <a:spcBef>
                <a:spcPts val="105"/>
              </a:spcBef>
            </a:pPr>
            <a:r>
              <a:rPr sz="1400" spc="-25" dirty="0">
                <a:latin typeface="UD Digi Kyokasho NK-B" panose="02020700000000000000" pitchFamily="18" charset="-128"/>
                <a:ea typeface="UD Digi Kyokasho NK-B" panose="02020700000000000000" pitchFamily="18" charset="-128"/>
                <a:cs typeface="Meiryo UI"/>
              </a:rPr>
              <a:t>ASX</a:t>
            </a:r>
            <a:endParaRPr sz="1400" dirty="0">
              <a:latin typeface="UD Digi Kyokasho NK-B" panose="02020700000000000000" pitchFamily="18" charset="-128"/>
              <a:ea typeface="UD Digi Kyokasho NK-B" panose="02020700000000000000" pitchFamily="18" charset="-128"/>
              <a:cs typeface="Meiryo UI"/>
            </a:endParaRPr>
          </a:p>
          <a:p>
            <a:pPr marL="12700">
              <a:lnSpc>
                <a:spcPts val="1440"/>
              </a:lnSpc>
            </a:pPr>
            <a:r>
              <a:rPr sz="1200" dirty="0">
                <a:latin typeface="UD Digi Kyokasho NK-B" panose="02020700000000000000" pitchFamily="18" charset="-128"/>
                <a:ea typeface="UD Digi Kyokasho NK-B" panose="02020700000000000000" pitchFamily="18" charset="-128"/>
                <a:cs typeface="Meiryo UI"/>
              </a:rPr>
              <a:t>(Australian</a:t>
            </a:r>
            <a:r>
              <a:rPr sz="1200" spc="-55" dirty="0">
                <a:latin typeface="UD Digi Kyokasho NK-B" panose="02020700000000000000" pitchFamily="18" charset="-128"/>
                <a:ea typeface="UD Digi Kyokasho NK-B" panose="02020700000000000000" pitchFamily="18" charset="-128"/>
                <a:cs typeface="Meiryo UI"/>
              </a:rPr>
              <a:t> </a:t>
            </a:r>
            <a:r>
              <a:rPr sz="1200" dirty="0">
                <a:latin typeface="UD Digi Kyokasho NK-B" panose="02020700000000000000" pitchFamily="18" charset="-128"/>
                <a:ea typeface="UD Digi Kyokasho NK-B" panose="02020700000000000000" pitchFamily="18" charset="-128"/>
                <a:cs typeface="Meiryo UI"/>
              </a:rPr>
              <a:t>Securities</a:t>
            </a:r>
            <a:r>
              <a:rPr sz="1200" spc="-50" dirty="0">
                <a:latin typeface="UD Digi Kyokasho NK-B" panose="02020700000000000000" pitchFamily="18" charset="-128"/>
                <a:ea typeface="UD Digi Kyokasho NK-B" panose="02020700000000000000" pitchFamily="18" charset="-128"/>
                <a:cs typeface="Meiryo UI"/>
              </a:rPr>
              <a:t> </a:t>
            </a:r>
            <a:r>
              <a:rPr sz="1200" spc="-10" dirty="0">
                <a:latin typeface="UD Digi Kyokasho NK-B" panose="02020700000000000000" pitchFamily="18" charset="-128"/>
                <a:ea typeface="UD Digi Kyokasho NK-B" panose="02020700000000000000" pitchFamily="18" charset="-128"/>
                <a:cs typeface="Meiryo UI"/>
              </a:rPr>
              <a:t>Exchange)</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27" name="object 27"/>
          <p:cNvGrpSpPr/>
          <p:nvPr/>
        </p:nvGrpSpPr>
        <p:grpSpPr>
          <a:xfrm>
            <a:off x="1182604" y="2985311"/>
            <a:ext cx="894715" cy="542925"/>
            <a:chOff x="426719" y="2985310"/>
            <a:chExt cx="894715" cy="542925"/>
          </a:xfrm>
          <a:noFill/>
        </p:grpSpPr>
        <p:pic>
          <p:nvPicPr>
            <p:cNvPr id="28" name="object 28"/>
            <p:cNvPicPr/>
            <p:nvPr/>
          </p:nvPicPr>
          <p:blipFill>
            <a:blip r:embed="rId2" cstate="print"/>
            <a:stretch>
              <a:fillRect/>
            </a:stretch>
          </p:blipFill>
          <p:spPr>
            <a:xfrm>
              <a:off x="467785" y="2985310"/>
              <a:ext cx="815518" cy="542846"/>
            </a:xfrm>
            <a:prstGeom prst="rect">
              <a:avLst/>
            </a:prstGeom>
            <a:grpFill/>
            <a:ln>
              <a:noFill/>
            </a:ln>
          </p:spPr>
        </p:pic>
        <p:pic>
          <p:nvPicPr>
            <p:cNvPr id="29" name="object 29"/>
            <p:cNvPicPr/>
            <p:nvPr/>
          </p:nvPicPr>
          <p:blipFill>
            <a:blip r:embed="rId8" cstate="print"/>
            <a:stretch>
              <a:fillRect/>
            </a:stretch>
          </p:blipFill>
          <p:spPr>
            <a:xfrm>
              <a:off x="426719" y="3063201"/>
              <a:ext cx="894575" cy="422186"/>
            </a:xfrm>
            <a:prstGeom prst="rect">
              <a:avLst/>
            </a:prstGeom>
            <a:grpFill/>
            <a:ln>
              <a:noFill/>
            </a:ln>
          </p:spPr>
        </p:pic>
      </p:grpSp>
      <p:sp>
        <p:nvSpPr>
          <p:cNvPr id="30" name="object 30"/>
          <p:cNvSpPr txBox="1"/>
          <p:nvPr/>
        </p:nvSpPr>
        <p:spPr>
          <a:xfrm>
            <a:off x="1245088" y="2997708"/>
            <a:ext cx="722630" cy="308418"/>
          </a:xfrm>
          <a:prstGeom prst="rect">
            <a:avLst/>
          </a:prstGeom>
          <a:noFill/>
          <a:ln w="9525">
            <a:noFill/>
          </a:ln>
        </p:spPr>
        <p:txBody>
          <a:bodyPr vert="horz" wrap="square" lIns="0" tIns="137795" rIns="0" bIns="0" rtlCol="0">
            <a:spAutoFit/>
          </a:bodyPr>
          <a:lstStyle/>
          <a:p>
            <a:pPr marL="55880">
              <a:spcBef>
                <a:spcPts val="1085"/>
              </a:spcBef>
            </a:pPr>
            <a:r>
              <a:rPr sz="1100" spc="-15" dirty="0">
                <a:latin typeface="UD Digi Kyokasho NK-B" panose="02020700000000000000" pitchFamily="18" charset="-128"/>
                <a:ea typeface="UD Digi Kyokasho NK-B" panose="02020700000000000000" pitchFamily="18" charset="-128"/>
                <a:cs typeface="Meiryo UI"/>
              </a:rPr>
              <a:t>管理主体</a:t>
            </a:r>
            <a:endParaRPr sz="1100">
              <a:latin typeface="UD Digi Kyokasho NK-B" panose="02020700000000000000" pitchFamily="18" charset="-128"/>
              <a:ea typeface="UD Digi Kyokasho NK-B" panose="02020700000000000000" pitchFamily="18" charset="-128"/>
              <a:cs typeface="Meiryo UI"/>
            </a:endParaRPr>
          </a:p>
        </p:txBody>
      </p:sp>
      <p:sp>
        <p:nvSpPr>
          <p:cNvPr id="31" name="object 31"/>
          <p:cNvSpPr txBox="1"/>
          <p:nvPr/>
        </p:nvSpPr>
        <p:spPr>
          <a:xfrm>
            <a:off x="4996434" y="2002663"/>
            <a:ext cx="177800" cy="360680"/>
          </a:xfrm>
          <a:prstGeom prst="rect">
            <a:avLst/>
          </a:prstGeom>
        </p:spPr>
        <p:txBody>
          <a:bodyPr vert="horz" wrap="square" lIns="0" tIns="43180" rIns="0" bIns="0" rtlCol="0">
            <a:spAutoFit/>
          </a:bodyPr>
          <a:lstStyle/>
          <a:p>
            <a:pPr marL="12700" marR="5080">
              <a:lnSpc>
                <a:spcPts val="1200"/>
              </a:lnSpc>
              <a:spcBef>
                <a:spcPts val="340"/>
              </a:spcBef>
            </a:pPr>
            <a:r>
              <a:rPr sz="1100" spc="-50" dirty="0">
                <a:latin typeface="UD Digi Kyokasho NK-R" panose="02020400000000000000" pitchFamily="18" charset="-128"/>
                <a:ea typeface="UD Digi Kyokasho NK-R" panose="02020400000000000000" pitchFamily="18" charset="-128"/>
                <a:cs typeface="Meiryo UI"/>
              </a:rPr>
              <a:t>概要</a:t>
            </a:r>
            <a:endParaRPr sz="1100">
              <a:latin typeface="UD Digi Kyokasho NK-R" panose="02020400000000000000" pitchFamily="18" charset="-128"/>
              <a:ea typeface="UD Digi Kyokasho NK-R" panose="02020400000000000000" pitchFamily="18" charset="-128"/>
              <a:cs typeface="Meiryo UI"/>
            </a:endParaRPr>
          </a:p>
        </p:txBody>
      </p:sp>
      <p:sp>
        <p:nvSpPr>
          <p:cNvPr id="32" name="object 32"/>
          <p:cNvSpPr/>
          <p:nvPr/>
        </p:nvSpPr>
        <p:spPr>
          <a:xfrm>
            <a:off x="5291328" y="1830324"/>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33" name="object 33"/>
          <p:cNvSpPr txBox="1">
            <a:spLocks noGrp="1"/>
          </p:cNvSpPr>
          <p:nvPr>
            <p:ph type="body" idx="1"/>
          </p:nvPr>
        </p:nvSpPr>
        <p:spPr>
          <a:xfrm>
            <a:off x="5383960" y="1805193"/>
            <a:ext cx="6583329" cy="1433726"/>
          </a:xfrm>
          <a:prstGeom prst="rect">
            <a:avLst/>
          </a:prstGeom>
        </p:spPr>
        <p:txBody>
          <a:bodyPr vert="horz" wrap="square" lIns="0" tIns="50800" rIns="0" bIns="0" rtlCol="0">
            <a:spAutoFit/>
          </a:bodyPr>
          <a:lstStyle/>
          <a:p>
            <a:pPr marL="190500" indent="-178435" algn="just">
              <a:lnSpc>
                <a:spcPct val="100000"/>
              </a:lnSpc>
              <a:spcBef>
                <a:spcPts val="4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rPr>
              <a:t>CHESS</a:t>
            </a:r>
            <a:r>
              <a:rPr sz="1400" spc="-15" dirty="0">
                <a:latin typeface="UD Digi Kyokasho NK-B" panose="02020700000000000000" pitchFamily="18" charset="-128"/>
                <a:ea typeface="UD Digi Kyokasho NK-B" panose="02020700000000000000" pitchFamily="18" charset="-128"/>
              </a:rPr>
              <a:t>のシステム更改に際し、</a:t>
            </a:r>
            <a:r>
              <a:rPr sz="1400" spc="-10" dirty="0">
                <a:latin typeface="UD Digi Kyokasho NK-B" panose="02020700000000000000" pitchFamily="18" charset="-128"/>
                <a:ea typeface="UD Digi Kyokasho NK-B" panose="02020700000000000000" pitchFamily="18" charset="-128"/>
              </a:rPr>
              <a:t>DLT</a:t>
            </a:r>
            <a:r>
              <a:rPr sz="1400" spc="-20" dirty="0">
                <a:latin typeface="UD Digi Kyokasho NK-B" panose="02020700000000000000" pitchFamily="18" charset="-128"/>
                <a:ea typeface="UD Digi Kyokasho NK-B" panose="02020700000000000000" pitchFamily="18" charset="-128"/>
              </a:rPr>
              <a:t>ベースの新システムに移行</a:t>
            </a:r>
          </a:p>
          <a:p>
            <a:pPr marL="190500" marR="96520" indent="-178435" algn="just">
              <a:lnSpc>
                <a:spcPct val="100000"/>
              </a:lnSpc>
              <a:spcBef>
                <a:spcPts val="3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rPr>
              <a:t>プロジェクトは2015</a:t>
            </a:r>
            <a:r>
              <a:rPr sz="1400" spc="-15" dirty="0">
                <a:latin typeface="UD Digi Kyokasho NK-B" panose="02020700000000000000" pitchFamily="18" charset="-128"/>
                <a:ea typeface="UD Digi Kyokasho NK-B" panose="02020700000000000000" pitchFamily="18" charset="-128"/>
              </a:rPr>
              <a:t>年に開始され、</a:t>
            </a:r>
            <a:r>
              <a:rPr sz="1400" spc="-10" dirty="0">
                <a:latin typeface="UD Digi Kyokasho NK-B" panose="02020700000000000000" pitchFamily="18" charset="-128"/>
                <a:ea typeface="UD Digi Kyokasho NK-B" panose="02020700000000000000" pitchFamily="18" charset="-128"/>
              </a:rPr>
              <a:t>2016</a:t>
            </a:r>
            <a:r>
              <a:rPr sz="1400" dirty="0">
                <a:latin typeface="UD Digi Kyokasho NK-B" panose="02020700000000000000" pitchFamily="18" charset="-128"/>
                <a:ea typeface="UD Digi Kyokasho NK-B" panose="02020700000000000000" pitchFamily="18" charset="-128"/>
              </a:rPr>
              <a:t>年にDigital</a:t>
            </a:r>
            <a:r>
              <a:rPr sz="1400" spc="-10" dirty="0">
                <a:latin typeface="UD Digi Kyokasho NK-B" panose="02020700000000000000" pitchFamily="18" charset="-128"/>
                <a:ea typeface="UD Digi Kyokasho NK-B" panose="02020700000000000000" pitchFamily="18" charset="-128"/>
              </a:rPr>
              <a:t> Assetを選定し、</a:t>
            </a:r>
            <a:r>
              <a:rPr sz="1400" spc="-50" dirty="0">
                <a:latin typeface="UD Digi Kyokasho NK-B" panose="02020700000000000000" pitchFamily="18" charset="-128"/>
                <a:ea typeface="UD Digi Kyokasho NK-B" panose="02020700000000000000" pitchFamily="18" charset="-128"/>
              </a:rPr>
              <a:t> </a:t>
            </a:r>
            <a:r>
              <a:rPr sz="1400" dirty="0">
                <a:latin typeface="UD Digi Kyokasho NK-B" panose="02020700000000000000" pitchFamily="18" charset="-128"/>
                <a:ea typeface="UD Digi Kyokasho NK-B" panose="02020700000000000000" pitchFamily="18" charset="-128"/>
              </a:rPr>
              <a:t>2017年に評価完了。</a:t>
            </a:r>
            <a:r>
              <a:rPr sz="1400" spc="-10" dirty="0">
                <a:latin typeface="UD Digi Kyokasho NK-B" panose="02020700000000000000" pitchFamily="18" charset="-128"/>
                <a:ea typeface="UD Digi Kyokasho NK-B" panose="02020700000000000000" pitchFamily="18" charset="-128"/>
              </a:rPr>
              <a:t>2021</a:t>
            </a:r>
            <a:r>
              <a:rPr sz="1400" dirty="0">
                <a:latin typeface="UD Digi Kyokasho NK-B" panose="02020700000000000000" pitchFamily="18" charset="-128"/>
                <a:ea typeface="UD Digi Kyokasho NK-B" panose="02020700000000000000" pitchFamily="18" charset="-128"/>
              </a:rPr>
              <a:t>年4</a:t>
            </a:r>
            <a:r>
              <a:rPr sz="1400" spc="-20" dirty="0">
                <a:latin typeface="UD Digi Kyokasho NK-B" panose="02020700000000000000" pitchFamily="18" charset="-128"/>
                <a:ea typeface="UD Digi Kyokasho NK-B" panose="02020700000000000000" pitchFamily="18" charset="-128"/>
              </a:rPr>
              <a:t>月の本番稼働を目指す</a:t>
            </a:r>
          </a:p>
          <a:p>
            <a:pPr marL="190500" marR="5080" indent="-178435" algn="just">
              <a:lnSpc>
                <a:spcPct val="100000"/>
              </a:lnSpc>
              <a:spcBef>
                <a:spcPts val="395"/>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rPr>
              <a:t>CHESSを</a:t>
            </a:r>
            <a:r>
              <a:rPr sz="1400" dirty="0">
                <a:latin typeface="UD Digi Kyokasho NK-B" panose="02020700000000000000" pitchFamily="18" charset="-128"/>
                <a:ea typeface="UD Digi Kyokasho NK-B" panose="02020700000000000000" pitchFamily="18" charset="-128"/>
              </a:rPr>
              <a:t>DLT</a:t>
            </a:r>
            <a:r>
              <a:rPr sz="1400" spc="-25" dirty="0">
                <a:latin typeface="UD Digi Kyokasho NK-B" panose="02020700000000000000" pitchFamily="18" charset="-128"/>
                <a:ea typeface="UD Digi Kyokasho NK-B" panose="02020700000000000000" pitchFamily="18" charset="-128"/>
              </a:rPr>
              <a:t>に置き換えることで、データ管理の改善や照合の事務負荷</a:t>
            </a:r>
            <a:r>
              <a:rPr sz="1400" spc="-15" dirty="0">
                <a:latin typeface="UD Digi Kyokasho NK-B" panose="02020700000000000000" pitchFamily="18" charset="-128"/>
                <a:ea typeface="UD Digi Kyokasho NK-B" panose="02020700000000000000" pitchFamily="18" charset="-128"/>
              </a:rPr>
              <a:t>削減を目指すとともに</a:t>
            </a:r>
            <a:r>
              <a:rPr sz="1400" spc="-10" dirty="0">
                <a:latin typeface="UD Digi Kyokasho NK-B" panose="02020700000000000000" pitchFamily="18" charset="-128"/>
                <a:ea typeface="UD Digi Kyokasho NK-B" panose="02020700000000000000" pitchFamily="18" charset="-128"/>
              </a:rPr>
              <a:t>ISO20022</a:t>
            </a:r>
            <a:r>
              <a:rPr sz="1400" spc="-20" dirty="0">
                <a:latin typeface="UD Digi Kyokasho NK-B" panose="02020700000000000000" pitchFamily="18" charset="-128"/>
                <a:ea typeface="UD Digi Kyokasho NK-B" panose="02020700000000000000" pitchFamily="18" charset="-128"/>
              </a:rPr>
              <a:t>に準拠することでグローバルでの相互運用性を高めていくことも志向</a:t>
            </a:r>
          </a:p>
        </p:txBody>
      </p:sp>
      <p:sp>
        <p:nvSpPr>
          <p:cNvPr id="34" name="object 34"/>
          <p:cNvSpPr txBox="1"/>
          <p:nvPr/>
        </p:nvSpPr>
        <p:spPr>
          <a:xfrm>
            <a:off x="4996434" y="2719196"/>
            <a:ext cx="177800" cy="360680"/>
          </a:xfrm>
          <a:prstGeom prst="rect">
            <a:avLst/>
          </a:prstGeom>
        </p:spPr>
        <p:txBody>
          <a:bodyPr vert="horz" wrap="square" lIns="0" tIns="43180" rIns="0" bIns="0" rtlCol="0">
            <a:spAutoFit/>
          </a:bodyPr>
          <a:lstStyle/>
          <a:p>
            <a:pPr marL="12700" marR="5080">
              <a:lnSpc>
                <a:spcPts val="1200"/>
              </a:lnSpc>
              <a:spcBef>
                <a:spcPts val="340"/>
              </a:spcBef>
            </a:pPr>
            <a:r>
              <a:rPr sz="1100" spc="-50" dirty="0">
                <a:latin typeface="UD Digi Kyokasho NK-R" panose="02020400000000000000" pitchFamily="18" charset="-128"/>
                <a:ea typeface="UD Digi Kyokasho NK-R" panose="02020400000000000000" pitchFamily="18" charset="-128"/>
                <a:cs typeface="Meiryo UI"/>
              </a:rPr>
              <a:t>目的</a:t>
            </a:r>
            <a:endParaRPr sz="1100">
              <a:latin typeface="UD Digi Kyokasho NK-R" panose="02020400000000000000" pitchFamily="18" charset="-128"/>
              <a:ea typeface="UD Digi Kyokasho NK-R" panose="02020400000000000000" pitchFamily="18" charset="-128"/>
              <a:cs typeface="Meiryo UI"/>
            </a:endParaRPr>
          </a:p>
        </p:txBody>
      </p:sp>
      <p:sp>
        <p:nvSpPr>
          <p:cNvPr id="35" name="object 35"/>
          <p:cNvSpPr/>
          <p:nvPr/>
        </p:nvSpPr>
        <p:spPr>
          <a:xfrm>
            <a:off x="5291328" y="2546605"/>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36" name="object 36"/>
          <p:cNvSpPr txBox="1"/>
          <p:nvPr/>
        </p:nvSpPr>
        <p:spPr>
          <a:xfrm>
            <a:off x="2083034" y="5521248"/>
            <a:ext cx="739140" cy="228268"/>
          </a:xfrm>
          <a:prstGeom prst="rect">
            <a:avLst/>
          </a:prstGeom>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証券決済</a:t>
            </a:r>
            <a:endParaRPr sz="1400">
              <a:latin typeface="UD Digi Kyokasho NK-B" panose="02020700000000000000" pitchFamily="18" charset="-128"/>
              <a:ea typeface="UD Digi Kyokasho NK-B" panose="02020700000000000000" pitchFamily="18" charset="-128"/>
              <a:cs typeface="Meiryo UI"/>
            </a:endParaRPr>
          </a:p>
        </p:txBody>
      </p:sp>
      <p:sp>
        <p:nvSpPr>
          <p:cNvPr id="37" name="object 37"/>
          <p:cNvSpPr txBox="1"/>
          <p:nvPr/>
        </p:nvSpPr>
        <p:spPr>
          <a:xfrm>
            <a:off x="4998211" y="4691888"/>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100" spc="-50" dirty="0">
                <a:latin typeface="UD Digi Kyokasho NK-R" panose="02020400000000000000" pitchFamily="18" charset="-128"/>
                <a:ea typeface="UD Digi Kyokasho NK-R" panose="02020400000000000000" pitchFamily="18" charset="-128"/>
                <a:cs typeface="Meiryo UI"/>
              </a:rPr>
              <a:t>仕組</a:t>
            </a:r>
            <a:r>
              <a:rPr sz="1100" spc="75" dirty="0">
                <a:latin typeface="UD Digi Kyokasho NK-R" panose="02020400000000000000" pitchFamily="18" charset="-128"/>
                <a:ea typeface="UD Digi Kyokasho NK-R" panose="02020400000000000000" pitchFamily="18" charset="-128"/>
                <a:cs typeface="Meiryo UI"/>
              </a:rPr>
              <a:t>み</a:t>
            </a:r>
            <a:endParaRPr sz="1100">
              <a:latin typeface="UD Digi Kyokasho NK-R" panose="02020400000000000000" pitchFamily="18" charset="-128"/>
              <a:ea typeface="UD Digi Kyokasho NK-R" panose="02020400000000000000" pitchFamily="18" charset="-128"/>
              <a:cs typeface="Meiryo UI"/>
            </a:endParaRPr>
          </a:p>
        </p:txBody>
      </p:sp>
      <p:sp>
        <p:nvSpPr>
          <p:cNvPr id="38" name="object 38"/>
          <p:cNvSpPr/>
          <p:nvPr/>
        </p:nvSpPr>
        <p:spPr>
          <a:xfrm>
            <a:off x="5292852" y="3332989"/>
            <a:ext cx="0" cy="3181985"/>
          </a:xfrm>
          <a:custGeom>
            <a:avLst/>
            <a:gdLst/>
            <a:ahLst/>
            <a:cxnLst/>
            <a:rect l="l" t="t" r="r" b="b"/>
            <a:pathLst>
              <a:path h="3181984">
                <a:moveTo>
                  <a:pt x="0" y="0"/>
                </a:moveTo>
                <a:lnTo>
                  <a:pt x="0" y="3181896"/>
                </a:lnTo>
              </a:path>
            </a:pathLst>
          </a:custGeom>
          <a:ln w="9525">
            <a:solidFill>
              <a:srgbClr val="000000"/>
            </a:solidFill>
          </a:ln>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39" name="object 39"/>
          <p:cNvSpPr txBox="1"/>
          <p:nvPr/>
        </p:nvSpPr>
        <p:spPr>
          <a:xfrm>
            <a:off x="5405628" y="5475205"/>
            <a:ext cx="6456009" cy="1205458"/>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参加者の保有する情報を論理的・物理的に隔離できる仕組みを検討</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spcBef>
                <a:spcPts val="300"/>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トランザクションのコミットは法的執行権を有する</a:t>
            </a:r>
            <a:r>
              <a:rPr sz="1400" spc="-10" dirty="0">
                <a:latin typeface="UD Digi Kyokasho NK-B" panose="02020700000000000000" pitchFamily="18" charset="-128"/>
                <a:ea typeface="UD Digi Kyokasho NK-B" panose="02020700000000000000" pitchFamily="18" charset="-128"/>
                <a:cs typeface="Meiryo UI"/>
              </a:rPr>
              <a:t>ASX</a:t>
            </a:r>
            <a:r>
              <a:rPr sz="1400" spc="-20" dirty="0">
                <a:latin typeface="UD Digi Kyokasho NK-B" panose="02020700000000000000" pitchFamily="18" charset="-128"/>
                <a:ea typeface="UD Digi Kyokasho NK-B" panose="02020700000000000000" pitchFamily="18" charset="-128"/>
                <a:cs typeface="Meiryo UI"/>
              </a:rPr>
              <a:t>ノードだけが可能とすることで、金融規制に準拠</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コミットされたトランザクションが</a:t>
            </a:r>
            <a:r>
              <a:rPr sz="1400" spc="-20" dirty="0">
                <a:latin typeface="UD Digi Kyokasho NK-B" panose="02020700000000000000" pitchFamily="18" charset="-128"/>
                <a:ea typeface="UD Digi Kyokasho NK-B" panose="02020700000000000000" pitchFamily="18" charset="-128"/>
                <a:cs typeface="Meiryo UI"/>
              </a:rPr>
              <a:t>DLT</a:t>
            </a:r>
            <a:r>
              <a:rPr sz="1400" spc="-30" dirty="0">
                <a:latin typeface="UD Digi Kyokasho NK-B" panose="02020700000000000000" pitchFamily="18" charset="-128"/>
                <a:ea typeface="UD Digi Kyokasho NK-B" panose="02020700000000000000" pitchFamily="18" charset="-128"/>
                <a:cs typeface="Meiryo UI"/>
              </a:rPr>
              <a:t>で共有されることで、取引履歴の真正</a:t>
            </a:r>
            <a:endParaRPr sz="1400" dirty="0">
              <a:latin typeface="UD Digi Kyokasho NK-B" panose="02020700000000000000" pitchFamily="18" charset="-128"/>
              <a:ea typeface="UD Digi Kyokasho NK-B" panose="02020700000000000000" pitchFamily="18" charset="-128"/>
              <a:cs typeface="Meiryo UI"/>
            </a:endParaRPr>
          </a:p>
          <a:p>
            <a:pPr marL="190500"/>
            <a:r>
              <a:rPr sz="1400" spc="-20" dirty="0">
                <a:latin typeface="UD Digi Kyokasho NK-B" panose="02020700000000000000" pitchFamily="18" charset="-128"/>
                <a:ea typeface="UD Digi Kyokasho NK-B" panose="02020700000000000000" pitchFamily="18" charset="-128"/>
                <a:cs typeface="Meiryo UI"/>
              </a:rPr>
              <a:t>性を保証し、ポストトレードに掛かる事務処理を効率化</a:t>
            </a:r>
            <a:endParaRPr sz="1400" dirty="0">
              <a:latin typeface="UD Digi Kyokasho NK-B" panose="02020700000000000000" pitchFamily="18" charset="-128"/>
              <a:ea typeface="UD Digi Kyokasho NK-B" panose="02020700000000000000" pitchFamily="18" charset="-128"/>
              <a:cs typeface="Meiryo UI"/>
            </a:endParaRPr>
          </a:p>
        </p:txBody>
      </p:sp>
      <p:sp>
        <p:nvSpPr>
          <p:cNvPr id="40" name="object 40"/>
          <p:cNvSpPr txBox="1">
            <a:spLocks noGrp="1"/>
          </p:cNvSpPr>
          <p:nvPr>
            <p:ph type="title"/>
          </p:nvPr>
        </p:nvSpPr>
        <p:spPr>
          <a:xfrm>
            <a:off x="1618894" y="291301"/>
            <a:ext cx="854329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30" dirty="0" err="1">
                <a:latin typeface="Yet R" panose="02030504000101010101" pitchFamily="18" charset="-127"/>
                <a:ea typeface="Yet R" panose="02030504000101010101" pitchFamily="18" charset="-127"/>
              </a:rPr>
              <a:t>オーストラリア</a:t>
            </a:r>
            <a:r>
              <a:rPr sz="2600" spc="-3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ASX</a:t>
            </a:r>
            <a:r>
              <a:rPr sz="2600" spc="-80" dirty="0">
                <a:latin typeface="Yet R" panose="02030504000101010101" pitchFamily="18" charset="-127"/>
                <a:ea typeface="Yet R" panose="02030504000101010101" pitchFamily="18" charset="-127"/>
              </a:rPr>
              <a:t> </a:t>
            </a:r>
            <a:r>
              <a:rPr sz="1600" dirty="0">
                <a:latin typeface="Yet R" panose="02030504000101010101" pitchFamily="18" charset="-127"/>
                <a:ea typeface="Yet R" panose="02030504000101010101" pitchFamily="18" charset="-127"/>
              </a:rPr>
              <a:t>(Australian</a:t>
            </a:r>
            <a:r>
              <a:rPr sz="1600" spc="-15" dirty="0">
                <a:latin typeface="Yet R" panose="02030504000101010101" pitchFamily="18" charset="-127"/>
                <a:ea typeface="Yet R" panose="02030504000101010101" pitchFamily="18" charset="-127"/>
              </a:rPr>
              <a:t> </a:t>
            </a:r>
            <a:r>
              <a:rPr sz="1600" dirty="0">
                <a:latin typeface="Yet R" panose="02030504000101010101" pitchFamily="18" charset="-127"/>
                <a:ea typeface="Yet R" panose="02030504000101010101" pitchFamily="18" charset="-127"/>
              </a:rPr>
              <a:t>Securities</a:t>
            </a:r>
            <a:r>
              <a:rPr sz="1600" spc="-40" dirty="0">
                <a:latin typeface="Yet R" panose="02030504000101010101" pitchFamily="18" charset="-127"/>
                <a:ea typeface="Yet R" panose="02030504000101010101" pitchFamily="18" charset="-127"/>
              </a:rPr>
              <a:t> </a:t>
            </a:r>
            <a:r>
              <a:rPr sz="1600" dirty="0">
                <a:latin typeface="Yet R" panose="02030504000101010101" pitchFamily="18" charset="-127"/>
                <a:ea typeface="Yet R" panose="02030504000101010101" pitchFamily="18" charset="-127"/>
              </a:rPr>
              <a:t>Exchange</a:t>
            </a:r>
            <a:r>
              <a:rPr sz="1600" spc="-10"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grpSp>
        <p:nvGrpSpPr>
          <p:cNvPr id="41" name="object 41"/>
          <p:cNvGrpSpPr/>
          <p:nvPr/>
        </p:nvGrpSpPr>
        <p:grpSpPr>
          <a:xfrm>
            <a:off x="1210035" y="5961889"/>
            <a:ext cx="867410" cy="732155"/>
            <a:chOff x="454151" y="5961888"/>
            <a:chExt cx="867410" cy="732155"/>
          </a:xfrm>
          <a:noFill/>
        </p:grpSpPr>
        <p:pic>
          <p:nvPicPr>
            <p:cNvPr id="42" name="object 42"/>
            <p:cNvPicPr/>
            <p:nvPr/>
          </p:nvPicPr>
          <p:blipFill>
            <a:blip r:embed="rId6" cstate="print"/>
            <a:stretch>
              <a:fillRect/>
            </a:stretch>
          </p:blipFill>
          <p:spPr>
            <a:xfrm>
              <a:off x="470915" y="5961888"/>
              <a:ext cx="833640" cy="731545"/>
            </a:xfrm>
            <a:prstGeom prst="rect">
              <a:avLst/>
            </a:prstGeom>
            <a:grpFill/>
            <a:ln>
              <a:noFill/>
            </a:ln>
          </p:spPr>
        </p:pic>
        <p:pic>
          <p:nvPicPr>
            <p:cNvPr id="43" name="object 43"/>
            <p:cNvPicPr/>
            <p:nvPr/>
          </p:nvPicPr>
          <p:blipFill>
            <a:blip r:embed="rId9" cstate="print"/>
            <a:stretch>
              <a:fillRect/>
            </a:stretch>
          </p:blipFill>
          <p:spPr>
            <a:xfrm>
              <a:off x="454151" y="6138672"/>
              <a:ext cx="867143" cy="422186"/>
            </a:xfrm>
            <a:prstGeom prst="rect">
              <a:avLst/>
            </a:prstGeom>
            <a:grpFill/>
            <a:ln>
              <a:noFill/>
            </a:ln>
          </p:spPr>
        </p:pic>
        <p:sp>
          <p:nvSpPr>
            <p:cNvPr id="44" name="object 44"/>
            <p:cNvSpPr/>
            <p:nvPr/>
          </p:nvSpPr>
          <p:spPr>
            <a:xfrm>
              <a:off x="501395" y="5992368"/>
              <a:ext cx="722630" cy="620395"/>
            </a:xfrm>
            <a:custGeom>
              <a:avLst/>
              <a:gdLst/>
              <a:ahLst/>
              <a:cxnLst/>
              <a:rect l="l" t="t" r="r" b="b"/>
              <a:pathLst>
                <a:path w="722630" h="620395">
                  <a:moveTo>
                    <a:pt x="0" y="620267"/>
                  </a:moveTo>
                  <a:lnTo>
                    <a:pt x="722376" y="620267"/>
                  </a:lnTo>
                  <a:lnTo>
                    <a:pt x="722376" y="0"/>
                  </a:lnTo>
                  <a:lnTo>
                    <a:pt x="0" y="0"/>
                  </a:lnTo>
                  <a:lnTo>
                    <a:pt x="0" y="620267"/>
                  </a:lnTo>
                  <a:close/>
                </a:path>
              </a:pathLst>
            </a:custGeom>
            <a:grpFill/>
            <a:ln w="9524">
              <a:noFill/>
            </a:ln>
          </p:spPr>
          <p:txBody>
            <a:bodyPr wrap="square" lIns="0" tIns="0" rIns="0" bIns="0" rtlCol="0"/>
            <a:lstStyle/>
            <a:p>
              <a:endParaRPr sz="1600">
                <a:latin typeface="UD Digi Kyokasho NK-B" panose="02020700000000000000" pitchFamily="18" charset="-128"/>
                <a:ea typeface="UD Digi Kyokasho NK-B" panose="02020700000000000000" pitchFamily="18" charset="-128"/>
              </a:endParaRPr>
            </a:p>
          </p:txBody>
        </p:sp>
      </p:grpSp>
      <p:sp>
        <p:nvSpPr>
          <p:cNvPr id="45" name="object 45"/>
          <p:cNvSpPr txBox="1"/>
          <p:nvPr/>
        </p:nvSpPr>
        <p:spPr>
          <a:xfrm>
            <a:off x="1255947" y="5975794"/>
            <a:ext cx="713105" cy="387286"/>
          </a:xfrm>
          <a:prstGeom prst="rect">
            <a:avLst/>
          </a:prstGeom>
          <a:noFill/>
          <a:ln>
            <a:noFill/>
          </a:ln>
        </p:spPr>
        <p:txBody>
          <a:bodyPr vert="horz" wrap="square" lIns="0" tIns="2540" rIns="0" bIns="0" rtlCol="0">
            <a:spAutoFit/>
          </a:bodyPr>
          <a:lstStyle/>
          <a:p>
            <a:pPr>
              <a:spcBef>
                <a:spcPts val="20"/>
              </a:spcBef>
            </a:pPr>
            <a:endParaRPr sz="1400">
              <a:latin typeface="UD Digi Kyokasho NK-B" panose="02020700000000000000" pitchFamily="18" charset="-128"/>
              <a:ea typeface="UD Digi Kyokasho NK-B" panose="02020700000000000000" pitchFamily="18" charset="-128"/>
              <a:cs typeface="Times New Roman"/>
            </a:endParaRPr>
          </a:p>
          <a:p>
            <a:pPr marL="71120"/>
            <a:r>
              <a:rPr sz="1100" spc="-15" dirty="0">
                <a:latin typeface="UD Digi Kyokasho NK-B" panose="02020700000000000000" pitchFamily="18" charset="-128"/>
                <a:ea typeface="UD Digi Kyokasho NK-B" panose="02020700000000000000" pitchFamily="18" charset="-128"/>
                <a:cs typeface="Meiryo UI"/>
              </a:rPr>
              <a:t>ステータス</a:t>
            </a:r>
            <a:endParaRPr sz="1100">
              <a:latin typeface="UD Digi Kyokasho NK-B" panose="02020700000000000000" pitchFamily="18" charset="-128"/>
              <a:ea typeface="UD Digi Kyokasho NK-B" panose="02020700000000000000" pitchFamily="18" charset="-128"/>
              <a:cs typeface="Meiryo UI"/>
            </a:endParaRPr>
          </a:p>
        </p:txBody>
      </p:sp>
      <p:sp>
        <p:nvSpPr>
          <p:cNvPr id="46" name="object 46"/>
          <p:cNvSpPr txBox="1"/>
          <p:nvPr/>
        </p:nvSpPr>
        <p:spPr>
          <a:xfrm>
            <a:off x="2106326" y="6106986"/>
            <a:ext cx="2792719" cy="384721"/>
          </a:xfrm>
          <a:prstGeom prst="rect">
            <a:avLst/>
          </a:prstGeom>
        </p:spPr>
        <p:txBody>
          <a:bodyPr vert="horz" wrap="square" lIns="0" tIns="12700" rIns="0" bIns="0" rtlCol="0">
            <a:spAutoFit/>
          </a:bodyPr>
          <a:lstStyle/>
          <a:p>
            <a:pPr marL="12700">
              <a:lnSpc>
                <a:spcPts val="1675"/>
              </a:lnSpc>
              <a:spcBef>
                <a:spcPts val="100"/>
              </a:spcBef>
            </a:pPr>
            <a:r>
              <a:rPr sz="1400" spc="-20" dirty="0">
                <a:latin typeface="UD Digi Kyokasho NK-B" panose="02020700000000000000" pitchFamily="18" charset="-128"/>
                <a:ea typeface="UD Digi Kyokasho NK-B" panose="02020700000000000000" pitchFamily="18" charset="-128"/>
                <a:cs typeface="Meiryo UI"/>
              </a:rPr>
              <a:t>開発中</a:t>
            </a:r>
            <a:endParaRPr sz="1400" dirty="0">
              <a:latin typeface="UD Digi Kyokasho NK-B" panose="02020700000000000000" pitchFamily="18" charset="-128"/>
              <a:ea typeface="UD Digi Kyokasho NK-B" panose="02020700000000000000" pitchFamily="18" charset="-128"/>
              <a:cs typeface="Meiryo UI"/>
            </a:endParaRPr>
          </a:p>
          <a:p>
            <a:pPr marL="12700">
              <a:lnSpc>
                <a:spcPts val="1195"/>
              </a:lnSpc>
            </a:pPr>
            <a:r>
              <a:rPr sz="1000" spc="-10" dirty="0">
                <a:latin typeface="UD Digi Kyokasho NK-B" panose="02020700000000000000" pitchFamily="18" charset="-128"/>
                <a:ea typeface="UD Digi Kyokasho NK-B" panose="02020700000000000000" pitchFamily="18" charset="-128"/>
                <a:cs typeface="Meiryo UI"/>
              </a:rPr>
              <a:t>（2020年後半</a:t>
            </a:r>
            <a:r>
              <a:rPr sz="1000" spc="-20" dirty="0">
                <a:latin typeface="UD Digi Kyokasho NK-B" panose="02020700000000000000" pitchFamily="18" charset="-128"/>
                <a:ea typeface="UD Digi Kyokasho NK-B" panose="02020700000000000000" pitchFamily="18" charset="-128"/>
                <a:cs typeface="Meiryo UI"/>
              </a:rPr>
              <a:t>-</a:t>
            </a:r>
            <a:r>
              <a:rPr sz="1000" spc="-10" dirty="0">
                <a:latin typeface="UD Digi Kyokasho NK-B" panose="02020700000000000000" pitchFamily="18" charset="-128"/>
                <a:ea typeface="UD Digi Kyokasho NK-B" panose="02020700000000000000" pitchFamily="18" charset="-128"/>
                <a:cs typeface="Meiryo UI"/>
              </a:rPr>
              <a:t>2021年前半での本番移行目標</a:t>
            </a:r>
            <a:r>
              <a:rPr sz="1000" spc="-50" dirty="0">
                <a:latin typeface="UD Digi Kyokasho NK-B" panose="02020700000000000000" pitchFamily="18" charset="-128"/>
                <a:ea typeface="UD Digi Kyokasho NK-B" panose="02020700000000000000" pitchFamily="18" charset="-128"/>
                <a:cs typeface="Meiryo UI"/>
              </a:rPr>
              <a:t>）</a:t>
            </a:r>
            <a:endParaRPr sz="1000" dirty="0">
              <a:latin typeface="UD Digi Kyokasho NK-B" panose="02020700000000000000" pitchFamily="18" charset="-128"/>
              <a:ea typeface="UD Digi Kyokasho NK-B" panose="02020700000000000000" pitchFamily="18" charset="-128"/>
              <a:cs typeface="Meiryo UI"/>
            </a:endParaRPr>
          </a:p>
        </p:txBody>
      </p:sp>
      <p:sp>
        <p:nvSpPr>
          <p:cNvPr id="47" name="object 47"/>
          <p:cNvSpPr txBox="1"/>
          <p:nvPr/>
        </p:nvSpPr>
        <p:spPr>
          <a:xfrm>
            <a:off x="2083033" y="4794884"/>
            <a:ext cx="2569737" cy="228268"/>
          </a:xfrm>
          <a:prstGeom prst="rect">
            <a:avLst/>
          </a:prstGeom>
        </p:spPr>
        <p:txBody>
          <a:bodyPr vert="horz" wrap="square" lIns="0" tIns="12700" rIns="0" bIns="0" rtlCol="0">
            <a:spAutoFit/>
          </a:bodyPr>
          <a:lstStyle/>
          <a:p>
            <a:pPr marL="12700">
              <a:spcBef>
                <a:spcPts val="100"/>
              </a:spcBef>
            </a:pPr>
            <a:r>
              <a:rPr sz="1400" spc="-10" dirty="0">
                <a:latin typeface="UD Digi Kyokasho NK-B" panose="02020700000000000000" pitchFamily="18" charset="-128"/>
                <a:ea typeface="UD Digi Kyokasho NK-B" panose="02020700000000000000" pitchFamily="18" charset="-128"/>
                <a:cs typeface="Meiryo UI"/>
              </a:rPr>
              <a:t>アクセンチュア/</a:t>
            </a:r>
            <a:r>
              <a:rPr sz="1400" dirty="0">
                <a:latin typeface="UD Digi Kyokasho NK-B" panose="02020700000000000000" pitchFamily="18" charset="-128"/>
                <a:ea typeface="UD Digi Kyokasho NK-B" panose="02020700000000000000" pitchFamily="18" charset="-128"/>
                <a:cs typeface="Meiryo UI"/>
              </a:rPr>
              <a:t>Digital</a:t>
            </a:r>
            <a:r>
              <a:rPr sz="1400" spc="-7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endParaRPr sz="1400" dirty="0">
              <a:latin typeface="UD Digi Kyokasho NK-B" panose="02020700000000000000" pitchFamily="18" charset="-128"/>
              <a:ea typeface="UD Digi Kyokasho NK-B" panose="02020700000000000000" pitchFamily="18" charset="-128"/>
              <a:cs typeface="Meiryo UI"/>
            </a:endParaRPr>
          </a:p>
        </p:txBody>
      </p:sp>
      <p:pic>
        <p:nvPicPr>
          <p:cNvPr id="48" name="object 48"/>
          <p:cNvPicPr/>
          <p:nvPr/>
        </p:nvPicPr>
        <p:blipFill>
          <a:blip r:embed="rId10" cstate="print"/>
          <a:stretch>
            <a:fillRect/>
          </a:stretch>
        </p:blipFill>
        <p:spPr>
          <a:xfrm>
            <a:off x="1702287" y="2154394"/>
            <a:ext cx="1582656" cy="702793"/>
          </a:xfrm>
          <a:prstGeom prst="rect">
            <a:avLst/>
          </a:prstGeom>
        </p:spPr>
      </p:pic>
      <p:sp>
        <p:nvSpPr>
          <p:cNvPr id="49" name="object 49"/>
          <p:cNvSpPr txBox="1"/>
          <p:nvPr/>
        </p:nvSpPr>
        <p:spPr>
          <a:xfrm>
            <a:off x="8725581" y="3665728"/>
            <a:ext cx="3194991" cy="1344599"/>
          </a:xfrm>
          <a:prstGeom prst="rect">
            <a:avLst/>
          </a:prstGeom>
        </p:spPr>
        <p:txBody>
          <a:bodyPr vert="horz" wrap="square" lIns="0" tIns="13335" rIns="0" bIns="0" rtlCol="0">
            <a:spAutoFit/>
          </a:bodyPr>
          <a:lstStyle/>
          <a:p>
            <a:pPr marL="190500" indent="-178435" algn="just">
              <a:spcBef>
                <a:spcPts val="105"/>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プライベート型の</a:t>
            </a:r>
            <a:r>
              <a:rPr sz="1400" spc="-10" dirty="0">
                <a:latin typeface="UD Digi Kyokasho NK-B" panose="02020700000000000000" pitchFamily="18" charset="-128"/>
                <a:ea typeface="UD Digi Kyokasho NK-B" panose="02020700000000000000" pitchFamily="18" charset="-128"/>
                <a:cs typeface="Meiryo UI"/>
              </a:rPr>
              <a:t>DLT</a:t>
            </a:r>
            <a:r>
              <a:rPr sz="1400" spc="-25" dirty="0">
                <a:latin typeface="UD Digi Kyokasho NK-B" panose="02020700000000000000" pitchFamily="18" charset="-128"/>
                <a:ea typeface="UD Digi Kyokasho NK-B" panose="02020700000000000000" pitchFamily="18" charset="-128"/>
                <a:cs typeface="Meiryo UI"/>
              </a:rPr>
              <a:t>基盤</a:t>
            </a:r>
            <a:endParaRPr sz="1400" dirty="0">
              <a:latin typeface="UD Digi Kyokasho NK-B" panose="02020700000000000000" pitchFamily="18" charset="-128"/>
              <a:ea typeface="UD Digi Kyokasho NK-B" panose="02020700000000000000" pitchFamily="18" charset="-128"/>
              <a:cs typeface="Meiryo UI"/>
            </a:endParaRPr>
          </a:p>
          <a:p>
            <a:pPr marL="190500" algn="just"/>
            <a:r>
              <a:rPr sz="1400" dirty="0">
                <a:latin typeface="UD Digi Kyokasho NK-B" panose="02020700000000000000" pitchFamily="18" charset="-128"/>
                <a:ea typeface="UD Digi Kyokasho NK-B" panose="02020700000000000000" pitchFamily="18" charset="-128"/>
                <a:cs typeface="Meiryo UI"/>
              </a:rPr>
              <a:t>Digital</a:t>
            </a:r>
            <a:r>
              <a:rPr sz="1400" spc="-2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r>
              <a:rPr sz="1400" spc="-20" dirty="0">
                <a:latin typeface="UD Digi Kyokasho NK-B" panose="02020700000000000000" pitchFamily="18" charset="-128"/>
                <a:ea typeface="UD Digi Kyokasho NK-B" panose="02020700000000000000" pitchFamily="18" charset="-128"/>
                <a:cs typeface="Meiryo UI"/>
              </a:rPr>
              <a:t>を使用</a:t>
            </a:r>
            <a:endParaRPr sz="1400" dirty="0">
              <a:latin typeface="UD Digi Kyokasho NK-B" panose="02020700000000000000" pitchFamily="18" charset="-128"/>
              <a:ea typeface="UD Digi Kyokasho NK-B" panose="02020700000000000000" pitchFamily="18" charset="-128"/>
              <a:cs typeface="Meiryo UI"/>
            </a:endParaRPr>
          </a:p>
          <a:p>
            <a:pPr marL="190500" marR="5080" indent="-178435" algn="just">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DLT</a:t>
            </a:r>
            <a:r>
              <a:rPr sz="1400" spc="-20" dirty="0">
                <a:latin typeface="UD Digi Kyokasho NK-B" panose="02020700000000000000" pitchFamily="18" charset="-128"/>
                <a:ea typeface="UD Digi Kyokasho NK-B" panose="02020700000000000000" pitchFamily="18" charset="-128"/>
                <a:cs typeface="Meiryo UI"/>
              </a:rPr>
              <a:t>ノードは大別すると、トランザクションのコミット権限</a:t>
            </a:r>
            <a:r>
              <a:rPr sz="1400" spc="-5" dirty="0">
                <a:latin typeface="UD Digi Kyokasho NK-B" panose="02020700000000000000" pitchFamily="18" charset="-128"/>
                <a:ea typeface="UD Digi Kyokasho NK-B" panose="02020700000000000000" pitchFamily="18" charset="-128"/>
                <a:cs typeface="Meiryo UI"/>
              </a:rPr>
              <a:t>を有する</a:t>
            </a:r>
            <a:r>
              <a:rPr sz="1400" spc="-10" dirty="0">
                <a:latin typeface="UD Digi Kyokasho NK-B" panose="02020700000000000000" pitchFamily="18" charset="-128"/>
                <a:ea typeface="UD Digi Kyokasho NK-B" panose="02020700000000000000" pitchFamily="18" charset="-128"/>
                <a:cs typeface="Meiryo UI"/>
              </a:rPr>
              <a:t>ASX</a:t>
            </a:r>
            <a:r>
              <a:rPr sz="1400" spc="-20" dirty="0">
                <a:latin typeface="UD Digi Kyokasho NK-B" panose="02020700000000000000" pitchFamily="18" charset="-128"/>
                <a:ea typeface="UD Digi Kyokasho NK-B" panose="02020700000000000000" pitchFamily="18" charset="-128"/>
                <a:cs typeface="Meiryo UI"/>
              </a:rPr>
              <a:t>ノードとコミット</a:t>
            </a:r>
            <a:r>
              <a:rPr sz="1400" spc="-10" dirty="0">
                <a:latin typeface="UD Digi Kyokasho NK-B" panose="02020700000000000000" pitchFamily="18" charset="-128"/>
                <a:ea typeface="UD Digi Kyokasho NK-B" panose="02020700000000000000" pitchFamily="18" charset="-128"/>
                <a:cs typeface="Meiryo UI"/>
              </a:rPr>
              <a:t>権限を有しない参加者ノー</a:t>
            </a:r>
            <a:r>
              <a:rPr sz="1400" spc="-20" dirty="0">
                <a:latin typeface="UD Digi Kyokasho NK-B" panose="02020700000000000000" pitchFamily="18" charset="-128"/>
                <a:ea typeface="UD Digi Kyokasho NK-B" panose="02020700000000000000" pitchFamily="18" charset="-128"/>
                <a:cs typeface="Meiryo UI"/>
              </a:rPr>
              <a:t>ドから成る</a:t>
            </a:r>
            <a:endParaRPr sz="1400" dirty="0">
              <a:latin typeface="UD Digi Kyokasho NK-B" panose="02020700000000000000" pitchFamily="18" charset="-128"/>
              <a:ea typeface="UD Digi Kyokasho NK-B" panose="02020700000000000000" pitchFamily="18" charset="-128"/>
              <a:cs typeface="Meiryo UI"/>
            </a:endParaRPr>
          </a:p>
        </p:txBody>
      </p:sp>
      <p:sp>
        <p:nvSpPr>
          <p:cNvPr id="50" name="object 50"/>
          <p:cNvSpPr txBox="1"/>
          <p:nvPr/>
        </p:nvSpPr>
        <p:spPr>
          <a:xfrm>
            <a:off x="2083035" y="3670172"/>
            <a:ext cx="104139" cy="228268"/>
          </a:xfrm>
          <a:prstGeom prst="rect">
            <a:avLst/>
          </a:prstGeom>
          <a:noFill/>
          <a:ln>
            <a:noFill/>
          </a:ln>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grpSp>
        <p:nvGrpSpPr>
          <p:cNvPr id="51" name="object 51"/>
          <p:cNvGrpSpPr/>
          <p:nvPr/>
        </p:nvGrpSpPr>
        <p:grpSpPr>
          <a:xfrm>
            <a:off x="1182604" y="3511283"/>
            <a:ext cx="894715" cy="570230"/>
            <a:chOff x="426719" y="3511283"/>
            <a:chExt cx="894715" cy="570230"/>
          </a:xfrm>
          <a:noFill/>
        </p:grpSpPr>
        <p:pic>
          <p:nvPicPr>
            <p:cNvPr id="52" name="object 52"/>
            <p:cNvPicPr/>
            <p:nvPr/>
          </p:nvPicPr>
          <p:blipFill>
            <a:blip r:embed="rId11" cstate="print"/>
            <a:stretch>
              <a:fillRect/>
            </a:stretch>
          </p:blipFill>
          <p:spPr>
            <a:xfrm>
              <a:off x="458723" y="3511283"/>
              <a:ext cx="833640" cy="569988"/>
            </a:xfrm>
            <a:prstGeom prst="rect">
              <a:avLst/>
            </a:prstGeom>
            <a:grpFill/>
            <a:ln>
              <a:noFill/>
            </a:ln>
          </p:spPr>
        </p:pic>
        <p:pic>
          <p:nvPicPr>
            <p:cNvPr id="53" name="object 53"/>
            <p:cNvPicPr/>
            <p:nvPr/>
          </p:nvPicPr>
          <p:blipFill>
            <a:blip r:embed="rId12" cstate="print"/>
            <a:stretch>
              <a:fillRect/>
            </a:stretch>
          </p:blipFill>
          <p:spPr>
            <a:xfrm>
              <a:off x="426719" y="3607269"/>
              <a:ext cx="894575" cy="422186"/>
            </a:xfrm>
            <a:prstGeom prst="rect">
              <a:avLst/>
            </a:prstGeom>
            <a:grpFill/>
            <a:ln>
              <a:noFill/>
            </a:ln>
          </p:spPr>
        </p:pic>
      </p:grpSp>
      <p:sp>
        <p:nvSpPr>
          <p:cNvPr id="54" name="object 54"/>
          <p:cNvSpPr txBox="1"/>
          <p:nvPr/>
        </p:nvSpPr>
        <p:spPr>
          <a:xfrm>
            <a:off x="1245088" y="3541777"/>
            <a:ext cx="722630" cy="309700"/>
          </a:xfrm>
          <a:prstGeom prst="rect">
            <a:avLst/>
          </a:prstGeom>
          <a:noFill/>
          <a:ln w="9525">
            <a:noFill/>
          </a:ln>
        </p:spPr>
        <p:txBody>
          <a:bodyPr vert="horz" wrap="square" lIns="0" tIns="139065" rIns="0" bIns="0" rtlCol="0">
            <a:spAutoFit/>
          </a:bodyPr>
          <a:lstStyle/>
          <a:p>
            <a:pPr marL="55880">
              <a:spcBef>
                <a:spcPts val="1095"/>
              </a:spcBef>
            </a:pPr>
            <a:r>
              <a:rPr sz="1100" spc="-20" dirty="0">
                <a:latin typeface="UD Digi Kyokasho NK-B" panose="02020700000000000000" pitchFamily="18" charset="-128"/>
                <a:ea typeface="UD Digi Kyokasho NK-B" panose="02020700000000000000" pitchFamily="18" charset="-128"/>
                <a:cs typeface="Meiryo UI"/>
              </a:rPr>
              <a:t>分類名称</a:t>
            </a:r>
            <a:endParaRPr sz="1100">
              <a:latin typeface="UD Digi Kyokasho NK-B" panose="02020700000000000000" pitchFamily="18" charset="-128"/>
              <a:ea typeface="UD Digi Kyokasho NK-B" panose="02020700000000000000" pitchFamily="18" charset="-128"/>
              <a:cs typeface="Meiryo UI"/>
            </a:endParaRPr>
          </a:p>
        </p:txBody>
      </p:sp>
      <p:sp>
        <p:nvSpPr>
          <p:cNvPr id="55" name="object 55"/>
          <p:cNvSpPr txBox="1"/>
          <p:nvPr/>
        </p:nvSpPr>
        <p:spPr>
          <a:xfrm>
            <a:off x="6876034" y="4968366"/>
            <a:ext cx="717550" cy="167354"/>
          </a:xfrm>
          <a:prstGeom prst="rect">
            <a:avLst/>
          </a:prstGeom>
        </p:spPr>
        <p:txBody>
          <a:bodyPr vert="horz" wrap="square" lIns="0" tIns="13335" rIns="0" bIns="0" rtlCol="0">
            <a:spAutoFit/>
          </a:bodyPr>
          <a:lstStyle/>
          <a:p>
            <a:pPr marL="12700">
              <a:spcBef>
                <a:spcPts val="105"/>
              </a:spcBef>
            </a:pPr>
            <a:r>
              <a:rPr sz="1000" spc="-15" dirty="0">
                <a:solidFill>
                  <a:srgbClr val="7E7E7E"/>
                </a:solidFill>
                <a:latin typeface="UD Digi Kyokasho NK-R" panose="02020400000000000000" pitchFamily="18" charset="-128"/>
                <a:ea typeface="UD Digi Kyokasho NK-R" panose="02020400000000000000" pitchFamily="18" charset="-128"/>
                <a:cs typeface="Meiryo UI"/>
              </a:rPr>
              <a:t>既存システム</a:t>
            </a:r>
            <a:endParaRPr sz="1000">
              <a:latin typeface="UD Digi Kyokasho NK-R" panose="02020400000000000000" pitchFamily="18" charset="-128"/>
              <a:ea typeface="UD Digi Kyokasho NK-R" panose="02020400000000000000" pitchFamily="18" charset="-128"/>
              <a:cs typeface="Meiryo UI"/>
            </a:endParaRPr>
          </a:p>
        </p:txBody>
      </p:sp>
      <p:sp>
        <p:nvSpPr>
          <p:cNvPr id="56" name="object 56"/>
          <p:cNvSpPr txBox="1"/>
          <p:nvPr/>
        </p:nvSpPr>
        <p:spPr>
          <a:xfrm>
            <a:off x="5572506" y="3704666"/>
            <a:ext cx="626745" cy="167354"/>
          </a:xfrm>
          <a:prstGeom prst="rect">
            <a:avLst/>
          </a:prstGeom>
        </p:spPr>
        <p:txBody>
          <a:bodyPr vert="horz" wrap="square" lIns="0" tIns="13335" rIns="0" bIns="0" rtlCol="0">
            <a:spAutoFit/>
          </a:bodyPr>
          <a:lstStyle/>
          <a:p>
            <a:pPr marL="12700">
              <a:spcBef>
                <a:spcPts val="105"/>
              </a:spcBef>
            </a:pPr>
            <a:r>
              <a:rPr sz="1000" b="1" spc="-10" dirty="0">
                <a:latin typeface="UD Digi Kyokasho NK-R" panose="02020400000000000000" pitchFamily="18" charset="-128"/>
                <a:ea typeface="UD Digi Kyokasho NK-R" panose="02020400000000000000" pitchFamily="18" charset="-128"/>
                <a:cs typeface="Meiryo UI"/>
              </a:rPr>
              <a:t>ASX</a:t>
            </a:r>
            <a:r>
              <a:rPr sz="1000" b="1" spc="-20" dirty="0">
                <a:latin typeface="UD Digi Kyokasho NK-R" panose="02020400000000000000" pitchFamily="18" charset="-128"/>
                <a:ea typeface="UD Digi Kyokasho NK-R" panose="02020400000000000000" pitchFamily="18" charset="-128"/>
                <a:cs typeface="Meiryo UI"/>
              </a:rPr>
              <a:t>ノード</a:t>
            </a:r>
            <a:endParaRPr sz="1000">
              <a:latin typeface="UD Digi Kyokasho NK-R" panose="02020400000000000000" pitchFamily="18" charset="-128"/>
              <a:ea typeface="UD Digi Kyokasho NK-R" panose="02020400000000000000" pitchFamily="18" charset="-128"/>
              <a:cs typeface="Meiryo UI"/>
            </a:endParaRPr>
          </a:p>
        </p:txBody>
      </p:sp>
      <p:sp>
        <p:nvSpPr>
          <p:cNvPr id="57" name="object 57"/>
          <p:cNvSpPr/>
          <p:nvPr/>
        </p:nvSpPr>
        <p:spPr>
          <a:xfrm>
            <a:off x="5721108" y="3936644"/>
            <a:ext cx="2465070" cy="358140"/>
          </a:xfrm>
          <a:custGeom>
            <a:avLst/>
            <a:gdLst/>
            <a:ahLst/>
            <a:cxnLst/>
            <a:rect l="l" t="t" r="r" b="b"/>
            <a:pathLst>
              <a:path w="2465070" h="358139">
                <a:moveTo>
                  <a:pt x="263817" y="244906"/>
                </a:moveTo>
                <a:lnTo>
                  <a:pt x="253415" y="259537"/>
                </a:lnTo>
                <a:lnTo>
                  <a:pt x="235559" y="267093"/>
                </a:lnTo>
                <a:lnTo>
                  <a:pt x="235559" y="305193"/>
                </a:lnTo>
                <a:lnTo>
                  <a:pt x="235559" y="316496"/>
                </a:lnTo>
                <a:lnTo>
                  <a:pt x="231787" y="320255"/>
                </a:lnTo>
                <a:lnTo>
                  <a:pt x="220484" y="320255"/>
                </a:lnTo>
                <a:lnTo>
                  <a:pt x="216712" y="316496"/>
                </a:lnTo>
                <a:lnTo>
                  <a:pt x="216712" y="305193"/>
                </a:lnTo>
                <a:lnTo>
                  <a:pt x="220484" y="301421"/>
                </a:lnTo>
                <a:lnTo>
                  <a:pt x="231787" y="301421"/>
                </a:lnTo>
                <a:lnTo>
                  <a:pt x="235559" y="305193"/>
                </a:lnTo>
                <a:lnTo>
                  <a:pt x="235559" y="267093"/>
                </a:lnTo>
                <a:lnTo>
                  <a:pt x="225069" y="271513"/>
                </a:lnTo>
                <a:lnTo>
                  <a:pt x="183134" y="279603"/>
                </a:lnTo>
                <a:lnTo>
                  <a:pt x="131914" y="282575"/>
                </a:lnTo>
                <a:lnTo>
                  <a:pt x="80695" y="279603"/>
                </a:lnTo>
                <a:lnTo>
                  <a:pt x="38747" y="271513"/>
                </a:lnTo>
                <a:lnTo>
                  <a:pt x="10414" y="259537"/>
                </a:lnTo>
                <a:lnTo>
                  <a:pt x="0" y="244906"/>
                </a:lnTo>
                <a:lnTo>
                  <a:pt x="0" y="320255"/>
                </a:lnTo>
                <a:lnTo>
                  <a:pt x="10414" y="334886"/>
                </a:lnTo>
                <a:lnTo>
                  <a:pt x="38747" y="346875"/>
                </a:lnTo>
                <a:lnTo>
                  <a:pt x="80695" y="354965"/>
                </a:lnTo>
                <a:lnTo>
                  <a:pt x="131914" y="357936"/>
                </a:lnTo>
                <a:lnTo>
                  <a:pt x="183134" y="354965"/>
                </a:lnTo>
                <a:lnTo>
                  <a:pt x="225069" y="346875"/>
                </a:lnTo>
                <a:lnTo>
                  <a:pt x="253415" y="334886"/>
                </a:lnTo>
                <a:lnTo>
                  <a:pt x="263817" y="320255"/>
                </a:lnTo>
                <a:lnTo>
                  <a:pt x="263817" y="301421"/>
                </a:lnTo>
                <a:lnTo>
                  <a:pt x="263817" y="282575"/>
                </a:lnTo>
                <a:lnTo>
                  <a:pt x="263817" y="244906"/>
                </a:lnTo>
                <a:close/>
              </a:path>
              <a:path w="2465070" h="358139">
                <a:moveTo>
                  <a:pt x="263817" y="150710"/>
                </a:moveTo>
                <a:lnTo>
                  <a:pt x="253415" y="165341"/>
                </a:lnTo>
                <a:lnTo>
                  <a:pt x="235559" y="172897"/>
                </a:lnTo>
                <a:lnTo>
                  <a:pt x="235559" y="210997"/>
                </a:lnTo>
                <a:lnTo>
                  <a:pt x="235559" y="222300"/>
                </a:lnTo>
                <a:lnTo>
                  <a:pt x="231787" y="226060"/>
                </a:lnTo>
                <a:lnTo>
                  <a:pt x="220484" y="226060"/>
                </a:lnTo>
                <a:lnTo>
                  <a:pt x="216712" y="222300"/>
                </a:lnTo>
                <a:lnTo>
                  <a:pt x="216712" y="210997"/>
                </a:lnTo>
                <a:lnTo>
                  <a:pt x="220484" y="207225"/>
                </a:lnTo>
                <a:lnTo>
                  <a:pt x="231787" y="207225"/>
                </a:lnTo>
                <a:lnTo>
                  <a:pt x="235559" y="210997"/>
                </a:lnTo>
                <a:lnTo>
                  <a:pt x="235559" y="172897"/>
                </a:lnTo>
                <a:lnTo>
                  <a:pt x="225069" y="177317"/>
                </a:lnTo>
                <a:lnTo>
                  <a:pt x="183134" y="185407"/>
                </a:lnTo>
                <a:lnTo>
                  <a:pt x="131914" y="188391"/>
                </a:lnTo>
                <a:lnTo>
                  <a:pt x="80695" y="185407"/>
                </a:lnTo>
                <a:lnTo>
                  <a:pt x="38747" y="177317"/>
                </a:lnTo>
                <a:lnTo>
                  <a:pt x="10414" y="165341"/>
                </a:lnTo>
                <a:lnTo>
                  <a:pt x="0" y="150710"/>
                </a:lnTo>
                <a:lnTo>
                  <a:pt x="0" y="226060"/>
                </a:lnTo>
                <a:lnTo>
                  <a:pt x="10414" y="240690"/>
                </a:lnTo>
                <a:lnTo>
                  <a:pt x="38747" y="252679"/>
                </a:lnTo>
                <a:lnTo>
                  <a:pt x="80695" y="260769"/>
                </a:lnTo>
                <a:lnTo>
                  <a:pt x="131914" y="263740"/>
                </a:lnTo>
                <a:lnTo>
                  <a:pt x="183134" y="260769"/>
                </a:lnTo>
                <a:lnTo>
                  <a:pt x="225069" y="252679"/>
                </a:lnTo>
                <a:lnTo>
                  <a:pt x="253415" y="240690"/>
                </a:lnTo>
                <a:lnTo>
                  <a:pt x="263817" y="226060"/>
                </a:lnTo>
                <a:lnTo>
                  <a:pt x="263817" y="207225"/>
                </a:lnTo>
                <a:lnTo>
                  <a:pt x="263817" y="188391"/>
                </a:lnTo>
                <a:lnTo>
                  <a:pt x="263817" y="150710"/>
                </a:lnTo>
                <a:close/>
              </a:path>
              <a:path w="2465070" h="358139">
                <a:moveTo>
                  <a:pt x="263817" y="56515"/>
                </a:moveTo>
                <a:lnTo>
                  <a:pt x="253415" y="71145"/>
                </a:lnTo>
                <a:lnTo>
                  <a:pt x="235559" y="78701"/>
                </a:lnTo>
                <a:lnTo>
                  <a:pt x="235559" y="116801"/>
                </a:lnTo>
                <a:lnTo>
                  <a:pt x="235559" y="128104"/>
                </a:lnTo>
                <a:lnTo>
                  <a:pt x="231787" y="131864"/>
                </a:lnTo>
                <a:lnTo>
                  <a:pt x="220484" y="131864"/>
                </a:lnTo>
                <a:lnTo>
                  <a:pt x="216712" y="128104"/>
                </a:lnTo>
                <a:lnTo>
                  <a:pt x="216712" y="116801"/>
                </a:lnTo>
                <a:lnTo>
                  <a:pt x="220484" y="113030"/>
                </a:lnTo>
                <a:lnTo>
                  <a:pt x="231787" y="113030"/>
                </a:lnTo>
                <a:lnTo>
                  <a:pt x="235559" y="116801"/>
                </a:lnTo>
                <a:lnTo>
                  <a:pt x="235559" y="78701"/>
                </a:lnTo>
                <a:lnTo>
                  <a:pt x="225069" y="83121"/>
                </a:lnTo>
                <a:lnTo>
                  <a:pt x="183134" y="91211"/>
                </a:lnTo>
                <a:lnTo>
                  <a:pt x="131914" y="94195"/>
                </a:lnTo>
                <a:lnTo>
                  <a:pt x="80695" y="91211"/>
                </a:lnTo>
                <a:lnTo>
                  <a:pt x="38747" y="83121"/>
                </a:lnTo>
                <a:lnTo>
                  <a:pt x="10414" y="71145"/>
                </a:lnTo>
                <a:lnTo>
                  <a:pt x="0" y="56515"/>
                </a:lnTo>
                <a:lnTo>
                  <a:pt x="0" y="131864"/>
                </a:lnTo>
                <a:lnTo>
                  <a:pt x="10414" y="146494"/>
                </a:lnTo>
                <a:lnTo>
                  <a:pt x="38747" y="158483"/>
                </a:lnTo>
                <a:lnTo>
                  <a:pt x="80695" y="166573"/>
                </a:lnTo>
                <a:lnTo>
                  <a:pt x="131914" y="169545"/>
                </a:lnTo>
                <a:lnTo>
                  <a:pt x="183134" y="166573"/>
                </a:lnTo>
                <a:lnTo>
                  <a:pt x="225069" y="158483"/>
                </a:lnTo>
                <a:lnTo>
                  <a:pt x="253415" y="146494"/>
                </a:lnTo>
                <a:lnTo>
                  <a:pt x="263817" y="131864"/>
                </a:lnTo>
                <a:lnTo>
                  <a:pt x="263817" y="113030"/>
                </a:lnTo>
                <a:lnTo>
                  <a:pt x="263817" y="94195"/>
                </a:lnTo>
                <a:lnTo>
                  <a:pt x="263817" y="56515"/>
                </a:lnTo>
                <a:close/>
              </a:path>
              <a:path w="2465070" h="358139">
                <a:moveTo>
                  <a:pt x="263817" y="37668"/>
                </a:moveTo>
                <a:lnTo>
                  <a:pt x="253453" y="23012"/>
                </a:lnTo>
                <a:lnTo>
                  <a:pt x="225183" y="11036"/>
                </a:lnTo>
                <a:lnTo>
                  <a:pt x="183261" y="2959"/>
                </a:lnTo>
                <a:lnTo>
                  <a:pt x="131914" y="0"/>
                </a:lnTo>
                <a:lnTo>
                  <a:pt x="80568" y="2959"/>
                </a:lnTo>
                <a:lnTo>
                  <a:pt x="38633" y="11036"/>
                </a:lnTo>
                <a:lnTo>
                  <a:pt x="10363" y="23012"/>
                </a:lnTo>
                <a:lnTo>
                  <a:pt x="0" y="37668"/>
                </a:lnTo>
                <a:lnTo>
                  <a:pt x="10363" y="52336"/>
                </a:lnTo>
                <a:lnTo>
                  <a:pt x="38633" y="64312"/>
                </a:lnTo>
                <a:lnTo>
                  <a:pt x="80568" y="72390"/>
                </a:lnTo>
                <a:lnTo>
                  <a:pt x="131914" y="75349"/>
                </a:lnTo>
                <a:lnTo>
                  <a:pt x="183261" y="72390"/>
                </a:lnTo>
                <a:lnTo>
                  <a:pt x="225183" y="64312"/>
                </a:lnTo>
                <a:lnTo>
                  <a:pt x="253453" y="52336"/>
                </a:lnTo>
                <a:lnTo>
                  <a:pt x="263817" y="37668"/>
                </a:lnTo>
                <a:close/>
              </a:path>
              <a:path w="2465070" h="358139">
                <a:moveTo>
                  <a:pt x="2104631" y="178917"/>
                </a:moveTo>
                <a:lnTo>
                  <a:pt x="2075967" y="164566"/>
                </a:lnTo>
                <a:lnTo>
                  <a:pt x="2018906" y="135991"/>
                </a:lnTo>
                <a:lnTo>
                  <a:pt x="2018906" y="164566"/>
                </a:lnTo>
                <a:lnTo>
                  <a:pt x="446138" y="164566"/>
                </a:lnTo>
                <a:lnTo>
                  <a:pt x="446138" y="135991"/>
                </a:lnTo>
                <a:lnTo>
                  <a:pt x="360413" y="178917"/>
                </a:lnTo>
                <a:lnTo>
                  <a:pt x="446138" y="221716"/>
                </a:lnTo>
                <a:lnTo>
                  <a:pt x="446138" y="193141"/>
                </a:lnTo>
                <a:lnTo>
                  <a:pt x="2018906" y="193141"/>
                </a:lnTo>
                <a:lnTo>
                  <a:pt x="2018906" y="221716"/>
                </a:lnTo>
                <a:lnTo>
                  <a:pt x="2076132" y="193141"/>
                </a:lnTo>
                <a:lnTo>
                  <a:pt x="2104631" y="178917"/>
                </a:lnTo>
                <a:close/>
              </a:path>
              <a:path w="2465070" h="358139">
                <a:moveTo>
                  <a:pt x="2464473" y="244906"/>
                </a:moveTo>
                <a:lnTo>
                  <a:pt x="2454071" y="259537"/>
                </a:lnTo>
                <a:lnTo>
                  <a:pt x="2436215" y="267093"/>
                </a:lnTo>
                <a:lnTo>
                  <a:pt x="2436215" y="305193"/>
                </a:lnTo>
                <a:lnTo>
                  <a:pt x="2436215" y="316496"/>
                </a:lnTo>
                <a:lnTo>
                  <a:pt x="2432443" y="320255"/>
                </a:lnTo>
                <a:lnTo>
                  <a:pt x="2421140" y="320255"/>
                </a:lnTo>
                <a:lnTo>
                  <a:pt x="2417368" y="316496"/>
                </a:lnTo>
                <a:lnTo>
                  <a:pt x="2417368" y="305193"/>
                </a:lnTo>
                <a:lnTo>
                  <a:pt x="2421140" y="301421"/>
                </a:lnTo>
                <a:lnTo>
                  <a:pt x="2432443" y="301421"/>
                </a:lnTo>
                <a:lnTo>
                  <a:pt x="2436215" y="305193"/>
                </a:lnTo>
                <a:lnTo>
                  <a:pt x="2436215" y="267093"/>
                </a:lnTo>
                <a:lnTo>
                  <a:pt x="2425725" y="271513"/>
                </a:lnTo>
                <a:lnTo>
                  <a:pt x="2383790" y="279603"/>
                </a:lnTo>
                <a:lnTo>
                  <a:pt x="2332571" y="282575"/>
                </a:lnTo>
                <a:lnTo>
                  <a:pt x="2281351" y="279603"/>
                </a:lnTo>
                <a:lnTo>
                  <a:pt x="2239403" y="271513"/>
                </a:lnTo>
                <a:lnTo>
                  <a:pt x="2211070" y="259537"/>
                </a:lnTo>
                <a:lnTo>
                  <a:pt x="2200656" y="244906"/>
                </a:lnTo>
                <a:lnTo>
                  <a:pt x="2200656" y="320255"/>
                </a:lnTo>
                <a:lnTo>
                  <a:pt x="2211070" y="334886"/>
                </a:lnTo>
                <a:lnTo>
                  <a:pt x="2239403" y="346875"/>
                </a:lnTo>
                <a:lnTo>
                  <a:pt x="2281351" y="354965"/>
                </a:lnTo>
                <a:lnTo>
                  <a:pt x="2332571" y="357936"/>
                </a:lnTo>
                <a:lnTo>
                  <a:pt x="2383790" y="354965"/>
                </a:lnTo>
                <a:lnTo>
                  <a:pt x="2425725" y="346875"/>
                </a:lnTo>
                <a:lnTo>
                  <a:pt x="2454071" y="334886"/>
                </a:lnTo>
                <a:lnTo>
                  <a:pt x="2464473" y="320255"/>
                </a:lnTo>
                <a:lnTo>
                  <a:pt x="2464473" y="301421"/>
                </a:lnTo>
                <a:lnTo>
                  <a:pt x="2464473" y="282575"/>
                </a:lnTo>
                <a:lnTo>
                  <a:pt x="2464473" y="244906"/>
                </a:lnTo>
                <a:close/>
              </a:path>
              <a:path w="2465070" h="358139">
                <a:moveTo>
                  <a:pt x="2464473" y="150710"/>
                </a:moveTo>
                <a:lnTo>
                  <a:pt x="2454071" y="165341"/>
                </a:lnTo>
                <a:lnTo>
                  <a:pt x="2436215" y="172897"/>
                </a:lnTo>
                <a:lnTo>
                  <a:pt x="2436215" y="210997"/>
                </a:lnTo>
                <a:lnTo>
                  <a:pt x="2436215" y="222300"/>
                </a:lnTo>
                <a:lnTo>
                  <a:pt x="2432443" y="226060"/>
                </a:lnTo>
                <a:lnTo>
                  <a:pt x="2421140" y="226060"/>
                </a:lnTo>
                <a:lnTo>
                  <a:pt x="2417368" y="222300"/>
                </a:lnTo>
                <a:lnTo>
                  <a:pt x="2417368" y="210997"/>
                </a:lnTo>
                <a:lnTo>
                  <a:pt x="2421140" y="207225"/>
                </a:lnTo>
                <a:lnTo>
                  <a:pt x="2432443" y="207225"/>
                </a:lnTo>
                <a:lnTo>
                  <a:pt x="2436215" y="210997"/>
                </a:lnTo>
                <a:lnTo>
                  <a:pt x="2436215" y="172897"/>
                </a:lnTo>
                <a:lnTo>
                  <a:pt x="2425725" y="177317"/>
                </a:lnTo>
                <a:lnTo>
                  <a:pt x="2383790" y="185407"/>
                </a:lnTo>
                <a:lnTo>
                  <a:pt x="2332571" y="188391"/>
                </a:lnTo>
                <a:lnTo>
                  <a:pt x="2281351" y="185407"/>
                </a:lnTo>
                <a:lnTo>
                  <a:pt x="2239403" y="177317"/>
                </a:lnTo>
                <a:lnTo>
                  <a:pt x="2211070" y="165341"/>
                </a:lnTo>
                <a:lnTo>
                  <a:pt x="2200656" y="150710"/>
                </a:lnTo>
                <a:lnTo>
                  <a:pt x="2200656" y="226060"/>
                </a:lnTo>
                <a:lnTo>
                  <a:pt x="2211070" y="240690"/>
                </a:lnTo>
                <a:lnTo>
                  <a:pt x="2239403" y="252679"/>
                </a:lnTo>
                <a:lnTo>
                  <a:pt x="2281351" y="260769"/>
                </a:lnTo>
                <a:lnTo>
                  <a:pt x="2332571" y="263740"/>
                </a:lnTo>
                <a:lnTo>
                  <a:pt x="2383790" y="260769"/>
                </a:lnTo>
                <a:lnTo>
                  <a:pt x="2425725" y="252679"/>
                </a:lnTo>
                <a:lnTo>
                  <a:pt x="2454071" y="240690"/>
                </a:lnTo>
                <a:lnTo>
                  <a:pt x="2464473" y="226060"/>
                </a:lnTo>
                <a:lnTo>
                  <a:pt x="2464473" y="207225"/>
                </a:lnTo>
                <a:lnTo>
                  <a:pt x="2464473" y="188391"/>
                </a:lnTo>
                <a:lnTo>
                  <a:pt x="2464473" y="150710"/>
                </a:lnTo>
                <a:close/>
              </a:path>
              <a:path w="2465070" h="358139">
                <a:moveTo>
                  <a:pt x="2464473" y="56515"/>
                </a:moveTo>
                <a:lnTo>
                  <a:pt x="2454071" y="71145"/>
                </a:lnTo>
                <a:lnTo>
                  <a:pt x="2436215" y="78701"/>
                </a:lnTo>
                <a:lnTo>
                  <a:pt x="2436215" y="116801"/>
                </a:lnTo>
                <a:lnTo>
                  <a:pt x="2436215" y="128104"/>
                </a:lnTo>
                <a:lnTo>
                  <a:pt x="2432443" y="131864"/>
                </a:lnTo>
                <a:lnTo>
                  <a:pt x="2421140" y="131864"/>
                </a:lnTo>
                <a:lnTo>
                  <a:pt x="2417368" y="128104"/>
                </a:lnTo>
                <a:lnTo>
                  <a:pt x="2417368" y="116801"/>
                </a:lnTo>
                <a:lnTo>
                  <a:pt x="2421140" y="113030"/>
                </a:lnTo>
                <a:lnTo>
                  <a:pt x="2432443" y="113030"/>
                </a:lnTo>
                <a:lnTo>
                  <a:pt x="2436215" y="116801"/>
                </a:lnTo>
                <a:lnTo>
                  <a:pt x="2436215" y="78701"/>
                </a:lnTo>
                <a:lnTo>
                  <a:pt x="2425725" y="83121"/>
                </a:lnTo>
                <a:lnTo>
                  <a:pt x="2383790" y="91211"/>
                </a:lnTo>
                <a:lnTo>
                  <a:pt x="2332571" y="94195"/>
                </a:lnTo>
                <a:lnTo>
                  <a:pt x="2281351" y="91211"/>
                </a:lnTo>
                <a:lnTo>
                  <a:pt x="2239403" y="83121"/>
                </a:lnTo>
                <a:lnTo>
                  <a:pt x="2211070" y="71145"/>
                </a:lnTo>
                <a:lnTo>
                  <a:pt x="2200656" y="56515"/>
                </a:lnTo>
                <a:lnTo>
                  <a:pt x="2200656" y="131864"/>
                </a:lnTo>
                <a:lnTo>
                  <a:pt x="2211070" y="146494"/>
                </a:lnTo>
                <a:lnTo>
                  <a:pt x="2239403" y="158483"/>
                </a:lnTo>
                <a:lnTo>
                  <a:pt x="2281351" y="166573"/>
                </a:lnTo>
                <a:lnTo>
                  <a:pt x="2332571" y="169545"/>
                </a:lnTo>
                <a:lnTo>
                  <a:pt x="2383790" y="166573"/>
                </a:lnTo>
                <a:lnTo>
                  <a:pt x="2425725" y="158483"/>
                </a:lnTo>
                <a:lnTo>
                  <a:pt x="2454071" y="146494"/>
                </a:lnTo>
                <a:lnTo>
                  <a:pt x="2464473" y="131864"/>
                </a:lnTo>
                <a:lnTo>
                  <a:pt x="2464473" y="113030"/>
                </a:lnTo>
                <a:lnTo>
                  <a:pt x="2464473" y="94195"/>
                </a:lnTo>
                <a:lnTo>
                  <a:pt x="2464473" y="56515"/>
                </a:lnTo>
                <a:close/>
              </a:path>
              <a:path w="2465070" h="358139">
                <a:moveTo>
                  <a:pt x="2464473" y="37668"/>
                </a:moveTo>
                <a:lnTo>
                  <a:pt x="2454110" y="23012"/>
                </a:lnTo>
                <a:lnTo>
                  <a:pt x="2425839" y="11036"/>
                </a:lnTo>
                <a:lnTo>
                  <a:pt x="2383917" y="2959"/>
                </a:lnTo>
                <a:lnTo>
                  <a:pt x="2332571" y="0"/>
                </a:lnTo>
                <a:lnTo>
                  <a:pt x="2281224" y="2959"/>
                </a:lnTo>
                <a:lnTo>
                  <a:pt x="2239289" y="11036"/>
                </a:lnTo>
                <a:lnTo>
                  <a:pt x="2211019" y="23012"/>
                </a:lnTo>
                <a:lnTo>
                  <a:pt x="2200656" y="37668"/>
                </a:lnTo>
                <a:lnTo>
                  <a:pt x="2211019" y="52336"/>
                </a:lnTo>
                <a:lnTo>
                  <a:pt x="2239289" y="64312"/>
                </a:lnTo>
                <a:lnTo>
                  <a:pt x="2281224" y="72390"/>
                </a:lnTo>
                <a:lnTo>
                  <a:pt x="2332571" y="75349"/>
                </a:lnTo>
                <a:lnTo>
                  <a:pt x="2383917" y="72390"/>
                </a:lnTo>
                <a:lnTo>
                  <a:pt x="2425839" y="64312"/>
                </a:lnTo>
                <a:lnTo>
                  <a:pt x="2454110" y="52336"/>
                </a:lnTo>
                <a:lnTo>
                  <a:pt x="2464473" y="37668"/>
                </a:lnTo>
                <a:close/>
              </a:path>
            </a:pathLst>
          </a:custGeom>
          <a:solidFill>
            <a:srgbClr val="000000"/>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58" name="object 58"/>
          <p:cNvSpPr txBox="1"/>
          <p:nvPr/>
        </p:nvSpPr>
        <p:spPr>
          <a:xfrm>
            <a:off x="6375019" y="3775330"/>
            <a:ext cx="455930" cy="135935"/>
          </a:xfrm>
          <a:prstGeom prst="rect">
            <a:avLst/>
          </a:prstGeom>
        </p:spPr>
        <p:txBody>
          <a:bodyPr vert="horz" wrap="square" lIns="0" tIns="12700" rIns="0" bIns="0" rtlCol="0">
            <a:spAutoFit/>
          </a:bodyPr>
          <a:lstStyle/>
          <a:p>
            <a:pPr marL="12700">
              <a:spcBef>
                <a:spcPts val="100"/>
              </a:spcBef>
            </a:pPr>
            <a:r>
              <a:rPr sz="800" spc="-10" dirty="0">
                <a:solidFill>
                  <a:srgbClr val="333333"/>
                </a:solidFill>
                <a:latin typeface="UD Digi Kyokasho NK-R" panose="02020400000000000000" pitchFamily="18" charset="-128"/>
                <a:ea typeface="UD Digi Kyokasho NK-R" panose="02020400000000000000" pitchFamily="18" charset="-128"/>
                <a:cs typeface="Meiryo UI"/>
              </a:rPr>
              <a:t>Distribu</a:t>
            </a:r>
            <a:endParaRPr sz="800">
              <a:latin typeface="UD Digi Kyokasho NK-R" panose="02020400000000000000" pitchFamily="18" charset="-128"/>
              <a:ea typeface="UD Digi Kyokasho NK-R" panose="02020400000000000000" pitchFamily="18" charset="-128"/>
              <a:cs typeface="Meiryo UI"/>
            </a:endParaRPr>
          </a:p>
        </p:txBody>
      </p:sp>
      <p:sp>
        <p:nvSpPr>
          <p:cNvPr id="59" name="object 59"/>
          <p:cNvSpPr/>
          <p:nvPr/>
        </p:nvSpPr>
        <p:spPr>
          <a:xfrm>
            <a:off x="6386830" y="3913504"/>
            <a:ext cx="1031875" cy="6350"/>
          </a:xfrm>
          <a:custGeom>
            <a:avLst/>
            <a:gdLst/>
            <a:ahLst/>
            <a:cxnLst/>
            <a:rect l="l" t="t" r="r" b="b"/>
            <a:pathLst>
              <a:path w="1031875" h="6350">
                <a:moveTo>
                  <a:pt x="1031748" y="0"/>
                </a:moveTo>
                <a:lnTo>
                  <a:pt x="0" y="0"/>
                </a:lnTo>
                <a:lnTo>
                  <a:pt x="0" y="6096"/>
                </a:lnTo>
                <a:lnTo>
                  <a:pt x="1031748" y="6096"/>
                </a:lnTo>
                <a:lnTo>
                  <a:pt x="1031748" y="0"/>
                </a:lnTo>
                <a:close/>
              </a:path>
            </a:pathLst>
          </a:custGeom>
          <a:solidFill>
            <a:srgbClr val="333333"/>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sp>
        <p:nvSpPr>
          <p:cNvPr id="60" name="object 60"/>
          <p:cNvSpPr txBox="1"/>
          <p:nvPr/>
        </p:nvSpPr>
        <p:spPr>
          <a:xfrm>
            <a:off x="6817317" y="3775330"/>
            <a:ext cx="616585" cy="135935"/>
          </a:xfrm>
          <a:prstGeom prst="rect">
            <a:avLst/>
          </a:prstGeom>
        </p:spPr>
        <p:txBody>
          <a:bodyPr vert="horz" wrap="square" lIns="0" tIns="12700" rIns="0" bIns="0" rtlCol="0">
            <a:spAutoFit/>
          </a:bodyPr>
          <a:lstStyle/>
          <a:p>
            <a:pPr>
              <a:spcBef>
                <a:spcPts val="100"/>
              </a:spcBef>
            </a:pPr>
            <a:r>
              <a:rPr sz="800" dirty="0">
                <a:solidFill>
                  <a:srgbClr val="333333"/>
                </a:solidFill>
                <a:latin typeface="UD Digi Kyokasho NK-R" panose="02020400000000000000" pitchFamily="18" charset="-128"/>
                <a:ea typeface="UD Digi Kyokasho NK-R" panose="02020400000000000000" pitchFamily="18" charset="-128"/>
                <a:cs typeface="Meiryo UI"/>
              </a:rPr>
              <a:t>ted</a:t>
            </a:r>
            <a:r>
              <a:rPr sz="800" spc="-5" dirty="0">
                <a:solidFill>
                  <a:srgbClr val="333333"/>
                </a:solidFill>
                <a:latin typeface="UD Digi Kyokasho NK-R" panose="02020400000000000000" pitchFamily="18" charset="-128"/>
                <a:ea typeface="UD Digi Kyokasho NK-R" panose="02020400000000000000" pitchFamily="18" charset="-128"/>
                <a:cs typeface="Meiryo UI"/>
              </a:rPr>
              <a:t> </a:t>
            </a:r>
            <a:r>
              <a:rPr sz="800" spc="-10" dirty="0">
                <a:solidFill>
                  <a:srgbClr val="333333"/>
                </a:solidFill>
                <a:latin typeface="UD Digi Kyokasho NK-R" panose="02020400000000000000" pitchFamily="18" charset="-128"/>
                <a:ea typeface="UD Digi Kyokasho NK-R" panose="02020400000000000000" pitchFamily="18" charset="-128"/>
                <a:cs typeface="Meiryo UI"/>
              </a:rPr>
              <a:t>Ledger</a:t>
            </a:r>
            <a:endParaRPr sz="800">
              <a:latin typeface="UD Digi Kyokasho NK-R" panose="02020400000000000000" pitchFamily="18" charset="-128"/>
              <a:ea typeface="UD Digi Kyokasho NK-R" panose="02020400000000000000" pitchFamily="18" charset="-128"/>
              <a:cs typeface="Meiryo UI"/>
            </a:endParaRPr>
          </a:p>
        </p:txBody>
      </p:sp>
      <p:sp>
        <p:nvSpPr>
          <p:cNvPr id="61" name="object 61"/>
          <p:cNvSpPr txBox="1"/>
          <p:nvPr/>
        </p:nvSpPr>
        <p:spPr>
          <a:xfrm>
            <a:off x="7715378" y="3735070"/>
            <a:ext cx="729615" cy="167354"/>
          </a:xfrm>
          <a:prstGeom prst="rect">
            <a:avLst/>
          </a:prstGeom>
        </p:spPr>
        <p:txBody>
          <a:bodyPr vert="horz" wrap="square" lIns="0" tIns="13335" rIns="0" bIns="0" rtlCol="0">
            <a:spAutoFit/>
          </a:bodyPr>
          <a:lstStyle/>
          <a:p>
            <a:pPr>
              <a:spcBef>
                <a:spcPts val="105"/>
              </a:spcBef>
            </a:pPr>
            <a:r>
              <a:rPr sz="1000" b="1" spc="-10" dirty="0">
                <a:latin typeface="UD Digi Kyokasho NK-R" panose="02020400000000000000" pitchFamily="18" charset="-128"/>
                <a:ea typeface="UD Digi Kyokasho NK-R" panose="02020400000000000000" pitchFamily="18" charset="-128"/>
                <a:cs typeface="Meiryo UI"/>
              </a:rPr>
              <a:t>参加者ノード</a:t>
            </a:r>
            <a:endParaRPr sz="1000">
              <a:latin typeface="UD Digi Kyokasho NK-R" panose="02020400000000000000" pitchFamily="18" charset="-128"/>
              <a:ea typeface="UD Digi Kyokasho NK-R" panose="02020400000000000000" pitchFamily="18" charset="-128"/>
              <a:cs typeface="Meiryo UI"/>
            </a:endParaRPr>
          </a:p>
        </p:txBody>
      </p:sp>
      <p:grpSp>
        <p:nvGrpSpPr>
          <p:cNvPr id="62" name="object 62"/>
          <p:cNvGrpSpPr/>
          <p:nvPr/>
        </p:nvGrpSpPr>
        <p:grpSpPr>
          <a:xfrm>
            <a:off x="5501095" y="4438227"/>
            <a:ext cx="2680335" cy="736600"/>
            <a:chOff x="4358094" y="4438227"/>
            <a:chExt cx="2680335" cy="736600"/>
          </a:xfrm>
        </p:grpSpPr>
        <p:sp>
          <p:nvSpPr>
            <p:cNvPr id="63" name="object 63"/>
            <p:cNvSpPr/>
            <p:nvPr/>
          </p:nvSpPr>
          <p:spPr>
            <a:xfrm>
              <a:off x="4856242" y="5157698"/>
              <a:ext cx="17145" cy="17145"/>
            </a:xfrm>
            <a:custGeom>
              <a:avLst/>
              <a:gdLst/>
              <a:ahLst/>
              <a:cxnLst/>
              <a:rect l="l" t="t" r="r" b="b"/>
              <a:pathLst>
                <a:path w="17145" h="17145">
                  <a:moveTo>
                    <a:pt x="17027" y="0"/>
                  </a:moveTo>
                  <a:lnTo>
                    <a:pt x="0" y="0"/>
                  </a:lnTo>
                  <a:lnTo>
                    <a:pt x="0" y="17027"/>
                  </a:lnTo>
                  <a:lnTo>
                    <a:pt x="17027" y="0"/>
                  </a:lnTo>
                  <a:close/>
                </a:path>
              </a:pathLst>
            </a:custGeom>
            <a:solidFill>
              <a:srgbClr val="000000"/>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64" name="object 64"/>
            <p:cNvPicPr/>
            <p:nvPr/>
          </p:nvPicPr>
          <p:blipFill>
            <a:blip r:embed="rId13" cstate="print"/>
            <a:stretch>
              <a:fillRect/>
            </a:stretch>
          </p:blipFill>
          <p:spPr>
            <a:xfrm>
              <a:off x="4870878" y="4908962"/>
              <a:ext cx="234169" cy="204841"/>
            </a:xfrm>
            <a:prstGeom prst="rect">
              <a:avLst/>
            </a:prstGeom>
          </p:spPr>
        </p:pic>
        <p:sp>
          <p:nvSpPr>
            <p:cNvPr id="65" name="object 65"/>
            <p:cNvSpPr/>
            <p:nvPr/>
          </p:nvSpPr>
          <p:spPr>
            <a:xfrm>
              <a:off x="4358094" y="5157698"/>
              <a:ext cx="17145" cy="17145"/>
            </a:xfrm>
            <a:custGeom>
              <a:avLst/>
              <a:gdLst/>
              <a:ahLst/>
              <a:cxnLst/>
              <a:rect l="l" t="t" r="r" b="b"/>
              <a:pathLst>
                <a:path w="17145" h="17145">
                  <a:moveTo>
                    <a:pt x="17099" y="0"/>
                  </a:moveTo>
                  <a:lnTo>
                    <a:pt x="0" y="0"/>
                  </a:lnTo>
                  <a:lnTo>
                    <a:pt x="0" y="17026"/>
                  </a:lnTo>
                  <a:lnTo>
                    <a:pt x="17099" y="0"/>
                  </a:lnTo>
                  <a:close/>
                </a:path>
              </a:pathLst>
            </a:custGeom>
            <a:solidFill>
              <a:srgbClr val="000000"/>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66" name="object 66"/>
            <p:cNvPicPr/>
            <p:nvPr/>
          </p:nvPicPr>
          <p:blipFill>
            <a:blip r:embed="rId14" cstate="print"/>
            <a:stretch>
              <a:fillRect/>
            </a:stretch>
          </p:blipFill>
          <p:spPr>
            <a:xfrm>
              <a:off x="4372792" y="4908962"/>
              <a:ext cx="235176" cy="204841"/>
            </a:xfrm>
            <a:prstGeom prst="rect">
              <a:avLst/>
            </a:prstGeom>
          </p:spPr>
        </p:pic>
        <p:sp>
          <p:nvSpPr>
            <p:cNvPr id="67" name="object 67"/>
            <p:cNvSpPr/>
            <p:nvPr/>
          </p:nvSpPr>
          <p:spPr>
            <a:xfrm>
              <a:off x="5348694" y="5157698"/>
              <a:ext cx="17145" cy="17145"/>
            </a:xfrm>
            <a:custGeom>
              <a:avLst/>
              <a:gdLst/>
              <a:ahLst/>
              <a:cxnLst/>
              <a:rect l="l" t="t" r="r" b="b"/>
              <a:pathLst>
                <a:path w="17145" h="17145">
                  <a:moveTo>
                    <a:pt x="17100" y="0"/>
                  </a:moveTo>
                  <a:lnTo>
                    <a:pt x="0" y="0"/>
                  </a:lnTo>
                  <a:lnTo>
                    <a:pt x="0" y="17026"/>
                  </a:lnTo>
                  <a:lnTo>
                    <a:pt x="17100" y="0"/>
                  </a:lnTo>
                  <a:close/>
                </a:path>
              </a:pathLst>
            </a:custGeom>
            <a:solidFill>
              <a:srgbClr val="000000"/>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68" name="object 68"/>
            <p:cNvPicPr/>
            <p:nvPr/>
          </p:nvPicPr>
          <p:blipFill>
            <a:blip r:embed="rId15" cstate="print"/>
            <a:stretch>
              <a:fillRect/>
            </a:stretch>
          </p:blipFill>
          <p:spPr>
            <a:xfrm>
              <a:off x="5363392" y="4908962"/>
              <a:ext cx="235176" cy="204841"/>
            </a:xfrm>
            <a:prstGeom prst="rect">
              <a:avLst/>
            </a:prstGeom>
          </p:spPr>
        </p:pic>
        <p:sp>
          <p:nvSpPr>
            <p:cNvPr id="69" name="object 69"/>
            <p:cNvSpPr/>
            <p:nvPr/>
          </p:nvSpPr>
          <p:spPr>
            <a:xfrm>
              <a:off x="4490466" y="4645405"/>
              <a:ext cx="504825" cy="226695"/>
            </a:xfrm>
            <a:custGeom>
              <a:avLst/>
              <a:gdLst/>
              <a:ahLst/>
              <a:cxnLst/>
              <a:rect l="l" t="t" r="r" b="b"/>
              <a:pathLst>
                <a:path w="504825" h="226695">
                  <a:moveTo>
                    <a:pt x="54991" y="156083"/>
                  </a:moveTo>
                  <a:lnTo>
                    <a:pt x="0" y="221107"/>
                  </a:lnTo>
                  <a:lnTo>
                    <a:pt x="85089" y="226187"/>
                  </a:lnTo>
                  <a:lnTo>
                    <a:pt x="75929" y="204851"/>
                  </a:lnTo>
                  <a:lnTo>
                    <a:pt x="62103" y="204851"/>
                  </a:lnTo>
                  <a:lnTo>
                    <a:pt x="54610" y="187325"/>
                  </a:lnTo>
                  <a:lnTo>
                    <a:pt x="66262" y="182335"/>
                  </a:lnTo>
                  <a:lnTo>
                    <a:pt x="54991" y="156083"/>
                  </a:lnTo>
                  <a:close/>
                </a:path>
                <a:path w="504825" h="226695">
                  <a:moveTo>
                    <a:pt x="66262" y="182335"/>
                  </a:moveTo>
                  <a:lnTo>
                    <a:pt x="54610" y="187325"/>
                  </a:lnTo>
                  <a:lnTo>
                    <a:pt x="62103" y="204851"/>
                  </a:lnTo>
                  <a:lnTo>
                    <a:pt x="73782" y="199849"/>
                  </a:lnTo>
                  <a:lnTo>
                    <a:pt x="66262" y="182335"/>
                  </a:lnTo>
                  <a:close/>
                </a:path>
                <a:path w="504825" h="226695">
                  <a:moveTo>
                    <a:pt x="73782" y="199849"/>
                  </a:moveTo>
                  <a:lnTo>
                    <a:pt x="62103" y="204851"/>
                  </a:lnTo>
                  <a:lnTo>
                    <a:pt x="75929" y="204851"/>
                  </a:lnTo>
                  <a:lnTo>
                    <a:pt x="73782" y="199849"/>
                  </a:lnTo>
                  <a:close/>
                </a:path>
                <a:path w="504825" h="226695">
                  <a:moveTo>
                    <a:pt x="430601" y="26308"/>
                  </a:moveTo>
                  <a:lnTo>
                    <a:pt x="66262" y="182335"/>
                  </a:lnTo>
                  <a:lnTo>
                    <a:pt x="73782" y="199849"/>
                  </a:lnTo>
                  <a:lnTo>
                    <a:pt x="438094" y="43834"/>
                  </a:lnTo>
                  <a:lnTo>
                    <a:pt x="430601" y="26308"/>
                  </a:lnTo>
                  <a:close/>
                </a:path>
                <a:path w="504825" h="226695">
                  <a:moveTo>
                    <a:pt x="490664" y="21336"/>
                  </a:moveTo>
                  <a:lnTo>
                    <a:pt x="442213" y="21336"/>
                  </a:lnTo>
                  <a:lnTo>
                    <a:pt x="449707" y="38862"/>
                  </a:lnTo>
                  <a:lnTo>
                    <a:pt x="438094" y="43834"/>
                  </a:lnTo>
                  <a:lnTo>
                    <a:pt x="449325" y="70104"/>
                  </a:lnTo>
                  <a:lnTo>
                    <a:pt x="490664" y="21336"/>
                  </a:lnTo>
                  <a:close/>
                </a:path>
                <a:path w="504825" h="226695">
                  <a:moveTo>
                    <a:pt x="442213" y="21336"/>
                  </a:moveTo>
                  <a:lnTo>
                    <a:pt x="430601" y="26308"/>
                  </a:lnTo>
                  <a:lnTo>
                    <a:pt x="438094" y="43834"/>
                  </a:lnTo>
                  <a:lnTo>
                    <a:pt x="449707" y="38862"/>
                  </a:lnTo>
                  <a:lnTo>
                    <a:pt x="442213" y="21336"/>
                  </a:lnTo>
                  <a:close/>
                </a:path>
                <a:path w="504825" h="226695">
                  <a:moveTo>
                    <a:pt x="419354" y="0"/>
                  </a:moveTo>
                  <a:lnTo>
                    <a:pt x="430601" y="26308"/>
                  </a:lnTo>
                  <a:lnTo>
                    <a:pt x="442213" y="21336"/>
                  </a:lnTo>
                  <a:lnTo>
                    <a:pt x="490664" y="21336"/>
                  </a:lnTo>
                  <a:lnTo>
                    <a:pt x="504444" y="5080"/>
                  </a:lnTo>
                  <a:lnTo>
                    <a:pt x="419354" y="0"/>
                  </a:lnTo>
                  <a:close/>
                </a:path>
              </a:pathLst>
            </a:custGeom>
            <a:solidFill>
              <a:srgbClr val="8D8D8D"/>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70" name="object 70"/>
            <p:cNvPicPr/>
            <p:nvPr/>
          </p:nvPicPr>
          <p:blipFill>
            <a:blip r:embed="rId16" cstate="print"/>
            <a:stretch>
              <a:fillRect/>
            </a:stretch>
          </p:blipFill>
          <p:spPr>
            <a:xfrm>
              <a:off x="4951476" y="4650485"/>
              <a:ext cx="78104" cy="216026"/>
            </a:xfrm>
            <a:prstGeom prst="rect">
              <a:avLst/>
            </a:prstGeom>
          </p:spPr>
        </p:pic>
        <p:sp>
          <p:nvSpPr>
            <p:cNvPr id="71" name="object 71"/>
            <p:cNvSpPr/>
            <p:nvPr/>
          </p:nvSpPr>
          <p:spPr>
            <a:xfrm>
              <a:off x="4994910" y="4646548"/>
              <a:ext cx="487045" cy="224154"/>
            </a:xfrm>
            <a:custGeom>
              <a:avLst/>
              <a:gdLst/>
              <a:ahLst/>
              <a:cxnLst/>
              <a:rect l="l" t="t" r="r" b="b"/>
              <a:pathLst>
                <a:path w="487045" h="224154">
                  <a:moveTo>
                    <a:pt x="413396" y="197765"/>
                  </a:moveTo>
                  <a:lnTo>
                    <a:pt x="401827" y="223900"/>
                  </a:lnTo>
                  <a:lnTo>
                    <a:pt x="486917" y="219963"/>
                  </a:lnTo>
                  <a:lnTo>
                    <a:pt x="472889" y="202945"/>
                  </a:lnTo>
                  <a:lnTo>
                    <a:pt x="425068" y="202945"/>
                  </a:lnTo>
                  <a:lnTo>
                    <a:pt x="413396" y="197765"/>
                  </a:lnTo>
                  <a:close/>
                </a:path>
                <a:path w="487045" h="224154">
                  <a:moveTo>
                    <a:pt x="421084" y="180396"/>
                  </a:moveTo>
                  <a:lnTo>
                    <a:pt x="413396" y="197765"/>
                  </a:lnTo>
                  <a:lnTo>
                    <a:pt x="425068" y="202945"/>
                  </a:lnTo>
                  <a:lnTo>
                    <a:pt x="432688" y="185546"/>
                  </a:lnTo>
                  <a:lnTo>
                    <a:pt x="421084" y="180396"/>
                  </a:lnTo>
                  <a:close/>
                </a:path>
                <a:path w="487045" h="224154">
                  <a:moveTo>
                    <a:pt x="432688" y="154177"/>
                  </a:moveTo>
                  <a:lnTo>
                    <a:pt x="421084" y="180396"/>
                  </a:lnTo>
                  <a:lnTo>
                    <a:pt x="432688" y="185546"/>
                  </a:lnTo>
                  <a:lnTo>
                    <a:pt x="425068" y="202945"/>
                  </a:lnTo>
                  <a:lnTo>
                    <a:pt x="472889" y="202945"/>
                  </a:lnTo>
                  <a:lnTo>
                    <a:pt x="432688" y="154177"/>
                  </a:lnTo>
                  <a:close/>
                </a:path>
                <a:path w="487045" h="224154">
                  <a:moveTo>
                    <a:pt x="73521" y="26135"/>
                  </a:moveTo>
                  <a:lnTo>
                    <a:pt x="65833" y="43504"/>
                  </a:lnTo>
                  <a:lnTo>
                    <a:pt x="413396" y="197765"/>
                  </a:lnTo>
                  <a:lnTo>
                    <a:pt x="421084" y="180396"/>
                  </a:lnTo>
                  <a:lnTo>
                    <a:pt x="73521" y="26135"/>
                  </a:lnTo>
                  <a:close/>
                </a:path>
                <a:path w="487045" h="224154">
                  <a:moveTo>
                    <a:pt x="85089" y="0"/>
                  </a:moveTo>
                  <a:lnTo>
                    <a:pt x="0" y="3937"/>
                  </a:lnTo>
                  <a:lnTo>
                    <a:pt x="54228" y="69723"/>
                  </a:lnTo>
                  <a:lnTo>
                    <a:pt x="65833" y="43504"/>
                  </a:lnTo>
                  <a:lnTo>
                    <a:pt x="54228" y="38353"/>
                  </a:lnTo>
                  <a:lnTo>
                    <a:pt x="61849" y="20955"/>
                  </a:lnTo>
                  <a:lnTo>
                    <a:pt x="75814" y="20955"/>
                  </a:lnTo>
                  <a:lnTo>
                    <a:pt x="85089" y="0"/>
                  </a:lnTo>
                  <a:close/>
                </a:path>
                <a:path w="487045" h="224154">
                  <a:moveTo>
                    <a:pt x="61849" y="20955"/>
                  </a:moveTo>
                  <a:lnTo>
                    <a:pt x="54228" y="38353"/>
                  </a:lnTo>
                  <a:lnTo>
                    <a:pt x="65833" y="43504"/>
                  </a:lnTo>
                  <a:lnTo>
                    <a:pt x="73521" y="26135"/>
                  </a:lnTo>
                  <a:lnTo>
                    <a:pt x="61849" y="20955"/>
                  </a:lnTo>
                  <a:close/>
                </a:path>
                <a:path w="487045" h="224154">
                  <a:moveTo>
                    <a:pt x="75814" y="20955"/>
                  </a:moveTo>
                  <a:lnTo>
                    <a:pt x="61849" y="20955"/>
                  </a:lnTo>
                  <a:lnTo>
                    <a:pt x="73521" y="26135"/>
                  </a:lnTo>
                  <a:lnTo>
                    <a:pt x="75814" y="20955"/>
                  </a:lnTo>
                  <a:close/>
                </a:path>
              </a:pathLst>
            </a:custGeom>
            <a:solidFill>
              <a:srgbClr val="8D8D8D"/>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pic>
          <p:nvPicPr>
            <p:cNvPr id="72" name="object 72"/>
            <p:cNvPicPr/>
            <p:nvPr/>
          </p:nvPicPr>
          <p:blipFill>
            <a:blip r:embed="rId17" cstate="print"/>
            <a:stretch>
              <a:fillRect/>
            </a:stretch>
          </p:blipFill>
          <p:spPr>
            <a:xfrm>
              <a:off x="6773634" y="4438227"/>
              <a:ext cx="264573" cy="271848"/>
            </a:xfrm>
            <a:prstGeom prst="rect">
              <a:avLst/>
            </a:prstGeom>
          </p:spPr>
        </p:pic>
        <p:sp>
          <p:nvSpPr>
            <p:cNvPr id="73" name="object 73"/>
            <p:cNvSpPr/>
            <p:nvPr/>
          </p:nvSpPr>
          <p:spPr>
            <a:xfrm>
              <a:off x="5715762" y="4536185"/>
              <a:ext cx="1012825" cy="76200"/>
            </a:xfrm>
            <a:custGeom>
              <a:avLst/>
              <a:gdLst/>
              <a:ahLst/>
              <a:cxnLst/>
              <a:rect l="l" t="t" r="r" b="b"/>
              <a:pathLst>
                <a:path w="1012825" h="76200">
                  <a:moveTo>
                    <a:pt x="76200" y="0"/>
                  </a:moveTo>
                  <a:lnTo>
                    <a:pt x="0" y="38100"/>
                  </a:lnTo>
                  <a:lnTo>
                    <a:pt x="76200" y="76200"/>
                  </a:lnTo>
                  <a:lnTo>
                    <a:pt x="76200" y="47625"/>
                  </a:lnTo>
                  <a:lnTo>
                    <a:pt x="63500" y="47625"/>
                  </a:lnTo>
                  <a:lnTo>
                    <a:pt x="63500" y="28575"/>
                  </a:lnTo>
                  <a:lnTo>
                    <a:pt x="76200" y="28575"/>
                  </a:lnTo>
                  <a:lnTo>
                    <a:pt x="76200" y="0"/>
                  </a:lnTo>
                  <a:close/>
                </a:path>
                <a:path w="1012825" h="76200">
                  <a:moveTo>
                    <a:pt x="936243" y="0"/>
                  </a:moveTo>
                  <a:lnTo>
                    <a:pt x="936243" y="76200"/>
                  </a:lnTo>
                  <a:lnTo>
                    <a:pt x="993393" y="47625"/>
                  </a:lnTo>
                  <a:lnTo>
                    <a:pt x="948943" y="47625"/>
                  </a:lnTo>
                  <a:lnTo>
                    <a:pt x="948943" y="28575"/>
                  </a:lnTo>
                  <a:lnTo>
                    <a:pt x="993393" y="28575"/>
                  </a:lnTo>
                  <a:lnTo>
                    <a:pt x="936243" y="0"/>
                  </a:lnTo>
                  <a:close/>
                </a:path>
                <a:path w="1012825" h="76200">
                  <a:moveTo>
                    <a:pt x="76200" y="28575"/>
                  </a:moveTo>
                  <a:lnTo>
                    <a:pt x="63500" y="28575"/>
                  </a:lnTo>
                  <a:lnTo>
                    <a:pt x="63500" y="47625"/>
                  </a:lnTo>
                  <a:lnTo>
                    <a:pt x="76200" y="47625"/>
                  </a:lnTo>
                  <a:lnTo>
                    <a:pt x="76200" y="28575"/>
                  </a:lnTo>
                  <a:close/>
                </a:path>
                <a:path w="1012825" h="76200">
                  <a:moveTo>
                    <a:pt x="936243" y="28575"/>
                  </a:moveTo>
                  <a:lnTo>
                    <a:pt x="76200" y="28575"/>
                  </a:lnTo>
                  <a:lnTo>
                    <a:pt x="76200" y="47625"/>
                  </a:lnTo>
                  <a:lnTo>
                    <a:pt x="936243" y="47625"/>
                  </a:lnTo>
                  <a:lnTo>
                    <a:pt x="936243" y="28575"/>
                  </a:lnTo>
                  <a:close/>
                </a:path>
                <a:path w="1012825" h="76200">
                  <a:moveTo>
                    <a:pt x="993393" y="28575"/>
                  </a:moveTo>
                  <a:lnTo>
                    <a:pt x="948943" y="28575"/>
                  </a:lnTo>
                  <a:lnTo>
                    <a:pt x="948943" y="47625"/>
                  </a:lnTo>
                  <a:lnTo>
                    <a:pt x="993393" y="47625"/>
                  </a:lnTo>
                  <a:lnTo>
                    <a:pt x="1012443" y="38100"/>
                  </a:lnTo>
                  <a:lnTo>
                    <a:pt x="993393" y="28575"/>
                  </a:lnTo>
                  <a:close/>
                </a:path>
              </a:pathLst>
            </a:custGeom>
            <a:solidFill>
              <a:srgbClr val="8D8D8D"/>
            </a:solidFill>
          </p:spPr>
          <p:txBody>
            <a:bodyPr wrap="square" lIns="0" tIns="0" rIns="0" bIns="0" rtlCol="0"/>
            <a:lstStyle/>
            <a:p>
              <a:endParaRPr sz="1600">
                <a:latin typeface="UD Digi Kyokasho NK-R" panose="02020400000000000000" pitchFamily="18" charset="-128"/>
                <a:ea typeface="UD Digi Kyokasho NK-R" panose="02020400000000000000" pitchFamily="18" charset="-128"/>
              </a:endParaRPr>
            </a:p>
          </p:txBody>
        </p:sp>
      </p:grpSp>
      <p:sp>
        <p:nvSpPr>
          <p:cNvPr id="74" name="object 74"/>
          <p:cNvSpPr txBox="1"/>
          <p:nvPr/>
        </p:nvSpPr>
        <p:spPr>
          <a:xfrm>
            <a:off x="7651751" y="4791202"/>
            <a:ext cx="851535" cy="167354"/>
          </a:xfrm>
          <a:prstGeom prst="rect">
            <a:avLst/>
          </a:prstGeom>
        </p:spPr>
        <p:txBody>
          <a:bodyPr vert="horz" wrap="square" lIns="0" tIns="13335" rIns="0" bIns="0" rtlCol="0">
            <a:spAutoFit/>
          </a:bodyPr>
          <a:lstStyle/>
          <a:p>
            <a:pPr marL="12700">
              <a:spcBef>
                <a:spcPts val="105"/>
              </a:spcBef>
            </a:pPr>
            <a:r>
              <a:rPr sz="1000" spc="-15" dirty="0">
                <a:solidFill>
                  <a:srgbClr val="7E7E7E"/>
                </a:solidFill>
                <a:latin typeface="UD Digi Kyokasho NK-R" panose="02020400000000000000" pitchFamily="18" charset="-128"/>
                <a:ea typeface="UD Digi Kyokasho NK-R" panose="02020400000000000000" pitchFamily="18" charset="-128"/>
                <a:cs typeface="Meiryo UI"/>
              </a:rPr>
              <a:t>参加者システム</a:t>
            </a:r>
            <a:endParaRPr sz="1000">
              <a:latin typeface="UD Digi Kyokasho NK-R" panose="02020400000000000000" pitchFamily="18" charset="-128"/>
              <a:ea typeface="UD Digi Kyokasho NK-R" panose="02020400000000000000" pitchFamily="18" charset="-128"/>
              <a:cs typeface="Meiryo UI"/>
            </a:endParaRPr>
          </a:p>
        </p:txBody>
      </p:sp>
      <p:sp>
        <p:nvSpPr>
          <p:cNvPr id="75" name="object 75"/>
          <p:cNvSpPr txBox="1"/>
          <p:nvPr/>
        </p:nvSpPr>
        <p:spPr>
          <a:xfrm>
            <a:off x="6376543" y="4144518"/>
            <a:ext cx="2165985" cy="135935"/>
          </a:xfrm>
          <a:prstGeom prst="rect">
            <a:avLst/>
          </a:prstGeom>
        </p:spPr>
        <p:txBody>
          <a:bodyPr vert="horz" wrap="square" lIns="0" tIns="12700" rIns="0" bIns="0" rtlCol="0">
            <a:spAutoFit/>
          </a:bodyPr>
          <a:lstStyle/>
          <a:p>
            <a:pPr marL="12700">
              <a:spcBef>
                <a:spcPts val="100"/>
              </a:spcBef>
            </a:pPr>
            <a:r>
              <a:rPr sz="800" spc="-15" dirty="0">
                <a:solidFill>
                  <a:srgbClr val="333333"/>
                </a:solidFill>
                <a:latin typeface="UD Digi Kyokasho NK-R" panose="02020400000000000000" pitchFamily="18" charset="-128"/>
                <a:ea typeface="UD Digi Kyokasho NK-R" panose="02020400000000000000" pitchFamily="18" charset="-128"/>
                <a:cs typeface="Meiryo UI"/>
              </a:rPr>
              <a:t>リアルタイムでのデータ共有</a:t>
            </a:r>
            <a:endParaRPr sz="800">
              <a:latin typeface="UD Digi Kyokasho NK-R" panose="02020400000000000000" pitchFamily="18" charset="-128"/>
              <a:ea typeface="UD Digi Kyokasho NK-R" panose="02020400000000000000" pitchFamily="18" charset="-128"/>
              <a:cs typeface="Meiryo UI"/>
            </a:endParaRPr>
          </a:p>
        </p:txBody>
      </p:sp>
      <p:pic>
        <p:nvPicPr>
          <p:cNvPr id="80" name="図 79">
            <a:extLst>
              <a:ext uri="{FF2B5EF4-FFF2-40B4-BE49-F238E27FC236}">
                <a16:creationId xmlns:a16="http://schemas.microsoft.com/office/drawing/2014/main" id="{6EEA2983-8AF7-4DCE-A09F-6EEE033FD16A}"/>
              </a:ext>
            </a:extLst>
          </p:cNvPr>
          <p:cNvPicPr>
            <a:picLocks noChangeAspect="1"/>
          </p:cNvPicPr>
          <p:nvPr/>
        </p:nvPicPr>
        <p:blipFill>
          <a:blip r:embed="rId18"/>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1" name="スライド番号プレースホルダー 1">
            <a:extLst>
              <a:ext uri="{FF2B5EF4-FFF2-40B4-BE49-F238E27FC236}">
                <a16:creationId xmlns:a16="http://schemas.microsoft.com/office/drawing/2014/main" id="{DBE41EDD-D626-42FB-A19A-DF0447C6154B}"/>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26</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2" name="テキスト ボックス 81">
            <a:extLst>
              <a:ext uri="{FF2B5EF4-FFF2-40B4-BE49-F238E27FC236}">
                <a16:creationId xmlns:a16="http://schemas.microsoft.com/office/drawing/2014/main" id="{35CBA034-5003-4709-AF44-B8D989C94FC2}"/>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5364" y="285053"/>
            <a:ext cx="702945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25" dirty="0" err="1">
                <a:latin typeface="Yet R" panose="02030504000101010101" pitchFamily="18" charset="-127"/>
                <a:ea typeface="Yet R" panose="02030504000101010101" pitchFamily="18" charset="-127"/>
              </a:rPr>
              <a:t>アメリカ</a:t>
            </a:r>
            <a:r>
              <a:rPr sz="2600" spc="-25" dirty="0">
                <a:latin typeface="Yet R" panose="02030504000101010101" pitchFamily="18" charset="-127"/>
                <a:ea typeface="Yet R" panose="02030504000101010101" pitchFamily="18" charset="-127"/>
              </a:rPr>
              <a:t> </a:t>
            </a:r>
            <a:r>
              <a:rPr sz="2400" spc="-25"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DTCC(1/2</a:t>
            </a:r>
            <a:r>
              <a:rPr sz="2400" spc="-20"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Project</a:t>
            </a:r>
            <a:r>
              <a:rPr sz="2400" spc="-40"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Ion</a:t>
            </a:r>
            <a:r>
              <a:rPr sz="2400" spc="-40" dirty="0">
                <a:latin typeface="Yet R" panose="02030504000101010101" pitchFamily="18" charset="-127"/>
                <a:ea typeface="Yet R" panose="02030504000101010101" pitchFamily="18" charset="-127"/>
              </a:rPr>
              <a:t> -</a:t>
            </a:r>
            <a:endParaRPr sz="2400" dirty="0">
              <a:latin typeface="Yet R" panose="02030504000101010101" pitchFamily="18" charset="-127"/>
              <a:ea typeface="Yet R" panose="02030504000101010101" pitchFamily="18" charset="-127"/>
            </a:endParaRPr>
          </a:p>
        </p:txBody>
      </p:sp>
      <p:sp>
        <p:nvSpPr>
          <p:cNvPr id="3" name="object 3"/>
          <p:cNvSpPr txBox="1"/>
          <p:nvPr/>
        </p:nvSpPr>
        <p:spPr>
          <a:xfrm>
            <a:off x="527296" y="933958"/>
            <a:ext cx="11319841" cy="513080"/>
          </a:xfrm>
          <a:prstGeom prst="rect">
            <a:avLst/>
          </a:prstGeom>
        </p:spPr>
        <p:txBody>
          <a:bodyPr vert="horz" wrap="square" lIns="0" tIns="12065" rIns="0" bIns="0" rtlCol="0">
            <a:spAutoFit/>
          </a:bodyPr>
          <a:lstStyle/>
          <a:p>
            <a:pPr marL="12700" marR="5080">
              <a:spcBef>
                <a:spcPts val="95"/>
              </a:spcBef>
            </a:pPr>
            <a:r>
              <a:rPr sz="1600" spc="-20" dirty="0">
                <a:latin typeface="UD Digi Kyokasho NK-B" panose="02020700000000000000" pitchFamily="18" charset="-128"/>
                <a:ea typeface="UD Digi Kyokasho NK-B" panose="02020700000000000000" pitchFamily="18" charset="-128"/>
                <a:cs typeface="Meiryo UI"/>
              </a:rPr>
              <a:t>ポストトレード・マーケッ</a:t>
            </a:r>
            <a:r>
              <a:rPr sz="1600" spc="-25" dirty="0">
                <a:latin typeface="UD Digi Kyokasho NK-B" panose="02020700000000000000" pitchFamily="18" charset="-128"/>
                <a:ea typeface="UD Digi Kyokasho NK-B" panose="02020700000000000000" pitchFamily="18" charset="-128"/>
                <a:cs typeface="Meiryo UI"/>
              </a:rPr>
              <a:t>ト</a:t>
            </a:r>
            <a:r>
              <a:rPr sz="1600" dirty="0">
                <a:latin typeface="UD Digi Kyokasho NK-B" panose="02020700000000000000" pitchFamily="18" charset="-128"/>
                <a:ea typeface="UD Digi Kyokasho NK-B" panose="02020700000000000000" pitchFamily="18" charset="-128"/>
                <a:cs typeface="Meiryo UI"/>
              </a:rPr>
              <a:t>・</a:t>
            </a:r>
            <a:r>
              <a:rPr sz="1600" spc="-10" dirty="0">
                <a:latin typeface="UD Digi Kyokasho NK-B" panose="02020700000000000000" pitchFamily="18" charset="-128"/>
                <a:ea typeface="UD Digi Kyokasho NK-B" panose="02020700000000000000" pitchFamily="18" charset="-128"/>
                <a:cs typeface="Meiryo UI"/>
              </a:rPr>
              <a:t>イン</a:t>
            </a:r>
            <a:r>
              <a:rPr sz="1600" spc="-20" dirty="0">
                <a:latin typeface="UD Digi Kyokasho NK-B" panose="02020700000000000000" pitchFamily="18" charset="-128"/>
                <a:ea typeface="UD Digi Kyokasho NK-B" panose="02020700000000000000" pitchFamily="18" charset="-128"/>
                <a:cs typeface="Meiryo UI"/>
              </a:rPr>
              <a:t>フラ</a:t>
            </a:r>
            <a:r>
              <a:rPr sz="1600" spc="-10" dirty="0">
                <a:latin typeface="UD Digi Kyokasho NK-B" panose="02020700000000000000" pitchFamily="18" charset="-128"/>
                <a:ea typeface="UD Digi Kyokasho NK-B" panose="02020700000000000000" pitchFamily="18" charset="-128"/>
                <a:cs typeface="Meiryo UI"/>
              </a:rPr>
              <a:t>ストラク</a:t>
            </a:r>
            <a:r>
              <a:rPr sz="1600" spc="-20" dirty="0">
                <a:latin typeface="UD Digi Kyokasho NK-B" panose="02020700000000000000" pitchFamily="18" charset="-128"/>
                <a:ea typeface="UD Digi Kyokasho NK-B" panose="02020700000000000000" pitchFamily="18" charset="-128"/>
                <a:cs typeface="Meiryo UI"/>
              </a:rPr>
              <a:t>チャで</a:t>
            </a:r>
            <a:r>
              <a:rPr sz="1600" dirty="0">
                <a:latin typeface="UD Digi Kyokasho NK-B" panose="02020700000000000000" pitchFamily="18" charset="-128"/>
                <a:ea typeface="UD Digi Kyokasho NK-B" panose="02020700000000000000" pitchFamily="18" charset="-128"/>
                <a:cs typeface="Meiryo UI"/>
              </a:rPr>
              <a:t>ある</a:t>
            </a:r>
            <a:r>
              <a:rPr sz="1600" spc="-30" dirty="0">
                <a:latin typeface="UD Digi Kyokasho NK-B" panose="02020700000000000000" pitchFamily="18" charset="-128"/>
                <a:ea typeface="UD Digi Kyokasho NK-B" panose="02020700000000000000" pitchFamily="18" charset="-128"/>
                <a:cs typeface="Meiryo UI"/>
              </a:rPr>
              <a:t>DTCC</a:t>
            </a:r>
            <a:r>
              <a:rPr sz="1600" spc="-20" dirty="0">
                <a:latin typeface="UD Digi Kyokasho NK-B" panose="02020700000000000000" pitchFamily="18" charset="-128"/>
                <a:ea typeface="UD Digi Kyokasho NK-B" panose="02020700000000000000" pitchFamily="18" charset="-128"/>
                <a:cs typeface="Meiryo UI"/>
              </a:rPr>
              <a:t>は</a:t>
            </a:r>
            <a:r>
              <a:rPr sz="1600" spc="-60" dirty="0">
                <a:latin typeface="UD Digi Kyokasho NK-B" panose="02020700000000000000" pitchFamily="18" charset="-128"/>
                <a:ea typeface="UD Digi Kyokasho NK-B" panose="02020700000000000000" pitchFamily="18" charset="-128"/>
                <a:cs typeface="Meiryo UI"/>
              </a:rPr>
              <a:t>DLT</a:t>
            </a:r>
            <a:r>
              <a:rPr sz="1600" spc="-20" dirty="0">
                <a:latin typeface="UD Digi Kyokasho NK-B" panose="02020700000000000000" pitchFamily="18" charset="-128"/>
                <a:ea typeface="UD Digi Kyokasho NK-B" panose="02020700000000000000" pitchFamily="18" charset="-128"/>
                <a:cs typeface="Meiryo UI"/>
              </a:rPr>
              <a:t>を</a:t>
            </a:r>
            <a:r>
              <a:rPr sz="1600" spc="-25" dirty="0">
                <a:latin typeface="UD Digi Kyokasho NK-B" panose="02020700000000000000" pitchFamily="18" charset="-128"/>
                <a:ea typeface="UD Digi Kyokasho NK-B" panose="02020700000000000000" pitchFamily="18" charset="-128"/>
                <a:cs typeface="Meiryo UI"/>
              </a:rPr>
              <a:t>活</a:t>
            </a:r>
            <a:r>
              <a:rPr sz="1600" spc="-20" dirty="0">
                <a:latin typeface="UD Digi Kyokasho NK-B" panose="02020700000000000000" pitchFamily="18" charset="-128"/>
                <a:ea typeface="UD Digi Kyokasho NK-B" panose="02020700000000000000" pitchFamily="18" charset="-128"/>
                <a:cs typeface="Meiryo UI"/>
              </a:rPr>
              <a:t>用</a:t>
            </a:r>
            <a:r>
              <a:rPr sz="1600" spc="-10" dirty="0">
                <a:latin typeface="UD Digi Kyokasho NK-B" panose="02020700000000000000" pitchFamily="18" charset="-128"/>
                <a:ea typeface="UD Digi Kyokasho NK-B" panose="02020700000000000000" pitchFamily="18" charset="-128"/>
                <a:cs typeface="Meiryo UI"/>
              </a:rPr>
              <a:t>し</a:t>
            </a:r>
            <a:r>
              <a:rPr sz="1600" spc="-20" dirty="0">
                <a:latin typeface="UD Digi Kyokasho NK-B" panose="02020700000000000000" pitchFamily="18" charset="-128"/>
                <a:ea typeface="UD Digi Kyokasho NK-B" panose="02020700000000000000" pitchFamily="18" charset="-128"/>
                <a:cs typeface="Meiryo UI"/>
              </a:rPr>
              <a:t>た</a:t>
            </a:r>
            <a:r>
              <a:rPr sz="1600" spc="-25" dirty="0">
                <a:latin typeface="UD Digi Kyokasho NK-B" panose="02020700000000000000" pitchFamily="18" charset="-128"/>
                <a:ea typeface="UD Digi Kyokasho NK-B" panose="02020700000000000000" pitchFamily="18" charset="-128"/>
                <a:cs typeface="Meiryo UI"/>
              </a:rPr>
              <a:t>複数</a:t>
            </a:r>
            <a:r>
              <a:rPr sz="1600" spc="-10" dirty="0">
                <a:latin typeface="UD Digi Kyokasho NK-B" panose="02020700000000000000" pitchFamily="18" charset="-128"/>
                <a:ea typeface="UD Digi Kyokasho NK-B" panose="02020700000000000000" pitchFamily="18" charset="-128"/>
                <a:cs typeface="Meiryo UI"/>
              </a:rPr>
              <a:t>の</a:t>
            </a:r>
            <a:r>
              <a:rPr sz="1600" spc="-25" dirty="0">
                <a:latin typeface="UD Digi Kyokasho NK-B" panose="02020700000000000000" pitchFamily="18" charset="-128"/>
                <a:ea typeface="UD Digi Kyokasho NK-B" panose="02020700000000000000" pitchFamily="18" charset="-128"/>
                <a:cs typeface="Meiryo UI"/>
              </a:rPr>
              <a:t>PoCを実施中。</a:t>
            </a:r>
            <a:r>
              <a:rPr sz="1600" dirty="0">
                <a:latin typeface="UD Digi Kyokasho NK-B" panose="02020700000000000000" pitchFamily="18" charset="-128"/>
                <a:ea typeface="UD Digi Kyokasho NK-B" panose="02020700000000000000" pitchFamily="18" charset="-128"/>
                <a:cs typeface="Meiryo UI"/>
              </a:rPr>
              <a:t>Project </a:t>
            </a:r>
            <a:r>
              <a:rPr sz="1600" spc="-30" dirty="0">
                <a:latin typeface="UD Digi Kyokasho NK-B" panose="02020700000000000000" pitchFamily="18" charset="-128"/>
                <a:ea typeface="UD Digi Kyokasho NK-B" panose="02020700000000000000" pitchFamily="18" charset="-128"/>
                <a:cs typeface="Meiryo UI"/>
              </a:rPr>
              <a:t>Ion</a:t>
            </a:r>
            <a:r>
              <a:rPr sz="1600" spc="-10" dirty="0">
                <a:latin typeface="UD Digi Kyokasho NK-B" panose="02020700000000000000" pitchFamily="18" charset="-128"/>
                <a:ea typeface="UD Digi Kyokasho NK-B" panose="02020700000000000000" pitchFamily="18" charset="-128"/>
                <a:cs typeface="Meiryo UI"/>
              </a:rPr>
              <a:t>で</a:t>
            </a:r>
            <a:r>
              <a:rPr sz="1600" spc="-50" dirty="0">
                <a:latin typeface="UD Digi Kyokasho NK-B" panose="02020700000000000000" pitchFamily="18" charset="-128"/>
                <a:ea typeface="UD Digi Kyokasho NK-B" panose="02020700000000000000" pitchFamily="18" charset="-128"/>
                <a:cs typeface="Meiryo UI"/>
              </a:rPr>
              <a:t>は</a:t>
            </a:r>
            <a:r>
              <a:rPr sz="1600" spc="-25" dirty="0">
                <a:latin typeface="UD Digi Kyokasho NK-B" panose="02020700000000000000" pitchFamily="18" charset="-128"/>
                <a:ea typeface="UD Digi Kyokasho NK-B" panose="02020700000000000000" pitchFamily="18" charset="-128"/>
                <a:cs typeface="Meiryo UI"/>
              </a:rPr>
              <a:t>証券取引</a:t>
            </a:r>
            <a:r>
              <a:rPr sz="1600" spc="-20" dirty="0">
                <a:latin typeface="UD Digi Kyokasho NK-B" panose="02020700000000000000" pitchFamily="18" charset="-128"/>
                <a:ea typeface="UD Digi Kyokasho NK-B" panose="02020700000000000000" pitchFamily="18" charset="-128"/>
                <a:cs typeface="Meiryo UI"/>
              </a:rPr>
              <a:t>の</a:t>
            </a:r>
            <a:r>
              <a:rPr sz="1600" spc="-25" dirty="0">
                <a:latin typeface="UD Digi Kyokasho NK-B" panose="02020700000000000000" pitchFamily="18" charset="-128"/>
                <a:ea typeface="UD Digi Kyokasho NK-B" panose="02020700000000000000" pitchFamily="18" charset="-128"/>
                <a:cs typeface="Meiryo UI"/>
              </a:rPr>
              <a:t>決済基盤</a:t>
            </a:r>
            <a:r>
              <a:rPr sz="1600" spc="-20" dirty="0">
                <a:latin typeface="UD Digi Kyokasho NK-B" panose="02020700000000000000" pitchFamily="18" charset="-128"/>
                <a:ea typeface="UD Digi Kyokasho NK-B" panose="02020700000000000000" pitchFamily="18" charset="-128"/>
                <a:cs typeface="Meiryo UI"/>
              </a:rPr>
              <a:t>プラットフォームの</a:t>
            </a:r>
            <a:r>
              <a:rPr sz="1600" spc="-10" dirty="0">
                <a:latin typeface="UD Digi Kyokasho NK-B" panose="02020700000000000000" pitchFamily="18" charset="-128"/>
                <a:ea typeface="UD Digi Kyokasho NK-B" panose="02020700000000000000" pitchFamily="18" charset="-128"/>
                <a:cs typeface="Meiryo UI"/>
              </a:rPr>
              <a:t>構築</a:t>
            </a:r>
            <a:r>
              <a:rPr sz="1600" spc="-20" dirty="0">
                <a:latin typeface="UD Digi Kyokasho NK-B" panose="02020700000000000000" pitchFamily="18" charset="-128"/>
                <a:ea typeface="UD Digi Kyokasho NK-B" panose="02020700000000000000" pitchFamily="18" charset="-128"/>
                <a:cs typeface="Meiryo UI"/>
              </a:rPr>
              <a:t>を</a:t>
            </a:r>
            <a:r>
              <a:rPr sz="1600" spc="-25" dirty="0">
                <a:latin typeface="UD Digi Kyokasho NK-B" panose="02020700000000000000" pitchFamily="18" charset="-128"/>
                <a:ea typeface="UD Digi Kyokasho NK-B" panose="02020700000000000000" pitchFamily="18" charset="-128"/>
                <a:cs typeface="Meiryo UI"/>
              </a:rPr>
              <a:t>検</a:t>
            </a:r>
            <a:r>
              <a:rPr sz="1600" spc="-50" dirty="0">
                <a:latin typeface="UD Digi Kyokasho NK-B" panose="02020700000000000000" pitchFamily="18" charset="-128"/>
                <a:ea typeface="UD Digi Kyokasho NK-B" panose="02020700000000000000" pitchFamily="18" charset="-128"/>
                <a:cs typeface="Meiryo UI"/>
              </a:rPr>
              <a:t>討</a:t>
            </a:r>
            <a:endParaRPr sz="1600" dirty="0">
              <a:latin typeface="UD Digi Kyokasho NK-B" panose="02020700000000000000" pitchFamily="18" charset="-128"/>
              <a:ea typeface="UD Digi Kyokasho NK-B" panose="02020700000000000000" pitchFamily="18" charset="-128"/>
              <a:cs typeface="Meiryo UI"/>
            </a:endParaRPr>
          </a:p>
        </p:txBody>
      </p:sp>
      <p:sp>
        <p:nvSpPr>
          <p:cNvPr id="4" name="object 4"/>
          <p:cNvSpPr txBox="1"/>
          <p:nvPr/>
        </p:nvSpPr>
        <p:spPr>
          <a:xfrm>
            <a:off x="1285136"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DTCC</a:t>
            </a:r>
            <a:endParaRPr sz="1600">
              <a:latin typeface="Meiryo UI"/>
              <a:cs typeface="Meiryo UI"/>
            </a:endParaRPr>
          </a:p>
        </p:txBody>
      </p:sp>
      <p:sp>
        <p:nvSpPr>
          <p:cNvPr id="5" name="object 5"/>
          <p:cNvSpPr txBox="1"/>
          <p:nvPr/>
        </p:nvSpPr>
        <p:spPr>
          <a:xfrm>
            <a:off x="2135780" y="4067684"/>
            <a:ext cx="2528871" cy="228268"/>
          </a:xfrm>
          <a:prstGeom prst="rect">
            <a:avLst/>
          </a:prstGeom>
          <a:noFill/>
          <a:ln>
            <a:noFill/>
          </a:ln>
        </p:spPr>
        <p:txBody>
          <a:bodyPr vert="horz" wrap="square" lIns="0" tIns="12700" rIns="0" bIns="0" rtlCol="0">
            <a:spAutoFit/>
          </a:bodyPr>
          <a:lstStyle/>
          <a:p>
            <a:pPr>
              <a:spcBef>
                <a:spcPts val="100"/>
              </a:spcBef>
            </a:pPr>
            <a:r>
              <a:rPr sz="1400" dirty="0">
                <a:latin typeface="UD Digi Kyokasho NK-B" panose="02020700000000000000" pitchFamily="18" charset="-128"/>
                <a:ea typeface="UD Digi Kyokasho NK-B" panose="02020700000000000000" pitchFamily="18" charset="-128"/>
                <a:cs typeface="Meiryo UI"/>
              </a:rPr>
              <a:t>R3</a:t>
            </a:r>
            <a:r>
              <a:rPr sz="1400" spc="-15"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Corda </a:t>
            </a:r>
            <a:r>
              <a:rPr sz="1400" dirty="0">
                <a:latin typeface="UD Digi Kyokasho NK-B" panose="02020700000000000000" pitchFamily="18" charset="-128"/>
                <a:ea typeface="UD Digi Kyokasho NK-B" panose="02020700000000000000" pitchFamily="18" charset="-128"/>
                <a:cs typeface="Meiryo UI"/>
              </a:rPr>
              <a:t>Digital</a:t>
            </a:r>
            <a:r>
              <a:rPr sz="1400" spc="-4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6" name="object 6"/>
          <p:cNvGrpSpPr/>
          <p:nvPr/>
        </p:nvGrpSpPr>
        <p:grpSpPr>
          <a:xfrm>
            <a:off x="1184551" y="4020287"/>
            <a:ext cx="969644" cy="605155"/>
            <a:chOff x="388620" y="4020286"/>
            <a:chExt cx="969644" cy="605155"/>
          </a:xfrm>
          <a:noFill/>
        </p:grpSpPr>
        <p:pic>
          <p:nvPicPr>
            <p:cNvPr id="7" name="object 7"/>
            <p:cNvPicPr/>
            <p:nvPr/>
          </p:nvPicPr>
          <p:blipFill>
            <a:blip r:embed="rId2" cstate="print"/>
            <a:stretch>
              <a:fillRect/>
            </a:stretch>
          </p:blipFill>
          <p:spPr>
            <a:xfrm>
              <a:off x="467785" y="4033822"/>
              <a:ext cx="815518" cy="542846"/>
            </a:xfrm>
            <a:prstGeom prst="rect">
              <a:avLst/>
            </a:prstGeom>
            <a:grpFill/>
            <a:ln>
              <a:noFill/>
            </a:ln>
          </p:spPr>
        </p:pic>
        <p:pic>
          <p:nvPicPr>
            <p:cNvPr id="8" name="object 8"/>
            <p:cNvPicPr/>
            <p:nvPr/>
          </p:nvPicPr>
          <p:blipFill>
            <a:blip r:embed="rId3" cstate="print"/>
            <a:stretch>
              <a:fillRect/>
            </a:stretch>
          </p:blipFill>
          <p:spPr>
            <a:xfrm>
              <a:off x="388620" y="4020286"/>
              <a:ext cx="969289" cy="605053"/>
            </a:xfrm>
            <a:prstGeom prst="rect">
              <a:avLst/>
            </a:prstGeom>
            <a:grpFill/>
            <a:ln>
              <a:noFill/>
            </a:ln>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1" name="object 11"/>
          <p:cNvSpPr txBox="1"/>
          <p:nvPr/>
        </p:nvSpPr>
        <p:spPr>
          <a:xfrm>
            <a:off x="1290419" y="4081017"/>
            <a:ext cx="709295" cy="394980"/>
          </a:xfrm>
          <a:prstGeom prst="rect">
            <a:avLst/>
          </a:prstGeom>
          <a:noFill/>
          <a:ln>
            <a:noFill/>
          </a:ln>
        </p:spPr>
        <p:txBody>
          <a:bodyPr vert="horz" wrap="square" lIns="0" tIns="12700" rIns="0" bIns="0" rtlCol="0">
            <a:spAutoFit/>
          </a:bodyPr>
          <a:lstStyle/>
          <a:p>
            <a:pPr marL="1905" algn="ctr">
              <a:spcBef>
                <a:spcPts val="100"/>
              </a:spcBef>
            </a:pPr>
            <a:r>
              <a:rPr sz="1200" spc="-25" dirty="0" err="1">
                <a:latin typeface="UD Digi Kyokasho NK-B" panose="02020700000000000000" pitchFamily="18" charset="-128"/>
                <a:ea typeface="UD Digi Kyokasho NK-B" panose="02020700000000000000" pitchFamily="18" charset="-128"/>
                <a:cs typeface="Meiryo UI"/>
              </a:rPr>
              <a:t>活用</a:t>
            </a:r>
            <a:endParaRPr lang="en-US" sz="1200" spc="-25" dirty="0">
              <a:latin typeface="UD Digi Kyokasho NK-B" panose="02020700000000000000" pitchFamily="18" charset="-128"/>
              <a:ea typeface="UD Digi Kyokasho NK-B" panose="02020700000000000000" pitchFamily="18" charset="-128"/>
              <a:cs typeface="Meiryo UI"/>
            </a:endParaRPr>
          </a:p>
          <a:p>
            <a:pPr marL="1905" algn="ctr">
              <a:spcBef>
                <a:spcPts val="100"/>
              </a:spcBef>
            </a:pPr>
            <a:r>
              <a:rPr lang="ja-JP" altLang="en-US" sz="1200" spc="-25"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2" name="object 12"/>
          <p:cNvGrpSpPr/>
          <p:nvPr/>
        </p:nvGrpSpPr>
        <p:grpSpPr>
          <a:xfrm>
            <a:off x="1254655" y="4550652"/>
            <a:ext cx="833755" cy="771525"/>
            <a:chOff x="458723" y="4550651"/>
            <a:chExt cx="833755" cy="771525"/>
          </a:xfrm>
          <a:noFill/>
        </p:grpSpPr>
        <p:pic>
          <p:nvPicPr>
            <p:cNvPr id="13" name="object 13"/>
            <p:cNvPicPr/>
            <p:nvPr/>
          </p:nvPicPr>
          <p:blipFill>
            <a:blip r:embed="rId4" cstate="print"/>
            <a:stretch>
              <a:fillRect/>
            </a:stretch>
          </p:blipFill>
          <p:spPr>
            <a:xfrm>
              <a:off x="458723" y="4550651"/>
              <a:ext cx="833640" cy="771156"/>
            </a:xfrm>
            <a:prstGeom prst="rect">
              <a:avLst/>
            </a:prstGeom>
            <a:grpFill/>
            <a:ln>
              <a:noFill/>
            </a:ln>
          </p:spPr>
        </p:pic>
        <p:pic>
          <p:nvPicPr>
            <p:cNvPr id="14" name="object 14"/>
            <p:cNvPicPr/>
            <p:nvPr/>
          </p:nvPicPr>
          <p:blipFill>
            <a:blip r:embed="rId5" cstate="print"/>
            <a:stretch>
              <a:fillRect/>
            </a:stretch>
          </p:blipFill>
          <p:spPr>
            <a:xfrm>
              <a:off x="502919" y="4655794"/>
              <a:ext cx="742200" cy="605053"/>
            </a:xfrm>
            <a:prstGeom prst="rect">
              <a:avLst/>
            </a:prstGeom>
            <a:grpFill/>
            <a:ln>
              <a:noFill/>
            </a:ln>
          </p:spPr>
        </p:pic>
      </p:grpSp>
      <p:sp>
        <p:nvSpPr>
          <p:cNvPr id="15" name="object 15"/>
          <p:cNvSpPr txBox="1"/>
          <p:nvPr/>
        </p:nvSpPr>
        <p:spPr>
          <a:xfrm>
            <a:off x="1285135" y="4581144"/>
            <a:ext cx="722630" cy="518732"/>
          </a:xfrm>
          <a:prstGeom prst="rect">
            <a:avLst/>
          </a:prstGeom>
          <a:noFill/>
          <a:ln w="9525">
            <a:noFill/>
          </a:ln>
        </p:spPr>
        <p:txBody>
          <a:bodyPr vert="horz" wrap="square" lIns="0" tIns="147955" rIns="0" bIns="0" rtlCol="0">
            <a:spAutoFit/>
          </a:bodyPr>
          <a:lstStyle/>
          <a:p>
            <a:pPr marL="219075">
              <a:spcBef>
                <a:spcPts val="1165"/>
              </a:spcBef>
            </a:pPr>
            <a:r>
              <a:rPr sz="1200" spc="-30" dirty="0">
                <a:latin typeface="UD Digi Kyokasho NK-B" panose="02020700000000000000" pitchFamily="18" charset="-128"/>
                <a:ea typeface="UD Digi Kyokasho NK-B" panose="02020700000000000000" pitchFamily="18" charset="-128"/>
                <a:cs typeface="Meiryo UI"/>
              </a:rPr>
              <a:t>主な</a:t>
            </a:r>
            <a:endParaRPr sz="1200">
              <a:latin typeface="UD Digi Kyokasho NK-B" panose="02020700000000000000" pitchFamily="18" charset="-128"/>
              <a:ea typeface="UD Digi Kyokasho NK-B" panose="02020700000000000000" pitchFamily="18" charset="-128"/>
              <a:cs typeface="Meiryo UI"/>
            </a:endParaRPr>
          </a:p>
          <a:p>
            <a:pPr marL="132080"/>
            <a:r>
              <a:rPr sz="1200" spc="-20" dirty="0">
                <a:latin typeface="UD Digi Kyokasho NK-B" panose="02020700000000000000" pitchFamily="18" charset="-128"/>
                <a:ea typeface="UD Digi Kyokasho NK-B" panose="02020700000000000000" pitchFamily="18" charset="-128"/>
                <a:cs typeface="Meiryo UI"/>
              </a:rPr>
              <a:t>協業先</a:t>
            </a:r>
            <a:endParaRPr sz="1200">
              <a:latin typeface="UD Digi Kyokasho NK-B" panose="02020700000000000000" pitchFamily="18" charset="-128"/>
              <a:ea typeface="UD Digi Kyokasho NK-B" panose="02020700000000000000" pitchFamily="18" charset="-128"/>
              <a:cs typeface="Meiryo UI"/>
            </a:endParaRPr>
          </a:p>
        </p:txBody>
      </p:sp>
      <p:grpSp>
        <p:nvGrpSpPr>
          <p:cNvPr id="16" name="object 16"/>
          <p:cNvGrpSpPr/>
          <p:nvPr/>
        </p:nvGrpSpPr>
        <p:grpSpPr>
          <a:xfrm>
            <a:off x="1254655" y="5298948"/>
            <a:ext cx="833755" cy="732155"/>
            <a:chOff x="458723" y="5298947"/>
            <a:chExt cx="833755" cy="732155"/>
          </a:xfrm>
          <a:noFill/>
        </p:grpSpPr>
        <p:pic>
          <p:nvPicPr>
            <p:cNvPr id="17" name="object 17"/>
            <p:cNvPicPr/>
            <p:nvPr/>
          </p:nvPicPr>
          <p:blipFill>
            <a:blip r:embed="rId6" cstate="print"/>
            <a:stretch>
              <a:fillRect/>
            </a:stretch>
          </p:blipFill>
          <p:spPr>
            <a:xfrm>
              <a:off x="458723" y="5298947"/>
              <a:ext cx="833640" cy="731545"/>
            </a:xfrm>
            <a:prstGeom prst="rect">
              <a:avLst/>
            </a:prstGeom>
            <a:grpFill/>
            <a:ln>
              <a:noFill/>
            </a:ln>
          </p:spPr>
        </p:pic>
        <p:pic>
          <p:nvPicPr>
            <p:cNvPr id="18" name="object 18"/>
            <p:cNvPicPr/>
            <p:nvPr/>
          </p:nvPicPr>
          <p:blipFill>
            <a:blip r:embed="rId7" cstate="print"/>
            <a:stretch>
              <a:fillRect/>
            </a:stretch>
          </p:blipFill>
          <p:spPr>
            <a:xfrm>
              <a:off x="547115" y="5384291"/>
              <a:ext cx="652284" cy="605053"/>
            </a:xfrm>
            <a:prstGeom prst="rect">
              <a:avLst/>
            </a:prstGeom>
            <a:grpFill/>
            <a:ln>
              <a:noFill/>
            </a:ln>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0" name="object 20"/>
          <p:cNvSpPr txBox="1"/>
          <p:nvPr/>
        </p:nvSpPr>
        <p:spPr>
          <a:xfrm>
            <a:off x="1282277" y="5334190"/>
            <a:ext cx="713740" cy="493724"/>
          </a:xfrm>
          <a:prstGeom prst="rect">
            <a:avLst/>
          </a:prstGeom>
          <a:noFill/>
          <a:ln>
            <a:noFill/>
          </a:ln>
        </p:spPr>
        <p:txBody>
          <a:bodyPr vert="horz" wrap="square" lIns="0" tIns="123189" rIns="0" bIns="0" rtlCol="0">
            <a:spAutoFit/>
          </a:bodyPr>
          <a:lstStyle/>
          <a:p>
            <a:pPr marL="179070">
              <a:spcBef>
                <a:spcPts val="969"/>
              </a:spcBef>
            </a:pPr>
            <a:r>
              <a:rPr sz="1200" spc="-20" dirty="0">
                <a:latin typeface="UD Digi Kyokasho NK-B" panose="02020700000000000000" pitchFamily="18" charset="-128"/>
                <a:ea typeface="UD Digi Kyokasho NK-B" panose="02020700000000000000" pitchFamily="18" charset="-128"/>
                <a:cs typeface="Meiryo UI"/>
              </a:rPr>
              <a:t>ユース</a:t>
            </a:r>
            <a:endParaRPr sz="1200">
              <a:latin typeface="UD Digi Kyokasho NK-B" panose="02020700000000000000" pitchFamily="18" charset="-128"/>
              <a:ea typeface="UD Digi Kyokasho NK-B" panose="02020700000000000000" pitchFamily="18" charset="-128"/>
              <a:cs typeface="Meiryo UI"/>
            </a:endParaRPr>
          </a:p>
          <a:p>
            <a:pPr marL="182245"/>
            <a:r>
              <a:rPr sz="1200" spc="-20" dirty="0">
                <a:latin typeface="UD Digi Kyokasho NK-B" panose="02020700000000000000" pitchFamily="18" charset="-128"/>
                <a:ea typeface="UD Digi Kyokasho NK-B" panose="02020700000000000000" pitchFamily="18" charset="-128"/>
                <a:cs typeface="Meiryo UI"/>
              </a:rPr>
              <a:t>ケース</a:t>
            </a:r>
            <a:endParaRPr sz="1200">
              <a:latin typeface="UD Digi Kyokasho NK-B" panose="02020700000000000000" pitchFamily="18" charset="-128"/>
              <a:ea typeface="UD Digi Kyokasho NK-B" panose="02020700000000000000" pitchFamily="18" charset="-128"/>
              <a:cs typeface="Meiryo UI"/>
            </a:endParaRPr>
          </a:p>
        </p:txBody>
      </p:sp>
      <p:sp>
        <p:nvSpPr>
          <p:cNvPr id="21" name="object 21"/>
          <p:cNvSpPr txBox="1"/>
          <p:nvPr/>
        </p:nvSpPr>
        <p:spPr>
          <a:xfrm>
            <a:off x="2123082" y="3124658"/>
            <a:ext cx="1020580" cy="228909"/>
          </a:xfrm>
          <a:prstGeom prst="rect">
            <a:avLst/>
          </a:prstGeom>
          <a:noFill/>
          <a:ln>
            <a:noFill/>
          </a:ln>
        </p:spPr>
        <p:txBody>
          <a:bodyPr vert="horz" wrap="square" lIns="0" tIns="13335" rIns="0" bIns="0" rtlCol="0">
            <a:spAutoFit/>
          </a:bodyPr>
          <a:lstStyle/>
          <a:p>
            <a:pPr marL="12700">
              <a:spcBef>
                <a:spcPts val="105"/>
              </a:spcBef>
            </a:pPr>
            <a:r>
              <a:rPr sz="1400" spc="-20" dirty="0">
                <a:latin typeface="UD Digi Kyokasho NK-B" panose="02020700000000000000" pitchFamily="18" charset="-128"/>
                <a:ea typeface="UD Digi Kyokasho NK-B" panose="02020700000000000000" pitchFamily="18" charset="-128"/>
                <a:cs typeface="Meiryo UI"/>
              </a:rPr>
              <a:t>DTCC</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22" name="object 22"/>
          <p:cNvGrpSpPr/>
          <p:nvPr/>
        </p:nvGrpSpPr>
        <p:grpSpPr>
          <a:xfrm>
            <a:off x="1222651" y="2985311"/>
            <a:ext cx="894715" cy="542925"/>
            <a:chOff x="426719" y="2985310"/>
            <a:chExt cx="894715" cy="542925"/>
          </a:xfrm>
          <a:noFill/>
        </p:grpSpPr>
        <p:pic>
          <p:nvPicPr>
            <p:cNvPr id="23" name="object 23"/>
            <p:cNvPicPr/>
            <p:nvPr/>
          </p:nvPicPr>
          <p:blipFill>
            <a:blip r:embed="rId2" cstate="print"/>
            <a:stretch>
              <a:fillRect/>
            </a:stretch>
          </p:blipFill>
          <p:spPr>
            <a:xfrm>
              <a:off x="467785" y="2985310"/>
              <a:ext cx="815518" cy="542846"/>
            </a:xfrm>
            <a:prstGeom prst="rect">
              <a:avLst/>
            </a:prstGeom>
            <a:grpFill/>
            <a:ln>
              <a:noFill/>
            </a:ln>
          </p:spPr>
        </p:pic>
        <p:pic>
          <p:nvPicPr>
            <p:cNvPr id="24" name="object 24"/>
            <p:cNvPicPr/>
            <p:nvPr/>
          </p:nvPicPr>
          <p:blipFill>
            <a:blip r:embed="rId8" cstate="print"/>
            <a:stretch>
              <a:fillRect/>
            </a:stretch>
          </p:blipFill>
          <p:spPr>
            <a:xfrm>
              <a:off x="426719" y="3063201"/>
              <a:ext cx="894575" cy="422186"/>
            </a:xfrm>
            <a:prstGeom prst="rect">
              <a:avLst/>
            </a:prstGeom>
            <a:grpFill/>
            <a:ln>
              <a:noFill/>
            </a:ln>
          </p:spPr>
        </p:pic>
      </p:grpSp>
      <p:sp>
        <p:nvSpPr>
          <p:cNvPr id="25" name="object 25"/>
          <p:cNvSpPr txBox="1"/>
          <p:nvPr/>
        </p:nvSpPr>
        <p:spPr>
          <a:xfrm>
            <a:off x="1285135" y="2997708"/>
            <a:ext cx="722630" cy="323807"/>
          </a:xfrm>
          <a:prstGeom prst="rect">
            <a:avLst/>
          </a:prstGeom>
          <a:noFill/>
          <a:ln w="9525">
            <a:noFill/>
          </a:ln>
        </p:spPr>
        <p:txBody>
          <a:bodyPr vert="horz" wrap="square" lIns="0" tIns="137795" rIns="0" bIns="0" rtlCol="0">
            <a:spAutoFit/>
          </a:bodyPr>
          <a:lstStyle/>
          <a:p>
            <a:pPr marL="55880">
              <a:spcBef>
                <a:spcPts val="1085"/>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36490" y="1707896"/>
            <a:ext cx="6410661" cy="659796"/>
          </a:xfrm>
          <a:prstGeom prst="rect">
            <a:avLst/>
          </a:prstGeom>
        </p:spPr>
        <p:txBody>
          <a:bodyPr vert="horz" wrap="square" lIns="0" tIns="13335" rIns="0" bIns="0" rtlCol="0">
            <a:spAutoFit/>
          </a:bodyPr>
          <a:lstStyle/>
          <a:p>
            <a:pPr marL="190500" marR="5080" indent="-178435" algn="just">
              <a:spcBef>
                <a:spcPts val="10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決済の高速化のメリットを提供し、セントラルネッティングの利点を維持しつつ清算・決済エコシステムの断片化を防ぐ可能性を持つ、代替的なデジタル決済サービスの将来像を模索</a:t>
            </a:r>
            <a:endParaRPr sz="1400" dirty="0">
              <a:latin typeface="UD Digi Kyokasho NK-B" panose="02020700000000000000" pitchFamily="18" charset="-128"/>
              <a:ea typeface="UD Digi Kyokasho NK-B" panose="02020700000000000000" pitchFamily="18" charset="-128"/>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36490" y="2607641"/>
            <a:ext cx="6337238" cy="857885"/>
          </a:xfrm>
          <a:prstGeom prst="rect">
            <a:avLst/>
          </a:prstGeom>
        </p:spPr>
        <p:txBody>
          <a:bodyPr vert="horz" wrap="square" lIns="0" tIns="13335" rIns="0" bIns="0" rtlCol="0">
            <a:spAutoFit/>
          </a:bodyPr>
          <a:lstStyle/>
          <a:p>
            <a:pPr marL="190500" indent="-178435">
              <a:spcBef>
                <a:spcPts val="105"/>
              </a:spcBef>
              <a:buFont typeface="Arial"/>
              <a:buChar char="•"/>
              <a:tabLst>
                <a:tab pos="191135" algn="l"/>
              </a:tabLst>
            </a:pPr>
            <a:r>
              <a:rPr sz="1400" spc="-25" dirty="0" err="1">
                <a:latin typeface="UD Digi Kyokasho NK-B" panose="02020700000000000000" pitchFamily="18" charset="-128"/>
                <a:ea typeface="UD Digi Kyokasho NK-B" panose="02020700000000000000" pitchFamily="18" charset="-128"/>
                <a:cs typeface="Meiryo UI"/>
              </a:rPr>
              <a:t>証券トークンを活用した決済の高速化に関する価値提案をさらに進め、ど</a:t>
            </a:r>
            <a:r>
              <a:rPr sz="1400" spc="-20" dirty="0" err="1">
                <a:latin typeface="UD Digi Kyokasho NK-B" panose="02020700000000000000" pitchFamily="18" charset="-128"/>
                <a:ea typeface="UD Digi Kyokasho NK-B" panose="02020700000000000000" pitchFamily="18" charset="-128"/>
                <a:cs typeface="Meiryo UI"/>
              </a:rPr>
              <a:t>のように展開して顧客と業界に付加価値を提供できるかを研究する</a:t>
            </a:r>
            <a:endParaRPr sz="1400" dirty="0">
              <a:latin typeface="UD Digi Kyokasho NK-B" panose="02020700000000000000" pitchFamily="18" charset="-128"/>
              <a:ea typeface="UD Digi Kyokasho NK-B" panose="02020700000000000000" pitchFamily="18" charset="-128"/>
              <a:cs typeface="Meiryo UI"/>
            </a:endParaRPr>
          </a:p>
          <a:p>
            <a:pPr marL="319405" indent="-287020">
              <a:spcBef>
                <a:spcPts val="1500"/>
              </a:spcBef>
              <a:buFont typeface="Arial"/>
              <a:buChar char="•"/>
              <a:tabLst>
                <a:tab pos="318770" algn="l"/>
                <a:tab pos="319405" algn="l"/>
              </a:tabLst>
            </a:pPr>
            <a:r>
              <a:rPr sz="1400" spc="-10" dirty="0">
                <a:latin typeface="UD Digi Kyokasho NK-B" panose="02020700000000000000" pitchFamily="18" charset="-128"/>
                <a:ea typeface="UD Digi Kyokasho NK-B" panose="02020700000000000000" pitchFamily="18" charset="-128"/>
                <a:cs typeface="Meiryo UI"/>
              </a:rPr>
              <a:t>Ion</a:t>
            </a:r>
            <a:r>
              <a:rPr sz="1400" spc="-20" dirty="0">
                <a:latin typeface="UD Digi Kyokasho NK-B" panose="02020700000000000000" pitchFamily="18" charset="-128"/>
                <a:ea typeface="UD Digi Kyokasho NK-B" panose="02020700000000000000" pitchFamily="18" charset="-128"/>
                <a:cs typeface="Meiryo UI"/>
              </a:rPr>
              <a:t>は以下主要４機能で構成されている</a:t>
            </a:r>
            <a:endParaRPr sz="1400" dirty="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2123081" y="5521248"/>
            <a:ext cx="739140" cy="228268"/>
          </a:xfrm>
          <a:prstGeom prst="rect">
            <a:avLst/>
          </a:prstGeom>
          <a:noFill/>
          <a:ln>
            <a:noFill/>
          </a:ln>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証券決済</a:t>
            </a:r>
            <a:endParaRPr sz="1400">
              <a:latin typeface="UD Digi Kyokasho NK-B" panose="02020700000000000000" pitchFamily="18" charset="-128"/>
              <a:ea typeface="UD Digi Kyokasho NK-B" panose="02020700000000000000" pitchFamily="18" charset="-128"/>
              <a:cs typeface="Meiryo UI"/>
            </a:endParaRPr>
          </a:p>
        </p:txBody>
      </p:sp>
      <p:sp>
        <p:nvSpPr>
          <p:cNvPr id="33" name="object 33"/>
          <p:cNvSpPr txBox="1"/>
          <p:nvPr/>
        </p:nvSpPr>
        <p:spPr>
          <a:xfrm>
            <a:off x="4998211" y="4775707"/>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337559"/>
            <a:ext cx="0" cy="3340100"/>
          </a:xfrm>
          <a:custGeom>
            <a:avLst/>
            <a:gdLst/>
            <a:ahLst/>
            <a:cxnLst/>
            <a:rect l="l" t="t" r="r" b="b"/>
            <a:pathLst>
              <a:path h="3340100">
                <a:moveTo>
                  <a:pt x="0" y="0"/>
                </a:moveTo>
                <a:lnTo>
                  <a:pt x="0" y="3340011"/>
                </a:lnTo>
              </a:path>
            </a:pathLst>
          </a:custGeom>
          <a:ln w="9525">
            <a:solidFill>
              <a:srgbClr val="000000"/>
            </a:solidFill>
          </a:ln>
        </p:spPr>
        <p:txBody>
          <a:bodyPr wrap="square" lIns="0" tIns="0" rIns="0" bIns="0" rtlCol="0"/>
          <a:lstStyle/>
          <a:p>
            <a:endParaRPr/>
          </a:p>
        </p:txBody>
      </p:sp>
      <p:pic>
        <p:nvPicPr>
          <p:cNvPr id="35" name="object 35"/>
          <p:cNvPicPr/>
          <p:nvPr/>
        </p:nvPicPr>
        <p:blipFill>
          <a:blip r:embed="rId9" cstate="print"/>
          <a:stretch>
            <a:fillRect/>
          </a:stretch>
        </p:blipFill>
        <p:spPr>
          <a:xfrm>
            <a:off x="1649560" y="2193246"/>
            <a:ext cx="2178943" cy="607657"/>
          </a:xfrm>
          <a:prstGeom prst="rect">
            <a:avLst/>
          </a:prstGeom>
        </p:spPr>
      </p:pic>
      <p:grpSp>
        <p:nvGrpSpPr>
          <p:cNvPr id="36" name="object 36"/>
          <p:cNvGrpSpPr/>
          <p:nvPr/>
        </p:nvGrpSpPr>
        <p:grpSpPr>
          <a:xfrm>
            <a:off x="1222650" y="5961889"/>
            <a:ext cx="867410" cy="732155"/>
            <a:chOff x="426719" y="5961888"/>
            <a:chExt cx="867410" cy="732155"/>
          </a:xfrm>
          <a:noFill/>
        </p:grpSpPr>
        <p:pic>
          <p:nvPicPr>
            <p:cNvPr id="37" name="object 37"/>
            <p:cNvPicPr/>
            <p:nvPr/>
          </p:nvPicPr>
          <p:blipFill>
            <a:blip r:embed="rId10" cstate="print"/>
            <a:stretch>
              <a:fillRect/>
            </a:stretch>
          </p:blipFill>
          <p:spPr>
            <a:xfrm>
              <a:off x="443483" y="5961888"/>
              <a:ext cx="835164" cy="731545"/>
            </a:xfrm>
            <a:prstGeom prst="rect">
              <a:avLst/>
            </a:prstGeom>
            <a:grpFill/>
            <a:ln>
              <a:noFill/>
            </a:ln>
          </p:spPr>
        </p:pic>
        <p:pic>
          <p:nvPicPr>
            <p:cNvPr id="38" name="object 38"/>
            <p:cNvPicPr/>
            <p:nvPr/>
          </p:nvPicPr>
          <p:blipFill>
            <a:blip r:embed="rId11" cstate="print"/>
            <a:stretch>
              <a:fillRect/>
            </a:stretch>
          </p:blipFill>
          <p:spPr>
            <a:xfrm>
              <a:off x="426719" y="6138672"/>
              <a:ext cx="867143" cy="422186"/>
            </a:xfrm>
            <a:prstGeom prst="rect">
              <a:avLst/>
            </a:prstGeom>
            <a:grpFill/>
            <a:ln>
              <a:noFill/>
            </a:ln>
          </p:spPr>
        </p:pic>
        <p:sp>
          <p:nvSpPr>
            <p:cNvPr id="39" name="object 39"/>
            <p:cNvSpPr/>
            <p:nvPr/>
          </p:nvSpPr>
          <p:spPr>
            <a:xfrm>
              <a:off x="473963" y="5992368"/>
              <a:ext cx="723900" cy="620395"/>
            </a:xfrm>
            <a:custGeom>
              <a:avLst/>
              <a:gdLst/>
              <a:ahLst/>
              <a:cxnLst/>
              <a:rect l="l" t="t" r="r" b="b"/>
              <a:pathLst>
                <a:path w="723900" h="620395">
                  <a:moveTo>
                    <a:pt x="0" y="620267"/>
                  </a:moveTo>
                  <a:lnTo>
                    <a:pt x="723899" y="620267"/>
                  </a:lnTo>
                  <a:lnTo>
                    <a:pt x="723899" y="0"/>
                  </a:lnTo>
                  <a:lnTo>
                    <a:pt x="0" y="0"/>
                  </a:lnTo>
                  <a:lnTo>
                    <a:pt x="0" y="620267"/>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40" name="object 40"/>
          <p:cNvSpPr txBox="1"/>
          <p:nvPr/>
        </p:nvSpPr>
        <p:spPr>
          <a:xfrm>
            <a:off x="1282277" y="5975794"/>
            <a:ext cx="713740" cy="387286"/>
          </a:xfrm>
          <a:prstGeom prst="rect">
            <a:avLst/>
          </a:prstGeom>
          <a:noFill/>
          <a:ln>
            <a:noFill/>
          </a:ln>
        </p:spPr>
        <p:txBody>
          <a:bodyPr vert="horz" wrap="square" lIns="0" tIns="2540" rIns="0" bIns="0" rtlCol="0">
            <a:spAutoFit/>
          </a:bodyPr>
          <a:lstStyle/>
          <a:p>
            <a:pPr>
              <a:spcBef>
                <a:spcPts val="20"/>
              </a:spcBef>
            </a:pPr>
            <a:endParaRPr sz="1400" dirty="0">
              <a:latin typeface="UD Digi Kyokasho NK-B" panose="02020700000000000000" pitchFamily="18" charset="-128"/>
              <a:ea typeface="UD Digi Kyokasho NK-B" panose="02020700000000000000" pitchFamily="18" charset="-128"/>
              <a:cs typeface="Times New Roman"/>
            </a:endParaRPr>
          </a:p>
          <a:p>
            <a:pPr marL="58419"/>
            <a:r>
              <a:rPr sz="1100" spc="-15"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41" name="object 41"/>
          <p:cNvSpPr txBox="1"/>
          <p:nvPr/>
        </p:nvSpPr>
        <p:spPr>
          <a:xfrm>
            <a:off x="2108857" y="6077814"/>
            <a:ext cx="1741805" cy="452755"/>
          </a:xfrm>
          <a:prstGeom prst="rect">
            <a:avLst/>
          </a:prstGeom>
          <a:noFill/>
          <a:ln>
            <a:noFill/>
          </a:ln>
        </p:spPr>
        <p:txBody>
          <a:bodyPr vert="horz" wrap="square" lIns="0" tIns="12700" rIns="0" bIns="0" rtlCol="0">
            <a:spAutoFit/>
          </a:bodyPr>
          <a:lstStyle/>
          <a:p>
            <a:pPr marL="12700">
              <a:spcBef>
                <a:spcPts val="100"/>
              </a:spcBef>
            </a:pPr>
            <a:r>
              <a:rPr sz="1400" spc="-25" dirty="0">
                <a:latin typeface="UD Digi Kyokasho NK-B" panose="02020700000000000000" pitchFamily="18" charset="-128"/>
                <a:ea typeface="UD Digi Kyokasho NK-B" panose="02020700000000000000" pitchFamily="18" charset="-128"/>
                <a:cs typeface="Meiryo UI"/>
              </a:rPr>
              <a:t>PoC</a:t>
            </a:r>
            <a:endParaRPr sz="140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今後も検証は継続</a:t>
            </a:r>
            <a:r>
              <a:rPr sz="1400" spc="-5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sp>
        <p:nvSpPr>
          <p:cNvPr id="42" name="object 42"/>
          <p:cNvSpPr txBox="1"/>
          <p:nvPr/>
        </p:nvSpPr>
        <p:spPr>
          <a:xfrm>
            <a:off x="2123080" y="4794884"/>
            <a:ext cx="2582915" cy="228268"/>
          </a:xfrm>
          <a:prstGeom prst="rect">
            <a:avLst/>
          </a:prstGeom>
          <a:noFill/>
          <a:ln>
            <a:noFill/>
          </a:ln>
        </p:spPr>
        <p:txBody>
          <a:bodyPr vert="horz" wrap="square" lIns="0" tIns="12700" rIns="0" bIns="0" rtlCol="0">
            <a:spAutoFit/>
          </a:bodyPr>
          <a:lstStyle/>
          <a:p>
            <a:pPr marL="12700">
              <a:spcBef>
                <a:spcPts val="100"/>
              </a:spcBef>
            </a:pPr>
            <a:r>
              <a:rPr sz="1400" spc="-10" dirty="0">
                <a:latin typeface="UD Digi Kyokasho NK-B" panose="02020700000000000000" pitchFamily="18" charset="-128"/>
                <a:ea typeface="UD Digi Kyokasho NK-B" panose="02020700000000000000" pitchFamily="18" charset="-128"/>
                <a:cs typeface="Meiryo UI"/>
              </a:rPr>
              <a:t>アクセンチュア/</a:t>
            </a:r>
            <a:r>
              <a:rPr sz="1400" dirty="0">
                <a:latin typeface="UD Digi Kyokasho NK-B" panose="02020700000000000000" pitchFamily="18" charset="-128"/>
                <a:ea typeface="UD Digi Kyokasho NK-B" panose="02020700000000000000" pitchFamily="18" charset="-128"/>
                <a:cs typeface="Meiryo UI"/>
              </a:rPr>
              <a:t>Digital</a:t>
            </a:r>
            <a:r>
              <a:rPr sz="1400" spc="-7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a:t>
            </a:r>
            <a:endParaRPr sz="1400" dirty="0">
              <a:latin typeface="UD Digi Kyokasho NK-B" panose="02020700000000000000" pitchFamily="18" charset="-128"/>
              <a:ea typeface="UD Digi Kyokasho NK-B" panose="02020700000000000000" pitchFamily="18" charset="-128"/>
              <a:cs typeface="Meiryo UI"/>
            </a:endParaRPr>
          </a:p>
        </p:txBody>
      </p:sp>
      <p:sp>
        <p:nvSpPr>
          <p:cNvPr id="43" name="object 43"/>
          <p:cNvSpPr txBox="1"/>
          <p:nvPr/>
        </p:nvSpPr>
        <p:spPr>
          <a:xfrm>
            <a:off x="2135781" y="3670172"/>
            <a:ext cx="78740" cy="228268"/>
          </a:xfrm>
          <a:prstGeom prst="rect">
            <a:avLst/>
          </a:prstGeom>
          <a:noFill/>
          <a:ln>
            <a:noFill/>
          </a:ln>
        </p:spPr>
        <p:txBody>
          <a:bodyPr vert="horz" wrap="square" lIns="0" tIns="12700" rIns="0" bIns="0" rtlCol="0">
            <a:spAutoFit/>
          </a:bodyPr>
          <a:lstStyle/>
          <a:p>
            <a:pPr>
              <a:spcBef>
                <a:spcPts val="100"/>
              </a:spcBef>
            </a:pPr>
            <a:r>
              <a:rPr sz="140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grpSp>
        <p:nvGrpSpPr>
          <p:cNvPr id="44" name="object 44"/>
          <p:cNvGrpSpPr/>
          <p:nvPr/>
        </p:nvGrpSpPr>
        <p:grpSpPr>
          <a:xfrm>
            <a:off x="1222651" y="3511283"/>
            <a:ext cx="894715" cy="570230"/>
            <a:chOff x="426719" y="3511283"/>
            <a:chExt cx="894715" cy="570230"/>
          </a:xfrm>
          <a:noFill/>
        </p:grpSpPr>
        <p:pic>
          <p:nvPicPr>
            <p:cNvPr id="45" name="object 45"/>
            <p:cNvPicPr/>
            <p:nvPr/>
          </p:nvPicPr>
          <p:blipFill>
            <a:blip r:embed="rId12" cstate="print"/>
            <a:stretch>
              <a:fillRect/>
            </a:stretch>
          </p:blipFill>
          <p:spPr>
            <a:xfrm>
              <a:off x="458723" y="3511283"/>
              <a:ext cx="833640" cy="569988"/>
            </a:xfrm>
            <a:prstGeom prst="rect">
              <a:avLst/>
            </a:prstGeom>
            <a:grpFill/>
            <a:ln>
              <a:noFill/>
            </a:ln>
          </p:spPr>
        </p:pic>
        <p:pic>
          <p:nvPicPr>
            <p:cNvPr id="46" name="object 46"/>
            <p:cNvPicPr/>
            <p:nvPr/>
          </p:nvPicPr>
          <p:blipFill>
            <a:blip r:embed="rId13" cstate="print"/>
            <a:stretch>
              <a:fillRect/>
            </a:stretch>
          </p:blipFill>
          <p:spPr>
            <a:xfrm>
              <a:off x="426719" y="3607269"/>
              <a:ext cx="894575" cy="422186"/>
            </a:xfrm>
            <a:prstGeom prst="rect">
              <a:avLst/>
            </a:prstGeom>
            <a:grpFill/>
            <a:ln>
              <a:noFill/>
            </a:ln>
          </p:spPr>
        </p:pic>
      </p:grpSp>
      <p:sp>
        <p:nvSpPr>
          <p:cNvPr id="47" name="object 47"/>
          <p:cNvSpPr txBox="1"/>
          <p:nvPr/>
        </p:nvSpPr>
        <p:spPr>
          <a:xfrm>
            <a:off x="1285135" y="3541777"/>
            <a:ext cx="722630" cy="325089"/>
          </a:xfrm>
          <a:prstGeom prst="rect">
            <a:avLst/>
          </a:prstGeom>
          <a:noFill/>
          <a:ln w="9525">
            <a:noFill/>
          </a:ln>
        </p:spPr>
        <p:txBody>
          <a:bodyPr vert="horz" wrap="square" lIns="0" tIns="139065" rIns="0" bIns="0" rtlCol="0">
            <a:spAutoFit/>
          </a:bodyPr>
          <a:lstStyle/>
          <a:p>
            <a:pPr marL="55880">
              <a:spcBef>
                <a:spcPts val="1095"/>
              </a:spcBef>
            </a:pPr>
            <a:r>
              <a:rPr sz="1200" spc="-20"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sp>
        <p:nvSpPr>
          <p:cNvPr id="48" name="object 48"/>
          <p:cNvSpPr txBox="1"/>
          <p:nvPr/>
        </p:nvSpPr>
        <p:spPr>
          <a:xfrm>
            <a:off x="5515482" y="5563616"/>
            <a:ext cx="6258243" cy="1131570"/>
          </a:xfrm>
          <a:prstGeom prst="rect">
            <a:avLst/>
          </a:prstGeom>
        </p:spPr>
        <p:txBody>
          <a:bodyPr vert="horz" wrap="square" lIns="0" tIns="12700" rIns="0" bIns="0" rtlCol="0">
            <a:spAutoFit/>
          </a:bodyPr>
          <a:lstStyle/>
          <a:p>
            <a:pPr marL="299085" marR="26670" indent="-287020">
              <a:spcBef>
                <a:spcPts val="100"/>
              </a:spcBef>
              <a:buFont typeface="Arial"/>
              <a:buChar char="•"/>
              <a:tabLst>
                <a:tab pos="299085" algn="l"/>
                <a:tab pos="299720" algn="l"/>
              </a:tabLst>
            </a:pPr>
            <a:r>
              <a:rPr sz="1400" dirty="0">
                <a:latin typeface="UD Digi Kyokasho NK-B" panose="02020700000000000000" pitchFamily="18" charset="-128"/>
                <a:ea typeface="UD Digi Kyokasho NK-B" panose="02020700000000000000" pitchFamily="18" charset="-128"/>
                <a:cs typeface="Meiryo UI"/>
              </a:rPr>
              <a:t>DvP</a:t>
            </a:r>
            <a:r>
              <a:rPr sz="1400" spc="-20" dirty="0">
                <a:latin typeface="UD Digi Kyokasho NK-B" panose="02020700000000000000" pitchFamily="18" charset="-128"/>
                <a:ea typeface="UD Digi Kyokasho NK-B" panose="02020700000000000000" pitchFamily="18" charset="-128"/>
                <a:cs typeface="Meiryo UI"/>
              </a:rPr>
              <a:t>によるアトミック性を確保する為、本</a:t>
            </a:r>
            <a:r>
              <a:rPr sz="1400" spc="-10" dirty="0">
                <a:latin typeface="UD Digi Kyokasho NK-B" panose="02020700000000000000" pitchFamily="18" charset="-128"/>
                <a:ea typeface="UD Digi Kyokasho NK-B" panose="02020700000000000000" pitchFamily="18" charset="-128"/>
                <a:cs typeface="Meiryo UI"/>
              </a:rPr>
              <a:t>P/F</a:t>
            </a:r>
            <a:r>
              <a:rPr sz="1400" spc="-15" dirty="0">
                <a:latin typeface="UD Digi Kyokasho NK-B" panose="02020700000000000000" pitchFamily="18" charset="-128"/>
                <a:ea typeface="UD Digi Kyokasho NK-B" panose="02020700000000000000" pitchFamily="18" charset="-128"/>
                <a:cs typeface="Meiryo UI"/>
              </a:rPr>
              <a:t>では関数型言語</a:t>
            </a:r>
            <a:r>
              <a:rPr sz="1400" spc="-10" dirty="0">
                <a:latin typeface="UD Digi Kyokasho NK-B" panose="02020700000000000000" pitchFamily="18" charset="-128"/>
                <a:ea typeface="UD Digi Kyokasho NK-B" panose="02020700000000000000" pitchFamily="18" charset="-128"/>
                <a:cs typeface="Meiryo UI"/>
              </a:rPr>
              <a:t>DAML</a:t>
            </a:r>
            <a:r>
              <a:rPr sz="1400" spc="-30" dirty="0">
                <a:latin typeface="UD Digi Kyokasho NK-B" panose="02020700000000000000" pitchFamily="18" charset="-128"/>
                <a:ea typeface="UD Digi Kyokasho NK-B" panose="02020700000000000000" pitchFamily="18" charset="-128"/>
                <a:cs typeface="Meiryo UI"/>
              </a:rPr>
              <a:t>ベー</a:t>
            </a:r>
            <a:r>
              <a:rPr sz="1400" spc="-20" dirty="0">
                <a:latin typeface="UD Digi Kyokasho NK-B" panose="02020700000000000000" pitchFamily="18" charset="-128"/>
                <a:ea typeface="UD Digi Kyokasho NK-B" panose="02020700000000000000" pitchFamily="18" charset="-128"/>
                <a:cs typeface="Meiryo UI"/>
              </a:rPr>
              <a:t>スのスマートコントラクトで実装</a:t>
            </a:r>
            <a:endParaRPr sz="1400" dirty="0">
              <a:latin typeface="UD Digi Kyokasho NK-B" panose="02020700000000000000" pitchFamily="18" charset="-128"/>
              <a:ea typeface="UD Digi Kyokasho NK-B" panose="02020700000000000000" pitchFamily="18" charset="-128"/>
              <a:cs typeface="Meiryo UI"/>
            </a:endParaRPr>
          </a:p>
          <a:p>
            <a:pPr marL="299085" marR="5080" indent="-287020">
              <a:spcBef>
                <a:spcPts val="300"/>
              </a:spcBef>
              <a:buFont typeface="Arial"/>
              <a:buChar char="•"/>
              <a:tabLst>
                <a:tab pos="299085" algn="l"/>
                <a:tab pos="299720" algn="l"/>
              </a:tabLst>
            </a:pPr>
            <a:r>
              <a:rPr sz="1400" spc="-20" dirty="0">
                <a:latin typeface="UD Digi Kyokasho NK-B" panose="02020700000000000000" pitchFamily="18" charset="-128"/>
                <a:ea typeface="UD Digi Kyokasho NK-B" panose="02020700000000000000" pitchFamily="18" charset="-128"/>
                <a:cs typeface="Meiryo UI"/>
              </a:rPr>
              <a:t>顧客による現行の決済システムとの接続を変えることなく、</a:t>
            </a:r>
            <a:r>
              <a:rPr sz="1400" dirty="0">
                <a:latin typeface="UD Digi Kyokasho NK-B" panose="02020700000000000000" pitchFamily="18" charset="-128"/>
                <a:ea typeface="UD Digi Kyokasho NK-B" panose="02020700000000000000" pitchFamily="18" charset="-128"/>
                <a:cs typeface="Meiryo UI"/>
              </a:rPr>
              <a:t>P</a:t>
            </a:r>
            <a:r>
              <a:rPr sz="1400" spc="-10" dirty="0">
                <a:latin typeface="UD Digi Kyokasho NK-B" panose="02020700000000000000" pitchFamily="18" charset="-128"/>
                <a:ea typeface="UD Digi Kyokasho NK-B" panose="02020700000000000000" pitchFamily="18" charset="-128"/>
                <a:cs typeface="Meiryo UI"/>
              </a:rPr>
              <a:t>/</a:t>
            </a:r>
            <a:r>
              <a:rPr sz="1400" spc="-5" dirty="0">
                <a:latin typeface="UD Digi Kyokasho NK-B" panose="02020700000000000000" pitchFamily="18" charset="-128"/>
                <a:ea typeface="UD Digi Kyokasho NK-B" panose="02020700000000000000" pitchFamily="18" charset="-128"/>
                <a:cs typeface="Meiryo UI"/>
              </a:rPr>
              <a:t>F</a:t>
            </a:r>
            <a:r>
              <a:rPr sz="1400" spc="-10" dirty="0">
                <a:latin typeface="UD Digi Kyokasho NK-B" panose="02020700000000000000" pitchFamily="18" charset="-128"/>
                <a:ea typeface="UD Digi Kyokasho NK-B" panose="02020700000000000000" pitchFamily="18" charset="-128"/>
                <a:cs typeface="Meiryo UI"/>
              </a:rPr>
              <a:t>内部での</a:t>
            </a:r>
            <a:r>
              <a:rPr sz="1400" spc="-15" dirty="0">
                <a:latin typeface="UD Digi Kyokasho NK-B" panose="02020700000000000000" pitchFamily="18" charset="-128"/>
                <a:ea typeface="UD Digi Kyokasho NK-B" panose="02020700000000000000" pitchFamily="18" charset="-128"/>
                <a:cs typeface="Meiryo UI"/>
              </a:rPr>
              <a:t>決済高速化を実現することで顧客への影響を最小限に留める設計。(センターネッティングの利便性を残しつつ、</a:t>
            </a:r>
            <a:r>
              <a:rPr sz="1400" dirty="0">
                <a:latin typeface="UD Digi Kyokasho NK-B" panose="02020700000000000000" pitchFamily="18" charset="-128"/>
                <a:ea typeface="UD Digi Kyokasho NK-B" panose="02020700000000000000" pitchFamily="18" charset="-128"/>
                <a:cs typeface="Meiryo UI"/>
              </a:rPr>
              <a:t>D</a:t>
            </a:r>
            <a:r>
              <a:rPr sz="1400" spc="-15" dirty="0">
                <a:latin typeface="UD Digi Kyokasho NK-B" panose="02020700000000000000" pitchFamily="18" charset="-128"/>
                <a:ea typeface="UD Digi Kyokasho NK-B" panose="02020700000000000000" pitchFamily="18" charset="-128"/>
                <a:cs typeface="Meiryo UI"/>
              </a:rPr>
              <a:t>L</a:t>
            </a:r>
            <a:r>
              <a:rPr sz="1400" spc="-5" dirty="0">
                <a:latin typeface="UD Digi Kyokasho NK-B" panose="02020700000000000000" pitchFamily="18" charset="-128"/>
                <a:ea typeface="UD Digi Kyokasho NK-B" panose="02020700000000000000" pitchFamily="18" charset="-128"/>
                <a:cs typeface="Meiryo UI"/>
              </a:rPr>
              <a:t>T</a:t>
            </a:r>
            <a:r>
              <a:rPr sz="1400" spc="-15" dirty="0">
                <a:latin typeface="UD Digi Kyokasho NK-B" panose="02020700000000000000" pitchFamily="18" charset="-128"/>
                <a:ea typeface="UD Digi Kyokasho NK-B" panose="02020700000000000000" pitchFamily="18" charset="-128"/>
                <a:cs typeface="Meiryo UI"/>
              </a:rPr>
              <a:t>を通じた冗長性向上を企図)</a:t>
            </a:r>
            <a:endParaRPr sz="1400" dirty="0">
              <a:latin typeface="UD Digi Kyokasho NK-B" panose="02020700000000000000" pitchFamily="18" charset="-128"/>
              <a:ea typeface="UD Digi Kyokasho NK-B" panose="02020700000000000000" pitchFamily="18" charset="-128"/>
              <a:cs typeface="Meiryo UI"/>
            </a:endParaRPr>
          </a:p>
        </p:txBody>
      </p:sp>
      <p:sp>
        <p:nvSpPr>
          <p:cNvPr id="49" name="object 49"/>
          <p:cNvSpPr txBox="1"/>
          <p:nvPr/>
        </p:nvSpPr>
        <p:spPr>
          <a:xfrm>
            <a:off x="5731765" y="3506724"/>
            <a:ext cx="5116195" cy="1938655"/>
          </a:xfrm>
          <a:prstGeom prst="rect">
            <a:avLst/>
          </a:prstGeom>
          <a:solidFill>
            <a:srgbClr val="F1F1F1"/>
          </a:solidFill>
          <a:ln w="6350">
            <a:solidFill>
              <a:srgbClr val="8D8D8D"/>
            </a:solidFill>
          </a:ln>
        </p:spPr>
        <p:txBody>
          <a:bodyPr vert="horz" wrap="square" lIns="0" tIns="73660" rIns="0" bIns="0" rtlCol="0">
            <a:spAutoFit/>
          </a:bodyPr>
          <a:lstStyle/>
          <a:p>
            <a:pPr marL="415290" indent="-343535">
              <a:spcBef>
                <a:spcPts val="580"/>
              </a:spcBef>
              <a:buAutoNum type="arabicPeriod"/>
              <a:tabLst>
                <a:tab pos="415290" algn="l"/>
                <a:tab pos="415925" algn="l"/>
              </a:tabLst>
            </a:pPr>
            <a:r>
              <a:rPr sz="1400" b="1" u="sng" spc="-15" dirty="0">
                <a:uFill>
                  <a:solidFill>
                    <a:srgbClr val="000000"/>
                  </a:solidFill>
                </a:uFill>
                <a:latin typeface="Meiryo UI"/>
                <a:cs typeface="Meiryo UI"/>
              </a:rPr>
              <a:t>トレード・キャプチャ</a:t>
            </a:r>
            <a:endParaRPr sz="1400">
              <a:latin typeface="Meiryo UI"/>
              <a:cs typeface="Meiryo UI"/>
            </a:endParaRPr>
          </a:p>
          <a:p>
            <a:pPr marL="565150" lvl="1" indent="-229235">
              <a:spcBef>
                <a:spcPts val="295"/>
              </a:spcBef>
              <a:buFont typeface="Wingdings"/>
              <a:buChar char=""/>
              <a:tabLst>
                <a:tab pos="565785" algn="l"/>
              </a:tabLst>
            </a:pPr>
            <a:r>
              <a:rPr sz="1200" dirty="0">
                <a:latin typeface="Meiryo UI"/>
                <a:cs typeface="Meiryo UI"/>
              </a:rPr>
              <a:t>米国証券決済機構</a:t>
            </a:r>
            <a:r>
              <a:rPr sz="1200" spc="-10" dirty="0">
                <a:latin typeface="Meiryo UI"/>
                <a:cs typeface="Meiryo UI"/>
              </a:rPr>
              <a:t>（NSCC)のユニバーサル・トレード・キャプチャ（UTC)</a:t>
            </a:r>
            <a:endParaRPr sz="1200">
              <a:latin typeface="Meiryo UI"/>
              <a:cs typeface="Meiryo UI"/>
            </a:endParaRPr>
          </a:p>
          <a:p>
            <a:pPr marL="415290" indent="-343535">
              <a:spcBef>
                <a:spcPts val="305"/>
              </a:spcBef>
              <a:buAutoNum type="arabicPeriod"/>
              <a:tabLst>
                <a:tab pos="415290" algn="l"/>
                <a:tab pos="415925" algn="l"/>
              </a:tabLst>
            </a:pPr>
            <a:r>
              <a:rPr sz="1400" b="1" u="sng" spc="-20" dirty="0">
                <a:uFill>
                  <a:solidFill>
                    <a:srgbClr val="000000"/>
                  </a:solidFill>
                </a:uFill>
                <a:latin typeface="Meiryo UI"/>
                <a:cs typeface="Meiryo UI"/>
              </a:rPr>
              <a:t>アセット・デジタル化(証券/現金)</a:t>
            </a:r>
            <a:endParaRPr sz="1400">
              <a:latin typeface="Meiryo UI"/>
              <a:cs typeface="Meiryo UI"/>
            </a:endParaRPr>
          </a:p>
          <a:p>
            <a:pPr marL="565150" lvl="1" indent="-229235">
              <a:spcBef>
                <a:spcPts val="295"/>
              </a:spcBef>
              <a:buFont typeface="Wingdings"/>
              <a:buChar char=""/>
              <a:tabLst>
                <a:tab pos="565785" algn="l"/>
              </a:tabLst>
            </a:pPr>
            <a:r>
              <a:rPr sz="1200" spc="-15" dirty="0">
                <a:latin typeface="Meiryo UI"/>
                <a:cs typeface="Meiryo UI"/>
              </a:rPr>
              <a:t>異なる決済システム間でのシームレスな決済機能</a:t>
            </a:r>
            <a:endParaRPr sz="1200">
              <a:latin typeface="Meiryo UI"/>
              <a:cs typeface="Meiryo UI"/>
            </a:endParaRPr>
          </a:p>
          <a:p>
            <a:pPr marL="415290" indent="-343535">
              <a:spcBef>
                <a:spcPts val="305"/>
              </a:spcBef>
              <a:buAutoNum type="arabicPeriod"/>
              <a:tabLst>
                <a:tab pos="415290" algn="l"/>
                <a:tab pos="415925" algn="l"/>
              </a:tabLst>
            </a:pPr>
            <a:r>
              <a:rPr sz="1400" b="1" u="sng" spc="-10" dirty="0">
                <a:uFill>
                  <a:solidFill>
                    <a:srgbClr val="000000"/>
                  </a:solidFill>
                </a:uFill>
                <a:latin typeface="Meiryo UI"/>
                <a:cs typeface="Meiryo UI"/>
              </a:rPr>
              <a:t>ネッティング</a:t>
            </a:r>
            <a:endParaRPr sz="1400">
              <a:latin typeface="Meiryo UI"/>
              <a:cs typeface="Meiryo UI"/>
            </a:endParaRPr>
          </a:p>
          <a:p>
            <a:pPr marL="565150" lvl="1" indent="-229235">
              <a:spcBef>
                <a:spcPts val="295"/>
              </a:spcBef>
              <a:buFont typeface="Wingdings"/>
              <a:buChar char=""/>
              <a:tabLst>
                <a:tab pos="565785" algn="l"/>
              </a:tabLst>
            </a:pPr>
            <a:r>
              <a:rPr sz="1200" spc="-20" dirty="0">
                <a:latin typeface="Meiryo UI"/>
                <a:cs typeface="Meiryo UI"/>
              </a:rPr>
              <a:t>複数のネッティング断面をリアルタイムで提供</a:t>
            </a:r>
            <a:endParaRPr sz="1200">
              <a:latin typeface="Meiryo UI"/>
              <a:cs typeface="Meiryo UI"/>
            </a:endParaRPr>
          </a:p>
          <a:p>
            <a:pPr marL="415290" indent="-343535">
              <a:spcBef>
                <a:spcPts val="310"/>
              </a:spcBef>
              <a:buAutoNum type="arabicPeriod"/>
              <a:tabLst>
                <a:tab pos="415290" algn="l"/>
                <a:tab pos="415925" algn="l"/>
              </a:tabLst>
            </a:pPr>
            <a:r>
              <a:rPr sz="1400" b="1" u="sng" spc="-10" dirty="0">
                <a:uFill>
                  <a:solidFill>
                    <a:srgbClr val="000000"/>
                  </a:solidFill>
                </a:uFill>
                <a:latin typeface="Meiryo UI"/>
                <a:cs typeface="Meiryo UI"/>
              </a:rPr>
              <a:t>決済(DvP)</a:t>
            </a:r>
            <a:endParaRPr sz="1400">
              <a:latin typeface="Meiryo UI"/>
              <a:cs typeface="Meiryo UI"/>
            </a:endParaRPr>
          </a:p>
          <a:p>
            <a:pPr marL="565150" lvl="1" indent="-229235">
              <a:spcBef>
                <a:spcPts val="295"/>
              </a:spcBef>
              <a:buFont typeface="Wingdings"/>
              <a:buChar char=""/>
              <a:tabLst>
                <a:tab pos="565785" algn="l"/>
              </a:tabLst>
            </a:pPr>
            <a:r>
              <a:rPr sz="1200" dirty="0">
                <a:latin typeface="Meiryo UI"/>
                <a:cs typeface="Meiryo UI"/>
              </a:rPr>
              <a:t>DAML</a:t>
            </a:r>
            <a:r>
              <a:rPr sz="1200" spc="-10" dirty="0">
                <a:latin typeface="Meiryo UI"/>
                <a:cs typeface="Meiryo UI"/>
              </a:rPr>
              <a:t>コントラクトを利用したDvP</a:t>
            </a:r>
            <a:r>
              <a:rPr sz="1200" spc="-25" dirty="0">
                <a:latin typeface="Meiryo UI"/>
                <a:cs typeface="Meiryo UI"/>
              </a:rPr>
              <a:t>機能</a:t>
            </a:r>
            <a:endParaRPr sz="1200">
              <a:latin typeface="Meiryo UI"/>
              <a:cs typeface="Meiryo UI"/>
            </a:endParaRPr>
          </a:p>
        </p:txBody>
      </p:sp>
      <p:pic>
        <p:nvPicPr>
          <p:cNvPr id="53" name="図 52">
            <a:extLst>
              <a:ext uri="{FF2B5EF4-FFF2-40B4-BE49-F238E27FC236}">
                <a16:creationId xmlns:a16="http://schemas.microsoft.com/office/drawing/2014/main" id="{E36818E0-6443-4911-93E0-5AF69EE2085D}"/>
              </a:ext>
            </a:extLst>
          </p:cNvPr>
          <p:cNvPicPr>
            <a:picLocks noChangeAspect="1"/>
          </p:cNvPicPr>
          <p:nvPr/>
        </p:nvPicPr>
        <p:blipFill>
          <a:blip r:embed="rId14"/>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54" name="スライド番号プレースホルダー 1">
            <a:extLst>
              <a:ext uri="{FF2B5EF4-FFF2-40B4-BE49-F238E27FC236}">
                <a16:creationId xmlns:a16="http://schemas.microsoft.com/office/drawing/2014/main" id="{0118D39B-44D5-44C7-8475-EEC17D07F57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27</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52134AF3-3053-4682-877A-55E8B9C0D200}"/>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4500" y="284752"/>
            <a:ext cx="7710805"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20" dirty="0" err="1">
                <a:latin typeface="Yet R" panose="02030504000101010101" pitchFamily="18" charset="-127"/>
                <a:ea typeface="Yet R" panose="02030504000101010101" pitchFamily="18" charset="-127"/>
              </a:rPr>
              <a:t>アメリカ</a:t>
            </a:r>
            <a:r>
              <a:rPr sz="2600" spc="-20" dirty="0">
                <a:latin typeface="Yet R" panose="02030504000101010101" pitchFamily="18" charset="-127"/>
                <a:ea typeface="Yet R" panose="02030504000101010101" pitchFamily="18" charset="-127"/>
              </a:rPr>
              <a:t> </a:t>
            </a:r>
            <a:r>
              <a:rPr sz="2400" spc="-20"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DTCC(2/2</a:t>
            </a:r>
            <a:r>
              <a:rPr sz="2400" spc="-10" dirty="0">
                <a:latin typeface="Yet R" panose="02030504000101010101" pitchFamily="18" charset="-127"/>
                <a:ea typeface="Yet R" panose="02030504000101010101" pitchFamily="18" charset="-127"/>
              </a:rPr>
              <a:t>) </a:t>
            </a:r>
            <a:r>
              <a:rPr sz="2400" dirty="0">
                <a:latin typeface="Yet R" panose="02030504000101010101" pitchFamily="18" charset="-127"/>
                <a:ea typeface="Yet R" panose="02030504000101010101" pitchFamily="18" charset="-127"/>
              </a:rPr>
              <a:t>Project</a:t>
            </a:r>
            <a:r>
              <a:rPr sz="2400" spc="-25" dirty="0">
                <a:latin typeface="Yet R" panose="02030504000101010101" pitchFamily="18" charset="-127"/>
                <a:ea typeface="Yet R" panose="02030504000101010101" pitchFamily="18" charset="-127"/>
              </a:rPr>
              <a:t> </a:t>
            </a:r>
            <a:r>
              <a:rPr sz="2400" spc="-10" dirty="0">
                <a:latin typeface="Yet R" panose="02030504000101010101" pitchFamily="18" charset="-127"/>
                <a:ea typeface="Yet R" panose="02030504000101010101" pitchFamily="18" charset="-127"/>
              </a:rPr>
              <a:t>Whitney-</a:t>
            </a:r>
            <a:endParaRPr sz="2400" dirty="0">
              <a:latin typeface="Yet R" panose="02030504000101010101" pitchFamily="18" charset="-127"/>
              <a:ea typeface="Yet R" panose="02030504000101010101" pitchFamily="18" charset="-127"/>
            </a:endParaRPr>
          </a:p>
        </p:txBody>
      </p:sp>
      <p:sp>
        <p:nvSpPr>
          <p:cNvPr id="3" name="object 3"/>
          <p:cNvSpPr txBox="1"/>
          <p:nvPr/>
        </p:nvSpPr>
        <p:spPr>
          <a:xfrm>
            <a:off x="1690116" y="998510"/>
            <a:ext cx="9039601" cy="289182"/>
          </a:xfrm>
          <a:prstGeom prst="rect">
            <a:avLst/>
          </a:prstGeom>
        </p:spPr>
        <p:txBody>
          <a:bodyPr vert="horz" wrap="square" lIns="0" tIns="12065" rIns="0" bIns="0" rtlCol="0">
            <a:spAutoFit/>
          </a:bodyPr>
          <a:lstStyle/>
          <a:p>
            <a:pPr marL="12700">
              <a:spcBef>
                <a:spcPts val="95"/>
              </a:spcBef>
              <a:tabLst>
                <a:tab pos="838835" algn="l"/>
              </a:tabLst>
            </a:pPr>
            <a:r>
              <a:rPr spc="-10" dirty="0">
                <a:latin typeface="UD Digi Kyokasho NK-B" panose="02020700000000000000" pitchFamily="18" charset="-128"/>
                <a:ea typeface="UD Digi Kyokasho NK-B" panose="02020700000000000000" pitchFamily="18" charset="-128"/>
                <a:cs typeface="Meiryo UI"/>
              </a:rPr>
              <a:t>Project</a:t>
            </a:r>
            <a:r>
              <a:rPr dirty="0">
                <a:latin typeface="UD Digi Kyokasho NK-B" panose="02020700000000000000" pitchFamily="18" charset="-128"/>
                <a:ea typeface="UD Digi Kyokasho NK-B" panose="02020700000000000000" pitchFamily="18" charset="-128"/>
                <a:cs typeface="Meiryo UI"/>
              </a:rPr>
              <a:t>	</a:t>
            </a:r>
            <a:r>
              <a:rPr spc="-20" dirty="0">
                <a:latin typeface="UD Digi Kyokasho NK-B" panose="02020700000000000000" pitchFamily="18" charset="-128"/>
                <a:ea typeface="UD Digi Kyokasho NK-B" panose="02020700000000000000" pitchFamily="18" charset="-128"/>
                <a:cs typeface="Meiryo UI"/>
              </a:rPr>
              <a:t>Whitneyで</a:t>
            </a:r>
            <a:r>
              <a:rPr spc="-25" dirty="0">
                <a:latin typeface="UD Digi Kyokasho NK-B" panose="02020700000000000000" pitchFamily="18" charset="-128"/>
                <a:ea typeface="UD Digi Kyokasho NK-B" panose="02020700000000000000" pitchFamily="18" charset="-128"/>
                <a:cs typeface="Meiryo UI"/>
              </a:rPr>
              <a:t>は</a:t>
            </a:r>
            <a:r>
              <a:rPr spc="-30" dirty="0">
                <a:latin typeface="UD Digi Kyokasho NK-B" panose="02020700000000000000" pitchFamily="18" charset="-128"/>
                <a:ea typeface="UD Digi Kyokasho NK-B" panose="02020700000000000000" pitchFamily="18" charset="-128"/>
                <a:cs typeface="Meiryo UI"/>
              </a:rPr>
              <a:t>私募証券市場</a:t>
            </a:r>
            <a:r>
              <a:rPr dirty="0">
                <a:latin typeface="UD Digi Kyokasho NK-B" panose="02020700000000000000" pitchFamily="18" charset="-128"/>
                <a:ea typeface="UD Digi Kyokasho NK-B" panose="02020700000000000000" pitchFamily="18" charset="-128"/>
                <a:cs typeface="Meiryo UI"/>
              </a:rPr>
              <a:t>へ</a:t>
            </a:r>
            <a:r>
              <a:rPr spc="-20" dirty="0">
                <a:latin typeface="UD Digi Kyokasho NK-B" panose="02020700000000000000" pitchFamily="18" charset="-128"/>
                <a:ea typeface="UD Digi Kyokasho NK-B" panose="02020700000000000000" pitchFamily="18" charset="-128"/>
                <a:cs typeface="Meiryo UI"/>
              </a:rPr>
              <a:t>の</a:t>
            </a:r>
            <a:r>
              <a:rPr spc="-25" dirty="0">
                <a:latin typeface="UD Digi Kyokasho NK-B" panose="02020700000000000000" pitchFamily="18" charset="-128"/>
                <a:ea typeface="UD Digi Kyokasho NK-B" panose="02020700000000000000" pitchFamily="18" charset="-128"/>
                <a:cs typeface="Meiryo UI"/>
              </a:rPr>
              <a:t>適</a:t>
            </a:r>
            <a:r>
              <a:rPr spc="-10" dirty="0">
                <a:latin typeface="UD Digi Kyokasho NK-B" panose="02020700000000000000" pitchFamily="18" charset="-128"/>
                <a:ea typeface="UD Digi Kyokasho NK-B" panose="02020700000000000000" pitchFamily="18" charset="-128"/>
                <a:cs typeface="Meiryo UI"/>
              </a:rPr>
              <a:t>用</a:t>
            </a:r>
            <a:r>
              <a:rPr spc="-20" dirty="0">
                <a:latin typeface="UD Digi Kyokasho NK-B" panose="02020700000000000000" pitchFamily="18" charset="-128"/>
                <a:ea typeface="UD Digi Kyokasho NK-B" panose="02020700000000000000" pitchFamily="18" charset="-128"/>
                <a:cs typeface="Meiryo UI"/>
              </a:rPr>
              <a:t>に</a:t>
            </a:r>
            <a:r>
              <a:rPr spc="-25" dirty="0">
                <a:latin typeface="UD Digi Kyokasho NK-B" panose="02020700000000000000" pitchFamily="18" charset="-128"/>
                <a:ea typeface="UD Digi Kyokasho NK-B" panose="02020700000000000000" pitchFamily="18" charset="-128"/>
                <a:cs typeface="Meiryo UI"/>
              </a:rPr>
              <a:t>向</a:t>
            </a:r>
            <a:r>
              <a:rPr dirty="0">
                <a:latin typeface="UD Digi Kyokasho NK-B" panose="02020700000000000000" pitchFamily="18" charset="-128"/>
                <a:ea typeface="UD Digi Kyokasho NK-B" panose="02020700000000000000" pitchFamily="18" charset="-128"/>
                <a:cs typeface="Meiryo UI"/>
              </a:rPr>
              <a:t>け</a:t>
            </a:r>
            <a:r>
              <a:rPr spc="-20" dirty="0">
                <a:latin typeface="UD Digi Kyokasho NK-B" panose="02020700000000000000" pitchFamily="18" charset="-128"/>
                <a:ea typeface="UD Digi Kyokasho NK-B" panose="02020700000000000000" pitchFamily="18" charset="-128"/>
                <a:cs typeface="Meiryo UI"/>
              </a:rPr>
              <a:t>た</a:t>
            </a:r>
            <a:r>
              <a:rPr spc="-25" dirty="0">
                <a:latin typeface="UD Digi Kyokasho NK-B" panose="02020700000000000000" pitchFamily="18" charset="-128"/>
                <a:ea typeface="UD Digi Kyokasho NK-B" panose="02020700000000000000" pitchFamily="18" charset="-128"/>
                <a:cs typeface="Meiryo UI"/>
              </a:rPr>
              <a:t>検</a:t>
            </a:r>
            <a:r>
              <a:rPr spc="-30" dirty="0">
                <a:latin typeface="UD Digi Kyokasho NK-B" panose="02020700000000000000" pitchFamily="18" charset="-128"/>
                <a:ea typeface="UD Digi Kyokasho NK-B" panose="02020700000000000000" pitchFamily="18" charset="-128"/>
                <a:cs typeface="Meiryo UI"/>
              </a:rPr>
              <a:t>証を実施。</a:t>
            </a:r>
            <a:endParaRPr dirty="0">
              <a:latin typeface="UD Digi Kyokasho NK-B" panose="02020700000000000000" pitchFamily="18" charset="-128"/>
              <a:ea typeface="UD Digi Kyokasho NK-B" panose="02020700000000000000" pitchFamily="18" charset="-128"/>
              <a:cs typeface="Meiryo UI"/>
            </a:endParaRPr>
          </a:p>
        </p:txBody>
      </p:sp>
      <p:sp>
        <p:nvSpPr>
          <p:cNvPr id="4" name="object 4"/>
          <p:cNvSpPr txBox="1"/>
          <p:nvPr/>
        </p:nvSpPr>
        <p:spPr>
          <a:xfrm>
            <a:off x="1325183"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sz="1600" b="1" spc="-20" dirty="0">
                <a:solidFill>
                  <a:srgbClr val="FFFFFF"/>
                </a:solidFill>
                <a:latin typeface="Meiryo UI"/>
                <a:cs typeface="Meiryo UI"/>
              </a:rPr>
              <a:t>DTCC</a:t>
            </a:r>
            <a:endParaRPr sz="1600">
              <a:latin typeface="Meiryo UI"/>
              <a:cs typeface="Meiryo UI"/>
            </a:endParaRPr>
          </a:p>
        </p:txBody>
      </p:sp>
      <p:sp>
        <p:nvSpPr>
          <p:cNvPr id="5" name="object 5"/>
          <p:cNvSpPr txBox="1"/>
          <p:nvPr/>
        </p:nvSpPr>
        <p:spPr>
          <a:xfrm>
            <a:off x="1902179" y="4082922"/>
            <a:ext cx="2407470" cy="410369"/>
          </a:xfrm>
          <a:prstGeom prst="rect">
            <a:avLst/>
          </a:prstGeom>
          <a:noFill/>
          <a:ln>
            <a:noFill/>
          </a:ln>
        </p:spPr>
        <p:txBody>
          <a:bodyPr vert="horz" wrap="square" lIns="0" tIns="12700" rIns="0" bIns="0" rtlCol="0">
            <a:spAutoFit/>
          </a:bodyPr>
          <a:lstStyle/>
          <a:p>
            <a:pPr>
              <a:lnSpc>
                <a:spcPts val="1680"/>
              </a:lnSpc>
              <a:spcBef>
                <a:spcPts val="100"/>
              </a:spcBef>
            </a:pPr>
            <a:r>
              <a:rPr sz="1400" spc="-10" dirty="0">
                <a:latin typeface="UD Digi Kyokasho NK-B" panose="02020700000000000000" pitchFamily="18" charset="-128"/>
                <a:ea typeface="UD Digi Kyokasho NK-B" panose="02020700000000000000" pitchFamily="18" charset="-128"/>
                <a:cs typeface="Meiryo UI"/>
              </a:rPr>
              <a:t>Ethereum</a:t>
            </a:r>
            <a:endParaRPr sz="1400" dirty="0">
              <a:latin typeface="UD Digi Kyokasho NK-B" panose="02020700000000000000" pitchFamily="18" charset="-128"/>
              <a:ea typeface="UD Digi Kyokasho NK-B" panose="02020700000000000000" pitchFamily="18" charset="-128"/>
              <a:cs typeface="Meiryo UI"/>
            </a:endParaRPr>
          </a:p>
          <a:p>
            <a:pPr>
              <a:lnSpc>
                <a:spcPts val="1440"/>
              </a:lnSpc>
            </a:pPr>
            <a:r>
              <a:rPr sz="1200" dirty="0">
                <a:latin typeface="UD Digi Kyokasho NK-B" panose="02020700000000000000" pitchFamily="18" charset="-128"/>
                <a:ea typeface="UD Digi Kyokasho NK-B" panose="02020700000000000000" pitchFamily="18" charset="-128"/>
                <a:cs typeface="Meiryo UI"/>
              </a:rPr>
              <a:t>※次回は</a:t>
            </a:r>
            <a:r>
              <a:rPr sz="1200" spc="-10" dirty="0">
                <a:latin typeface="UD Digi Kyokasho NK-B" panose="02020700000000000000" pitchFamily="18" charset="-128"/>
                <a:ea typeface="UD Digi Kyokasho NK-B" panose="02020700000000000000" pitchFamily="18" charset="-128"/>
                <a:cs typeface="Meiryo UI"/>
              </a:rPr>
              <a:t>Fabric</a:t>
            </a:r>
            <a:r>
              <a:rPr sz="1200" dirty="0">
                <a:latin typeface="UD Digi Kyokasho NK-B" panose="02020700000000000000" pitchFamily="18" charset="-128"/>
                <a:ea typeface="UD Digi Kyokasho NK-B" panose="02020700000000000000" pitchFamily="18" charset="-128"/>
                <a:cs typeface="Meiryo UI"/>
              </a:rPr>
              <a:t>や</a:t>
            </a:r>
            <a:r>
              <a:rPr sz="1200" spc="-10" dirty="0">
                <a:latin typeface="UD Digi Kyokasho NK-B" panose="02020700000000000000" pitchFamily="18" charset="-128"/>
                <a:ea typeface="UD Digi Kyokasho NK-B" panose="02020700000000000000" pitchFamily="18" charset="-128"/>
                <a:cs typeface="Meiryo UI"/>
              </a:rPr>
              <a:t>Corda</a:t>
            </a:r>
            <a:r>
              <a:rPr sz="1200" spc="-15" dirty="0">
                <a:latin typeface="UD Digi Kyokasho NK-B" panose="02020700000000000000" pitchFamily="18" charset="-128"/>
                <a:ea typeface="UD Digi Kyokasho NK-B" panose="02020700000000000000" pitchFamily="18" charset="-128"/>
                <a:cs typeface="Meiryo UI"/>
              </a:rPr>
              <a:t>等も検討</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6" name="object 6"/>
          <p:cNvGrpSpPr/>
          <p:nvPr/>
        </p:nvGrpSpPr>
        <p:grpSpPr>
          <a:xfrm>
            <a:off x="950948" y="4020287"/>
            <a:ext cx="969644" cy="605155"/>
            <a:chOff x="388620" y="4020286"/>
            <a:chExt cx="969644" cy="605155"/>
          </a:xfrm>
          <a:noFill/>
        </p:grpSpPr>
        <p:pic>
          <p:nvPicPr>
            <p:cNvPr id="7" name="object 7"/>
            <p:cNvPicPr/>
            <p:nvPr/>
          </p:nvPicPr>
          <p:blipFill>
            <a:blip r:embed="rId2" cstate="print"/>
            <a:stretch>
              <a:fillRect/>
            </a:stretch>
          </p:blipFill>
          <p:spPr>
            <a:xfrm>
              <a:off x="467785" y="4033822"/>
              <a:ext cx="815518" cy="542846"/>
            </a:xfrm>
            <a:prstGeom prst="rect">
              <a:avLst/>
            </a:prstGeom>
            <a:grpFill/>
            <a:ln>
              <a:noFill/>
            </a:ln>
          </p:spPr>
        </p:pic>
        <p:pic>
          <p:nvPicPr>
            <p:cNvPr id="8" name="object 8"/>
            <p:cNvPicPr/>
            <p:nvPr/>
          </p:nvPicPr>
          <p:blipFill>
            <a:blip r:embed="rId3" cstate="print"/>
            <a:stretch>
              <a:fillRect/>
            </a:stretch>
          </p:blipFill>
          <p:spPr>
            <a:xfrm>
              <a:off x="388620" y="4020286"/>
              <a:ext cx="969289" cy="605053"/>
            </a:xfrm>
            <a:prstGeom prst="rect">
              <a:avLst/>
            </a:prstGeom>
            <a:grpFill/>
            <a:ln>
              <a:noFill/>
            </a:ln>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1" name="object 11"/>
          <p:cNvSpPr txBox="1"/>
          <p:nvPr/>
        </p:nvSpPr>
        <p:spPr>
          <a:xfrm>
            <a:off x="1056816" y="4081017"/>
            <a:ext cx="709295" cy="394980"/>
          </a:xfrm>
          <a:prstGeom prst="rect">
            <a:avLst/>
          </a:prstGeom>
          <a:noFill/>
          <a:ln>
            <a:noFill/>
          </a:ln>
        </p:spPr>
        <p:txBody>
          <a:bodyPr vert="horz" wrap="square" lIns="0" tIns="12700" rIns="0" bIns="0" rtlCol="0">
            <a:spAutoFit/>
          </a:bodyPr>
          <a:lstStyle/>
          <a:p>
            <a:pPr marL="1905" algn="ctr">
              <a:spcBef>
                <a:spcPts val="100"/>
              </a:spcBef>
            </a:pPr>
            <a:r>
              <a:rPr sz="1200" spc="-25" dirty="0" err="1">
                <a:latin typeface="UD Digi Kyokasho NK-B" panose="02020700000000000000" pitchFamily="18" charset="-128"/>
                <a:ea typeface="UD Digi Kyokasho NK-B" panose="02020700000000000000" pitchFamily="18" charset="-128"/>
                <a:cs typeface="Meiryo UI"/>
              </a:rPr>
              <a:t>活用</a:t>
            </a:r>
            <a:endParaRPr lang="en-US" sz="1200" spc="-25" dirty="0">
              <a:latin typeface="UD Digi Kyokasho NK-B" panose="02020700000000000000" pitchFamily="18" charset="-128"/>
              <a:ea typeface="UD Digi Kyokasho NK-B" panose="02020700000000000000" pitchFamily="18" charset="-128"/>
              <a:cs typeface="Meiryo UI"/>
            </a:endParaRPr>
          </a:p>
          <a:p>
            <a:pPr marL="1905" algn="ctr">
              <a:spcBef>
                <a:spcPts val="100"/>
              </a:spcBef>
            </a:pPr>
            <a:r>
              <a:rPr lang="ja-JP" altLang="en-US" sz="1200" spc="-25"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2" name="object 12"/>
          <p:cNvGrpSpPr/>
          <p:nvPr/>
        </p:nvGrpSpPr>
        <p:grpSpPr>
          <a:xfrm>
            <a:off x="1021052" y="4550652"/>
            <a:ext cx="833755" cy="771525"/>
            <a:chOff x="458723" y="4550651"/>
            <a:chExt cx="833755" cy="771525"/>
          </a:xfrm>
          <a:noFill/>
        </p:grpSpPr>
        <p:pic>
          <p:nvPicPr>
            <p:cNvPr id="13" name="object 13"/>
            <p:cNvPicPr/>
            <p:nvPr/>
          </p:nvPicPr>
          <p:blipFill>
            <a:blip r:embed="rId4" cstate="print"/>
            <a:stretch>
              <a:fillRect/>
            </a:stretch>
          </p:blipFill>
          <p:spPr>
            <a:xfrm>
              <a:off x="458723" y="4550651"/>
              <a:ext cx="833640" cy="771156"/>
            </a:xfrm>
            <a:prstGeom prst="rect">
              <a:avLst/>
            </a:prstGeom>
            <a:grpFill/>
            <a:ln>
              <a:noFill/>
            </a:ln>
          </p:spPr>
        </p:pic>
        <p:pic>
          <p:nvPicPr>
            <p:cNvPr id="14" name="object 14"/>
            <p:cNvPicPr/>
            <p:nvPr/>
          </p:nvPicPr>
          <p:blipFill>
            <a:blip r:embed="rId5" cstate="print"/>
            <a:stretch>
              <a:fillRect/>
            </a:stretch>
          </p:blipFill>
          <p:spPr>
            <a:xfrm>
              <a:off x="502919" y="4655794"/>
              <a:ext cx="742200" cy="605053"/>
            </a:xfrm>
            <a:prstGeom prst="rect">
              <a:avLst/>
            </a:prstGeom>
            <a:grpFill/>
            <a:ln>
              <a:noFill/>
            </a:ln>
          </p:spPr>
        </p:pic>
      </p:grpSp>
      <p:sp>
        <p:nvSpPr>
          <p:cNvPr id="15" name="object 15"/>
          <p:cNvSpPr txBox="1"/>
          <p:nvPr/>
        </p:nvSpPr>
        <p:spPr>
          <a:xfrm>
            <a:off x="1051532" y="4581144"/>
            <a:ext cx="722630" cy="518732"/>
          </a:xfrm>
          <a:prstGeom prst="rect">
            <a:avLst/>
          </a:prstGeom>
          <a:noFill/>
          <a:ln w="9525">
            <a:noFill/>
          </a:ln>
        </p:spPr>
        <p:txBody>
          <a:bodyPr vert="horz" wrap="square" lIns="0" tIns="147955" rIns="0" bIns="0" rtlCol="0">
            <a:spAutoFit/>
          </a:bodyPr>
          <a:lstStyle/>
          <a:p>
            <a:pPr marL="219075">
              <a:spcBef>
                <a:spcPts val="1165"/>
              </a:spcBef>
            </a:pPr>
            <a:r>
              <a:rPr sz="1200" spc="-30" dirty="0">
                <a:latin typeface="UD Digi Kyokasho NK-B" panose="02020700000000000000" pitchFamily="18" charset="-128"/>
                <a:ea typeface="UD Digi Kyokasho NK-B" panose="02020700000000000000" pitchFamily="18" charset="-128"/>
                <a:cs typeface="Meiryo UI"/>
              </a:rPr>
              <a:t>主な</a:t>
            </a:r>
            <a:endParaRPr sz="1200">
              <a:latin typeface="UD Digi Kyokasho NK-B" panose="02020700000000000000" pitchFamily="18" charset="-128"/>
              <a:ea typeface="UD Digi Kyokasho NK-B" panose="02020700000000000000" pitchFamily="18" charset="-128"/>
              <a:cs typeface="Meiryo UI"/>
            </a:endParaRPr>
          </a:p>
          <a:p>
            <a:pPr marL="132080"/>
            <a:r>
              <a:rPr sz="1200" spc="-20" dirty="0">
                <a:latin typeface="UD Digi Kyokasho NK-B" panose="02020700000000000000" pitchFamily="18" charset="-128"/>
                <a:ea typeface="UD Digi Kyokasho NK-B" panose="02020700000000000000" pitchFamily="18" charset="-128"/>
                <a:cs typeface="Meiryo UI"/>
              </a:rPr>
              <a:t>協業先</a:t>
            </a:r>
            <a:endParaRPr sz="1200">
              <a:latin typeface="UD Digi Kyokasho NK-B" panose="02020700000000000000" pitchFamily="18" charset="-128"/>
              <a:ea typeface="UD Digi Kyokasho NK-B" panose="02020700000000000000" pitchFamily="18" charset="-128"/>
              <a:cs typeface="Meiryo UI"/>
            </a:endParaRPr>
          </a:p>
        </p:txBody>
      </p:sp>
      <p:grpSp>
        <p:nvGrpSpPr>
          <p:cNvPr id="16" name="object 16"/>
          <p:cNvGrpSpPr/>
          <p:nvPr/>
        </p:nvGrpSpPr>
        <p:grpSpPr>
          <a:xfrm>
            <a:off x="1021052" y="5298948"/>
            <a:ext cx="833755" cy="732155"/>
            <a:chOff x="458723" y="5298947"/>
            <a:chExt cx="833755" cy="732155"/>
          </a:xfrm>
          <a:noFill/>
        </p:grpSpPr>
        <p:pic>
          <p:nvPicPr>
            <p:cNvPr id="17" name="object 17"/>
            <p:cNvPicPr/>
            <p:nvPr/>
          </p:nvPicPr>
          <p:blipFill>
            <a:blip r:embed="rId6" cstate="print"/>
            <a:stretch>
              <a:fillRect/>
            </a:stretch>
          </p:blipFill>
          <p:spPr>
            <a:xfrm>
              <a:off x="458723" y="5298947"/>
              <a:ext cx="833640" cy="731545"/>
            </a:xfrm>
            <a:prstGeom prst="rect">
              <a:avLst/>
            </a:prstGeom>
            <a:grpFill/>
            <a:ln>
              <a:noFill/>
            </a:ln>
          </p:spPr>
        </p:pic>
        <p:pic>
          <p:nvPicPr>
            <p:cNvPr id="18" name="object 18"/>
            <p:cNvPicPr/>
            <p:nvPr/>
          </p:nvPicPr>
          <p:blipFill>
            <a:blip r:embed="rId7" cstate="print"/>
            <a:stretch>
              <a:fillRect/>
            </a:stretch>
          </p:blipFill>
          <p:spPr>
            <a:xfrm>
              <a:off x="547115" y="5384291"/>
              <a:ext cx="652284" cy="605053"/>
            </a:xfrm>
            <a:prstGeom prst="rect">
              <a:avLst/>
            </a:prstGeom>
            <a:grpFill/>
            <a:ln>
              <a:noFill/>
            </a:ln>
          </p:spPr>
        </p:pic>
        <p:sp>
          <p:nvSpPr>
            <p:cNvPr id="19" name="object 19"/>
            <p:cNvSpPr/>
            <p:nvPr/>
          </p:nvSpPr>
          <p:spPr>
            <a:xfrm>
              <a:off x="489203" y="5329427"/>
              <a:ext cx="722630" cy="620395"/>
            </a:xfrm>
            <a:custGeom>
              <a:avLst/>
              <a:gdLst/>
              <a:ahLst/>
              <a:cxnLst/>
              <a:rect l="l" t="t" r="r" b="b"/>
              <a:pathLst>
                <a:path w="722630" h="620395">
                  <a:moveTo>
                    <a:pt x="0" y="620268"/>
                  </a:moveTo>
                  <a:lnTo>
                    <a:pt x="722376" y="620268"/>
                  </a:lnTo>
                  <a:lnTo>
                    <a:pt x="722376" y="0"/>
                  </a:lnTo>
                  <a:lnTo>
                    <a:pt x="0" y="0"/>
                  </a:lnTo>
                  <a:lnTo>
                    <a:pt x="0" y="620268"/>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0" name="object 20"/>
          <p:cNvSpPr txBox="1"/>
          <p:nvPr/>
        </p:nvSpPr>
        <p:spPr>
          <a:xfrm>
            <a:off x="665669" y="5453258"/>
            <a:ext cx="1254568" cy="309058"/>
          </a:xfrm>
          <a:prstGeom prst="rect">
            <a:avLst/>
          </a:prstGeom>
          <a:noFill/>
          <a:ln>
            <a:noFill/>
          </a:ln>
        </p:spPr>
        <p:txBody>
          <a:bodyPr vert="horz" wrap="square" lIns="0" tIns="123189" rIns="0" bIns="0" rtlCol="0">
            <a:spAutoFit/>
          </a:bodyPr>
          <a:lstStyle/>
          <a:p>
            <a:pPr marL="179070">
              <a:spcBef>
                <a:spcPts val="969"/>
              </a:spcBef>
            </a:pPr>
            <a:r>
              <a:rPr sz="1200" spc="-20" dirty="0" err="1">
                <a:latin typeface="UD Digi Kyokasho NK-B" panose="02020700000000000000" pitchFamily="18" charset="-128"/>
                <a:ea typeface="UD Digi Kyokasho NK-B" panose="02020700000000000000" pitchFamily="18" charset="-128"/>
                <a:cs typeface="Meiryo UI"/>
              </a:rPr>
              <a:t>ユースケース</a:t>
            </a:r>
            <a:endParaRPr sz="1200" dirty="0">
              <a:latin typeface="UD Digi Kyokasho NK-B" panose="02020700000000000000" pitchFamily="18" charset="-128"/>
              <a:ea typeface="UD Digi Kyokasho NK-B" panose="02020700000000000000" pitchFamily="18" charset="-128"/>
              <a:cs typeface="Meiryo UI"/>
            </a:endParaRPr>
          </a:p>
        </p:txBody>
      </p:sp>
      <p:sp>
        <p:nvSpPr>
          <p:cNvPr id="21" name="object 21"/>
          <p:cNvSpPr txBox="1"/>
          <p:nvPr/>
        </p:nvSpPr>
        <p:spPr>
          <a:xfrm>
            <a:off x="1889479" y="3124658"/>
            <a:ext cx="780841" cy="228909"/>
          </a:xfrm>
          <a:prstGeom prst="rect">
            <a:avLst/>
          </a:prstGeom>
          <a:noFill/>
          <a:ln>
            <a:noFill/>
          </a:ln>
        </p:spPr>
        <p:txBody>
          <a:bodyPr vert="horz" wrap="square" lIns="0" tIns="13335" rIns="0" bIns="0" rtlCol="0">
            <a:spAutoFit/>
          </a:bodyPr>
          <a:lstStyle/>
          <a:p>
            <a:pPr marL="12700">
              <a:spcBef>
                <a:spcPts val="105"/>
              </a:spcBef>
            </a:pPr>
            <a:r>
              <a:rPr sz="1400" spc="-20" dirty="0">
                <a:latin typeface="UD Digi Kyokasho NK-B" panose="02020700000000000000" pitchFamily="18" charset="-128"/>
                <a:ea typeface="UD Digi Kyokasho NK-B" panose="02020700000000000000" pitchFamily="18" charset="-128"/>
                <a:cs typeface="Meiryo UI"/>
              </a:rPr>
              <a:t>DTCC</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22" name="object 22"/>
          <p:cNvGrpSpPr/>
          <p:nvPr/>
        </p:nvGrpSpPr>
        <p:grpSpPr>
          <a:xfrm>
            <a:off x="989048" y="2985311"/>
            <a:ext cx="894715" cy="542925"/>
            <a:chOff x="426719" y="2985310"/>
            <a:chExt cx="894715" cy="542925"/>
          </a:xfrm>
          <a:noFill/>
        </p:grpSpPr>
        <p:pic>
          <p:nvPicPr>
            <p:cNvPr id="23" name="object 23"/>
            <p:cNvPicPr/>
            <p:nvPr/>
          </p:nvPicPr>
          <p:blipFill>
            <a:blip r:embed="rId2" cstate="print"/>
            <a:stretch>
              <a:fillRect/>
            </a:stretch>
          </p:blipFill>
          <p:spPr>
            <a:xfrm>
              <a:off x="467785" y="2985310"/>
              <a:ext cx="815518" cy="542846"/>
            </a:xfrm>
            <a:prstGeom prst="rect">
              <a:avLst/>
            </a:prstGeom>
            <a:grpFill/>
            <a:ln>
              <a:noFill/>
            </a:ln>
          </p:spPr>
        </p:pic>
        <p:pic>
          <p:nvPicPr>
            <p:cNvPr id="24" name="object 24"/>
            <p:cNvPicPr/>
            <p:nvPr/>
          </p:nvPicPr>
          <p:blipFill>
            <a:blip r:embed="rId8" cstate="print"/>
            <a:stretch>
              <a:fillRect/>
            </a:stretch>
          </p:blipFill>
          <p:spPr>
            <a:xfrm>
              <a:off x="426719" y="3063201"/>
              <a:ext cx="894575" cy="422186"/>
            </a:xfrm>
            <a:prstGeom prst="rect">
              <a:avLst/>
            </a:prstGeom>
            <a:grpFill/>
            <a:ln>
              <a:noFill/>
            </a:ln>
          </p:spPr>
        </p:pic>
      </p:grpSp>
      <p:sp>
        <p:nvSpPr>
          <p:cNvPr id="25" name="object 25"/>
          <p:cNvSpPr txBox="1"/>
          <p:nvPr/>
        </p:nvSpPr>
        <p:spPr>
          <a:xfrm>
            <a:off x="1051532" y="2997708"/>
            <a:ext cx="722630" cy="323807"/>
          </a:xfrm>
          <a:prstGeom prst="rect">
            <a:avLst/>
          </a:prstGeom>
          <a:noFill/>
          <a:ln w="9525">
            <a:noFill/>
          </a:ln>
        </p:spPr>
        <p:txBody>
          <a:bodyPr vert="horz" wrap="square" lIns="0" tIns="137795" rIns="0" bIns="0" rtlCol="0">
            <a:spAutoFit/>
          </a:bodyPr>
          <a:lstStyle/>
          <a:p>
            <a:pPr marL="55880">
              <a:spcBef>
                <a:spcPts val="1085"/>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a:latin typeface="UD Digi Kyokasho NK-B" panose="02020700000000000000" pitchFamily="18" charset="-128"/>
              <a:ea typeface="UD Digi Kyokasho NK-B" panose="02020700000000000000" pitchFamily="18" charset="-128"/>
              <a:cs typeface="Meiryo UI"/>
            </a:endParaRPr>
          </a:p>
        </p:txBody>
      </p:sp>
      <p:sp>
        <p:nvSpPr>
          <p:cNvPr id="26" name="object 26"/>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概要</a:t>
            </a:r>
            <a:endParaRPr sz="1200">
              <a:latin typeface="Meiryo UI"/>
              <a:cs typeface="Meiryo UI"/>
            </a:endParaRPr>
          </a:p>
        </p:txBody>
      </p:sp>
      <p:sp>
        <p:nvSpPr>
          <p:cNvPr id="27" name="object 27"/>
          <p:cNvSpPr/>
          <p:nvPr/>
        </p:nvSpPr>
        <p:spPr>
          <a:xfrm>
            <a:off x="5291328" y="17129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28" name="object 28"/>
          <p:cNvSpPr txBox="1"/>
          <p:nvPr/>
        </p:nvSpPr>
        <p:spPr>
          <a:xfrm>
            <a:off x="5463417" y="1877011"/>
            <a:ext cx="6383961" cy="45275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インフラ整備の遅れている私募証券市場、特にセカンダリマーケット拡大へ</a:t>
            </a:r>
            <a:r>
              <a:rPr sz="1400" spc="-10" dirty="0">
                <a:latin typeface="UD Digi Kyokasho NK-B" panose="02020700000000000000" pitchFamily="18" charset="-128"/>
                <a:ea typeface="UD Digi Kyokasho NK-B" panose="02020700000000000000" pitchFamily="18" charset="-128"/>
                <a:cs typeface="Meiryo UI"/>
              </a:rPr>
              <a:t>の適用可能性を検証</a:t>
            </a:r>
            <a:endParaRPr sz="1400" dirty="0">
              <a:latin typeface="UD Digi Kyokasho NK-B" panose="02020700000000000000" pitchFamily="18" charset="-128"/>
              <a:ea typeface="UD Digi Kyokasho NK-B" panose="02020700000000000000" pitchFamily="18" charset="-128"/>
              <a:cs typeface="Meiryo UI"/>
            </a:endParaRPr>
          </a:p>
        </p:txBody>
      </p:sp>
      <p:sp>
        <p:nvSpPr>
          <p:cNvPr id="29" name="object 29"/>
          <p:cNvSpPr txBox="1"/>
          <p:nvPr/>
        </p:nvSpPr>
        <p:spPr>
          <a:xfrm>
            <a:off x="4996434" y="268566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目的</a:t>
            </a:r>
            <a:endParaRPr sz="1200">
              <a:latin typeface="Meiryo UI"/>
              <a:cs typeface="Meiryo UI"/>
            </a:endParaRPr>
          </a:p>
        </p:txBody>
      </p:sp>
      <p:sp>
        <p:nvSpPr>
          <p:cNvPr id="30" name="object 30"/>
          <p:cNvSpPr/>
          <p:nvPr/>
        </p:nvSpPr>
        <p:spPr>
          <a:xfrm>
            <a:off x="5291328" y="2513077"/>
            <a:ext cx="0" cy="655955"/>
          </a:xfrm>
          <a:custGeom>
            <a:avLst/>
            <a:gdLst/>
            <a:ahLst/>
            <a:cxnLst/>
            <a:rect l="l" t="t" r="r" b="b"/>
            <a:pathLst>
              <a:path h="655955">
                <a:moveTo>
                  <a:pt x="0" y="0"/>
                </a:moveTo>
                <a:lnTo>
                  <a:pt x="0" y="655701"/>
                </a:lnTo>
              </a:path>
            </a:pathLst>
          </a:custGeom>
          <a:ln w="9525">
            <a:solidFill>
              <a:srgbClr val="000000"/>
            </a:solidFill>
          </a:ln>
        </p:spPr>
        <p:txBody>
          <a:bodyPr wrap="square" lIns="0" tIns="0" rIns="0" bIns="0" rtlCol="0"/>
          <a:lstStyle/>
          <a:p>
            <a:endParaRPr/>
          </a:p>
        </p:txBody>
      </p:sp>
      <p:sp>
        <p:nvSpPr>
          <p:cNvPr id="31" name="object 31"/>
          <p:cNvSpPr txBox="1"/>
          <p:nvPr/>
        </p:nvSpPr>
        <p:spPr>
          <a:xfrm>
            <a:off x="5463419" y="2544777"/>
            <a:ext cx="6383956" cy="704215"/>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15" dirty="0">
                <a:latin typeface="UD Digi Kyokasho NK-B" panose="02020700000000000000" pitchFamily="18" charset="-128"/>
                <a:ea typeface="UD Digi Kyokasho NK-B" panose="02020700000000000000" pitchFamily="18" charset="-128"/>
                <a:cs typeface="Meiryo UI"/>
              </a:rPr>
              <a:t>ベンチマーク調査により、</a:t>
            </a:r>
            <a:r>
              <a:rPr sz="1400" spc="-10" dirty="0">
                <a:latin typeface="UD Digi Kyokasho NK-B" panose="02020700000000000000" pitchFamily="18" charset="-128"/>
                <a:ea typeface="UD Digi Kyokasho NK-B" panose="02020700000000000000" pitchFamily="18" charset="-128"/>
                <a:cs typeface="Meiryo UI"/>
              </a:rPr>
              <a:t>DLT</a:t>
            </a:r>
            <a:r>
              <a:rPr sz="1400" spc="-20" dirty="0">
                <a:latin typeface="UD Digi Kyokasho NK-B" panose="02020700000000000000" pitchFamily="18" charset="-128"/>
                <a:ea typeface="UD Digi Kyokasho NK-B" panose="02020700000000000000" pitchFamily="18" charset="-128"/>
                <a:cs typeface="Meiryo UI"/>
              </a:rPr>
              <a:t>が米国証券市場で適用可能なことを踏まえ、ケーススタディごとに実用性評価を実施</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10" dirty="0">
                <a:latin typeface="UD Digi Kyokasho NK-B" panose="02020700000000000000" pitchFamily="18" charset="-128"/>
                <a:ea typeface="UD Digi Kyokasho NK-B" panose="02020700000000000000" pitchFamily="18" charset="-128"/>
                <a:cs typeface="Meiryo UI"/>
              </a:rPr>
              <a:t>DLT</a:t>
            </a:r>
            <a:r>
              <a:rPr sz="1400" spc="-20" dirty="0">
                <a:latin typeface="UD Digi Kyokasho NK-B" panose="02020700000000000000" pitchFamily="18" charset="-128"/>
                <a:ea typeface="UD Digi Kyokasho NK-B" panose="02020700000000000000" pitchFamily="18" charset="-128"/>
                <a:cs typeface="Meiryo UI"/>
              </a:rPr>
              <a:t>導入ありきではなく、システム更改に向けたオプションの一つとして検討</a:t>
            </a:r>
            <a:endParaRPr sz="1400" dirty="0">
              <a:latin typeface="UD Digi Kyokasho NK-B" panose="02020700000000000000" pitchFamily="18" charset="-128"/>
              <a:ea typeface="UD Digi Kyokasho NK-B" panose="02020700000000000000" pitchFamily="18" charset="-128"/>
              <a:cs typeface="Meiryo UI"/>
            </a:endParaRPr>
          </a:p>
        </p:txBody>
      </p:sp>
      <p:sp>
        <p:nvSpPr>
          <p:cNvPr id="32" name="object 32"/>
          <p:cNvSpPr txBox="1"/>
          <p:nvPr/>
        </p:nvSpPr>
        <p:spPr>
          <a:xfrm>
            <a:off x="1889478" y="5521248"/>
            <a:ext cx="739140" cy="228268"/>
          </a:xfrm>
          <a:prstGeom prst="rect">
            <a:avLst/>
          </a:prstGeom>
          <a:noFill/>
          <a:ln>
            <a:noFill/>
          </a:ln>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証券決済</a:t>
            </a:r>
            <a:endParaRPr sz="1400">
              <a:latin typeface="UD Digi Kyokasho NK-B" panose="02020700000000000000" pitchFamily="18" charset="-128"/>
              <a:ea typeface="UD Digi Kyokasho NK-B" panose="02020700000000000000" pitchFamily="18" charset="-128"/>
              <a:cs typeface="Meiryo UI"/>
            </a:endParaRPr>
          </a:p>
        </p:txBody>
      </p:sp>
      <p:sp>
        <p:nvSpPr>
          <p:cNvPr id="33" name="object 33"/>
          <p:cNvSpPr/>
          <p:nvPr/>
        </p:nvSpPr>
        <p:spPr>
          <a:xfrm>
            <a:off x="5292852" y="3311653"/>
            <a:ext cx="0" cy="2489835"/>
          </a:xfrm>
          <a:custGeom>
            <a:avLst/>
            <a:gdLst/>
            <a:ahLst/>
            <a:cxnLst/>
            <a:rect l="l" t="t" r="r" b="b"/>
            <a:pathLst>
              <a:path h="2489835">
                <a:moveTo>
                  <a:pt x="0" y="0"/>
                </a:moveTo>
                <a:lnTo>
                  <a:pt x="0" y="2489809"/>
                </a:lnTo>
              </a:path>
            </a:pathLst>
          </a:custGeom>
          <a:ln w="9525">
            <a:solidFill>
              <a:srgbClr val="000000"/>
            </a:solidFill>
          </a:ln>
        </p:spPr>
        <p:txBody>
          <a:bodyPr wrap="square" lIns="0" tIns="0" rIns="0" bIns="0" rtlCol="0"/>
          <a:lstStyle/>
          <a:p>
            <a:endParaRPr/>
          </a:p>
        </p:txBody>
      </p:sp>
      <p:pic>
        <p:nvPicPr>
          <p:cNvPr id="34" name="object 34"/>
          <p:cNvPicPr/>
          <p:nvPr/>
        </p:nvPicPr>
        <p:blipFill>
          <a:blip r:embed="rId9" cstate="print"/>
          <a:stretch>
            <a:fillRect/>
          </a:stretch>
        </p:blipFill>
        <p:spPr>
          <a:xfrm>
            <a:off x="1689607" y="2193246"/>
            <a:ext cx="2178943" cy="607657"/>
          </a:xfrm>
          <a:prstGeom prst="rect">
            <a:avLst/>
          </a:prstGeom>
        </p:spPr>
      </p:pic>
      <p:grpSp>
        <p:nvGrpSpPr>
          <p:cNvPr id="35" name="object 35"/>
          <p:cNvGrpSpPr/>
          <p:nvPr/>
        </p:nvGrpSpPr>
        <p:grpSpPr>
          <a:xfrm>
            <a:off x="989047" y="5961889"/>
            <a:ext cx="867410" cy="732155"/>
            <a:chOff x="426719" y="5961888"/>
            <a:chExt cx="867410" cy="732155"/>
          </a:xfrm>
          <a:noFill/>
        </p:grpSpPr>
        <p:pic>
          <p:nvPicPr>
            <p:cNvPr id="36" name="object 36"/>
            <p:cNvPicPr/>
            <p:nvPr/>
          </p:nvPicPr>
          <p:blipFill>
            <a:blip r:embed="rId10" cstate="print"/>
            <a:stretch>
              <a:fillRect/>
            </a:stretch>
          </p:blipFill>
          <p:spPr>
            <a:xfrm>
              <a:off x="443483" y="5961888"/>
              <a:ext cx="835164" cy="731545"/>
            </a:xfrm>
            <a:prstGeom prst="rect">
              <a:avLst/>
            </a:prstGeom>
            <a:grpFill/>
            <a:ln>
              <a:noFill/>
            </a:ln>
          </p:spPr>
        </p:pic>
        <p:pic>
          <p:nvPicPr>
            <p:cNvPr id="37" name="object 37"/>
            <p:cNvPicPr/>
            <p:nvPr/>
          </p:nvPicPr>
          <p:blipFill>
            <a:blip r:embed="rId11" cstate="print"/>
            <a:stretch>
              <a:fillRect/>
            </a:stretch>
          </p:blipFill>
          <p:spPr>
            <a:xfrm>
              <a:off x="426719" y="6138672"/>
              <a:ext cx="867143" cy="422186"/>
            </a:xfrm>
            <a:prstGeom prst="rect">
              <a:avLst/>
            </a:prstGeom>
            <a:grpFill/>
            <a:ln>
              <a:noFill/>
            </a:ln>
          </p:spPr>
        </p:pic>
        <p:sp>
          <p:nvSpPr>
            <p:cNvPr id="38" name="object 38"/>
            <p:cNvSpPr/>
            <p:nvPr/>
          </p:nvSpPr>
          <p:spPr>
            <a:xfrm>
              <a:off x="473963" y="5992368"/>
              <a:ext cx="723900" cy="620395"/>
            </a:xfrm>
            <a:custGeom>
              <a:avLst/>
              <a:gdLst/>
              <a:ahLst/>
              <a:cxnLst/>
              <a:rect l="l" t="t" r="r" b="b"/>
              <a:pathLst>
                <a:path w="723900" h="620395">
                  <a:moveTo>
                    <a:pt x="0" y="620267"/>
                  </a:moveTo>
                  <a:lnTo>
                    <a:pt x="723899" y="620267"/>
                  </a:lnTo>
                  <a:lnTo>
                    <a:pt x="723899" y="0"/>
                  </a:lnTo>
                  <a:lnTo>
                    <a:pt x="0" y="0"/>
                  </a:lnTo>
                  <a:lnTo>
                    <a:pt x="0" y="620267"/>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39" name="object 39"/>
          <p:cNvSpPr txBox="1"/>
          <p:nvPr/>
        </p:nvSpPr>
        <p:spPr>
          <a:xfrm>
            <a:off x="962402" y="6002921"/>
            <a:ext cx="942407" cy="433452"/>
          </a:xfrm>
          <a:prstGeom prst="rect">
            <a:avLst/>
          </a:prstGeom>
          <a:noFill/>
          <a:ln>
            <a:noFill/>
          </a:ln>
        </p:spPr>
        <p:txBody>
          <a:bodyPr vert="horz" wrap="square" lIns="0" tIns="2540" rIns="0" bIns="0" rtlCol="0">
            <a:spAutoFit/>
          </a:bodyPr>
          <a:lstStyle/>
          <a:p>
            <a:pPr>
              <a:spcBef>
                <a:spcPts val="20"/>
              </a:spcBef>
            </a:pPr>
            <a:endParaRPr sz="1600">
              <a:latin typeface="UD Digi Kyokasho NK-B" panose="02020700000000000000" pitchFamily="18" charset="-128"/>
              <a:ea typeface="UD Digi Kyokasho NK-B" panose="02020700000000000000" pitchFamily="18" charset="-128"/>
              <a:cs typeface="Times New Roman"/>
            </a:endParaRPr>
          </a:p>
          <a:p>
            <a:pPr marL="58419"/>
            <a:r>
              <a:rPr sz="1200" spc="-15" dirty="0">
                <a:latin typeface="UD Digi Kyokasho NK-B" panose="02020700000000000000" pitchFamily="18" charset="-128"/>
                <a:ea typeface="UD Digi Kyokasho NK-B" panose="02020700000000000000" pitchFamily="18" charset="-128"/>
                <a:cs typeface="Meiryo UI"/>
              </a:rPr>
              <a:t>ステータス</a:t>
            </a:r>
            <a:endParaRPr sz="1200">
              <a:latin typeface="UD Digi Kyokasho NK-B" panose="02020700000000000000" pitchFamily="18" charset="-128"/>
              <a:ea typeface="UD Digi Kyokasho NK-B" panose="02020700000000000000" pitchFamily="18" charset="-128"/>
              <a:cs typeface="Meiryo UI"/>
            </a:endParaRPr>
          </a:p>
        </p:txBody>
      </p:sp>
      <p:sp>
        <p:nvSpPr>
          <p:cNvPr id="40" name="object 40"/>
          <p:cNvSpPr txBox="1"/>
          <p:nvPr/>
        </p:nvSpPr>
        <p:spPr>
          <a:xfrm>
            <a:off x="1875254" y="6077814"/>
            <a:ext cx="1741805" cy="452755"/>
          </a:xfrm>
          <a:prstGeom prst="rect">
            <a:avLst/>
          </a:prstGeom>
          <a:noFill/>
          <a:ln>
            <a:noFill/>
          </a:ln>
        </p:spPr>
        <p:txBody>
          <a:bodyPr vert="horz" wrap="square" lIns="0" tIns="12700" rIns="0" bIns="0" rtlCol="0">
            <a:spAutoFit/>
          </a:bodyPr>
          <a:lstStyle/>
          <a:p>
            <a:pPr marL="12700">
              <a:spcBef>
                <a:spcPts val="100"/>
              </a:spcBef>
            </a:pPr>
            <a:r>
              <a:rPr sz="1400" spc="-25" dirty="0">
                <a:latin typeface="UD Digi Kyokasho NK-B" panose="02020700000000000000" pitchFamily="18" charset="-128"/>
                <a:ea typeface="UD Digi Kyokasho NK-B" panose="02020700000000000000" pitchFamily="18" charset="-128"/>
                <a:cs typeface="Meiryo UI"/>
              </a:rPr>
              <a:t>PoC</a:t>
            </a:r>
            <a:endParaRPr sz="1400">
              <a:latin typeface="UD Digi Kyokasho NK-B" panose="02020700000000000000" pitchFamily="18" charset="-128"/>
              <a:ea typeface="UD Digi Kyokasho NK-B" panose="02020700000000000000" pitchFamily="18" charset="-128"/>
              <a:cs typeface="Meiryo UI"/>
            </a:endParaRPr>
          </a:p>
          <a:p>
            <a:pPr marL="12700"/>
            <a:r>
              <a:rPr sz="140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今後も検証は継続</a:t>
            </a:r>
            <a:r>
              <a:rPr sz="1400" spc="-5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sp>
        <p:nvSpPr>
          <p:cNvPr id="41" name="object 41"/>
          <p:cNvSpPr txBox="1"/>
          <p:nvPr/>
        </p:nvSpPr>
        <p:spPr>
          <a:xfrm>
            <a:off x="1896517" y="4687975"/>
            <a:ext cx="3236275" cy="443711"/>
          </a:xfrm>
          <a:prstGeom prst="rect">
            <a:avLst/>
          </a:prstGeom>
          <a:noFill/>
          <a:ln>
            <a:noFill/>
          </a:ln>
        </p:spPr>
        <p:txBody>
          <a:bodyPr vert="horz" wrap="square" lIns="0" tIns="12700" rIns="0" bIns="0" rtlCol="0">
            <a:spAutoFit/>
          </a:bodyPr>
          <a:lstStyle/>
          <a:p>
            <a:pPr marL="12700" marR="5080">
              <a:spcBef>
                <a:spcPts val="100"/>
              </a:spcBef>
            </a:pPr>
            <a:r>
              <a:rPr sz="1400" spc="-10" dirty="0" err="1">
                <a:latin typeface="UD Digi Kyokasho NK-B" panose="02020700000000000000" pitchFamily="18" charset="-128"/>
                <a:ea typeface="UD Digi Kyokasho NK-B" panose="02020700000000000000" pitchFamily="18" charset="-128"/>
                <a:cs typeface="Meiryo UI"/>
              </a:rPr>
              <a:t>アクセンチュア</a:t>
            </a:r>
            <a:r>
              <a:rPr sz="1400" dirty="0" err="1">
                <a:latin typeface="UD Digi Kyokasho NK-B" panose="02020700000000000000" pitchFamily="18" charset="-128"/>
                <a:ea typeface="UD Digi Kyokasho NK-B" panose="02020700000000000000" pitchFamily="18" charset="-128"/>
                <a:cs typeface="Meiryo UI"/>
              </a:rPr>
              <a:t>Digital</a:t>
            </a:r>
            <a:r>
              <a:rPr sz="1400" spc="-7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Asset </a:t>
            </a:r>
            <a:r>
              <a:rPr sz="1400" dirty="0">
                <a:latin typeface="UD Digi Kyokasho NK-B" panose="02020700000000000000" pitchFamily="18" charset="-128"/>
                <a:ea typeface="UD Digi Kyokasho NK-B" panose="02020700000000000000" pitchFamily="18" charset="-128"/>
                <a:cs typeface="Meiryo UI"/>
              </a:rPr>
              <a:t>Open</a:t>
            </a:r>
            <a:r>
              <a:rPr sz="1400" spc="-30" dirty="0">
                <a:latin typeface="UD Digi Kyokasho NK-B" panose="02020700000000000000" pitchFamily="18" charset="-128"/>
                <a:ea typeface="UD Digi Kyokasho NK-B" panose="02020700000000000000" pitchFamily="18" charset="-128"/>
                <a:cs typeface="Meiryo UI"/>
              </a:rPr>
              <a:t> </a:t>
            </a:r>
            <a:r>
              <a:rPr sz="1400" spc="-10" dirty="0">
                <a:latin typeface="UD Digi Kyokasho NK-B" panose="02020700000000000000" pitchFamily="18" charset="-128"/>
                <a:ea typeface="UD Digi Kyokasho NK-B" panose="02020700000000000000" pitchFamily="18" charset="-128"/>
                <a:cs typeface="Meiryo UI"/>
              </a:rPr>
              <a:t>Finance</a:t>
            </a:r>
            <a:r>
              <a:rPr lang="en-US" altLang="ja-JP" sz="1400" spc="-10" dirty="0">
                <a:latin typeface="UD Digi Kyokasho NK-B" panose="02020700000000000000" pitchFamily="18" charset="-128"/>
                <a:ea typeface="UD Digi Kyokasho NK-B" panose="02020700000000000000" pitchFamily="18" charset="-128"/>
                <a:cs typeface="Meiryo UI"/>
              </a:rPr>
              <a:t>/</a:t>
            </a:r>
            <a:r>
              <a:rPr sz="1400" spc="-10" dirty="0">
                <a:latin typeface="UD Digi Kyokasho NK-B" panose="02020700000000000000" pitchFamily="18" charset="-128"/>
                <a:ea typeface="UD Digi Kyokasho NK-B" panose="02020700000000000000" pitchFamily="18" charset="-128"/>
                <a:cs typeface="Meiryo UI"/>
              </a:rPr>
              <a:t>Ledger</a:t>
            </a:r>
            <a:endParaRPr sz="1400" dirty="0">
              <a:latin typeface="UD Digi Kyokasho NK-B" panose="02020700000000000000" pitchFamily="18" charset="-128"/>
              <a:ea typeface="UD Digi Kyokasho NK-B" panose="02020700000000000000" pitchFamily="18" charset="-128"/>
              <a:cs typeface="Meiryo UI"/>
            </a:endParaRPr>
          </a:p>
        </p:txBody>
      </p:sp>
      <p:sp>
        <p:nvSpPr>
          <p:cNvPr id="42" name="object 42"/>
          <p:cNvSpPr txBox="1"/>
          <p:nvPr/>
        </p:nvSpPr>
        <p:spPr>
          <a:xfrm>
            <a:off x="8592074" y="3882150"/>
            <a:ext cx="3184457" cy="1560042"/>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ブロックチェーン上で私募証券を</a:t>
            </a:r>
            <a:r>
              <a:rPr sz="1400" spc="-15" dirty="0">
                <a:latin typeface="UD Digi Kyokasho NK-B" panose="02020700000000000000" pitchFamily="18" charset="-128"/>
                <a:ea typeface="UD Digi Kyokasho NK-B" panose="02020700000000000000" pitchFamily="18" charset="-128"/>
                <a:cs typeface="Meiryo UI"/>
              </a:rPr>
              <a:t>独自のトークン規格で発行</a:t>
            </a:r>
            <a:endParaRPr sz="1400" dirty="0">
              <a:latin typeface="UD Digi Kyokasho NK-B" panose="02020700000000000000" pitchFamily="18" charset="-128"/>
              <a:ea typeface="UD Digi Kyokasho NK-B" panose="02020700000000000000" pitchFamily="18" charset="-128"/>
              <a:cs typeface="Meiryo UI"/>
            </a:endParaRPr>
          </a:p>
          <a:p>
            <a:pPr marL="190500" marR="131445" indent="-178435">
              <a:spcBef>
                <a:spcPts val="295"/>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セカンダリで求められる移転制</a:t>
            </a:r>
            <a:r>
              <a:rPr sz="1400" spc="-5" dirty="0">
                <a:latin typeface="UD Digi Kyokasho NK-B" panose="02020700000000000000" pitchFamily="18" charset="-128"/>
                <a:ea typeface="UD Digi Kyokasho NK-B" panose="02020700000000000000" pitchFamily="18" charset="-128"/>
                <a:cs typeface="Meiryo UI"/>
              </a:rPr>
              <a:t>御を</a:t>
            </a:r>
            <a:r>
              <a:rPr sz="1400" spc="-10" dirty="0">
                <a:latin typeface="UD Digi Kyokasho NK-B" panose="02020700000000000000" pitchFamily="18" charset="-128"/>
                <a:ea typeface="UD Digi Kyokasho NK-B" panose="02020700000000000000" pitchFamily="18" charset="-128"/>
                <a:cs typeface="Meiryo UI"/>
              </a:rPr>
              <a:t>Compliance</a:t>
            </a:r>
            <a:endParaRPr sz="1400" dirty="0">
              <a:latin typeface="UD Digi Kyokasho NK-B" panose="02020700000000000000" pitchFamily="18" charset="-128"/>
              <a:ea typeface="UD Digi Kyokasho NK-B" panose="02020700000000000000" pitchFamily="18" charset="-128"/>
              <a:cs typeface="Meiryo UI"/>
            </a:endParaRPr>
          </a:p>
          <a:p>
            <a:pPr marL="190500" marR="8255" algn="just"/>
            <a:r>
              <a:rPr sz="1400" spc="-10" dirty="0">
                <a:latin typeface="UD Digi Kyokasho NK-B" panose="02020700000000000000" pitchFamily="18" charset="-128"/>
                <a:ea typeface="UD Digi Kyokasho NK-B" panose="02020700000000000000" pitchFamily="18" charset="-128"/>
                <a:cs typeface="Meiryo UI"/>
              </a:rPr>
              <a:t>Oracle</a:t>
            </a:r>
            <a:r>
              <a:rPr sz="1400" spc="-20" dirty="0">
                <a:latin typeface="UD Digi Kyokasho NK-B" panose="02020700000000000000" pitchFamily="18" charset="-128"/>
                <a:ea typeface="UD Digi Kyokasho NK-B" panose="02020700000000000000" pitchFamily="18" charset="-128"/>
                <a:cs typeface="Meiryo UI"/>
              </a:rPr>
              <a:t>(ルールエンジン)を経由</a:t>
            </a:r>
            <a:r>
              <a:rPr sz="1400" spc="-15" dirty="0">
                <a:latin typeface="UD Digi Kyokasho NK-B" panose="02020700000000000000" pitchFamily="18" charset="-128"/>
                <a:ea typeface="UD Digi Kyokasho NK-B" panose="02020700000000000000" pitchFamily="18" charset="-128"/>
                <a:cs typeface="Meiryo UI"/>
              </a:rPr>
              <a:t>して行い、ホワイトリスト登録済</a:t>
            </a:r>
            <a:r>
              <a:rPr sz="1400" spc="-20" dirty="0">
                <a:latin typeface="UD Digi Kyokasho NK-B" panose="02020700000000000000" pitchFamily="18" charset="-128"/>
                <a:ea typeface="UD Digi Kyokasho NK-B" panose="02020700000000000000" pitchFamily="18" charset="-128"/>
                <a:cs typeface="Meiryo UI"/>
              </a:rPr>
              <a:t>みのアドレスの場合のみ移転可</a:t>
            </a:r>
            <a:r>
              <a:rPr sz="1400" spc="-15" dirty="0">
                <a:latin typeface="UD Digi Kyokasho NK-B" panose="02020700000000000000" pitchFamily="18" charset="-128"/>
                <a:ea typeface="UD Digi Kyokasho NK-B" panose="02020700000000000000" pitchFamily="18" charset="-128"/>
                <a:cs typeface="Meiryo UI"/>
              </a:rPr>
              <a:t>能とする</a:t>
            </a:r>
            <a:endParaRPr sz="1400" dirty="0">
              <a:latin typeface="UD Digi Kyokasho NK-B" panose="02020700000000000000" pitchFamily="18" charset="-128"/>
              <a:ea typeface="UD Digi Kyokasho NK-B" panose="02020700000000000000" pitchFamily="18" charset="-128"/>
              <a:cs typeface="Meiryo UI"/>
            </a:endParaRPr>
          </a:p>
        </p:txBody>
      </p:sp>
      <p:sp>
        <p:nvSpPr>
          <p:cNvPr id="43" name="object 43"/>
          <p:cNvSpPr txBox="1"/>
          <p:nvPr/>
        </p:nvSpPr>
        <p:spPr>
          <a:xfrm>
            <a:off x="4998211" y="6168644"/>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補足</a:t>
            </a:r>
            <a:endParaRPr sz="1200">
              <a:latin typeface="Meiryo UI"/>
              <a:cs typeface="Meiryo UI"/>
            </a:endParaRPr>
          </a:p>
        </p:txBody>
      </p:sp>
      <p:sp>
        <p:nvSpPr>
          <p:cNvPr id="44" name="object 44"/>
          <p:cNvSpPr/>
          <p:nvPr/>
        </p:nvSpPr>
        <p:spPr>
          <a:xfrm>
            <a:off x="5292852" y="5971032"/>
            <a:ext cx="0" cy="704850"/>
          </a:xfrm>
          <a:custGeom>
            <a:avLst/>
            <a:gdLst/>
            <a:ahLst/>
            <a:cxnLst/>
            <a:rect l="l" t="t" r="r" b="b"/>
            <a:pathLst>
              <a:path h="704850">
                <a:moveTo>
                  <a:pt x="0" y="0"/>
                </a:moveTo>
                <a:lnTo>
                  <a:pt x="0" y="704342"/>
                </a:lnTo>
              </a:path>
            </a:pathLst>
          </a:custGeom>
          <a:ln w="9525">
            <a:solidFill>
              <a:srgbClr val="000000"/>
            </a:solidFill>
          </a:ln>
        </p:spPr>
        <p:txBody>
          <a:bodyPr wrap="square" lIns="0" tIns="0" rIns="0" bIns="0" rtlCol="0"/>
          <a:lstStyle/>
          <a:p>
            <a:endParaRPr/>
          </a:p>
        </p:txBody>
      </p:sp>
      <p:sp>
        <p:nvSpPr>
          <p:cNvPr id="45" name="object 45"/>
          <p:cNvSpPr txBox="1"/>
          <p:nvPr/>
        </p:nvSpPr>
        <p:spPr>
          <a:xfrm>
            <a:off x="5461893" y="6134761"/>
            <a:ext cx="6492275" cy="453390"/>
          </a:xfrm>
          <a:prstGeom prst="rect">
            <a:avLst/>
          </a:prstGeom>
        </p:spPr>
        <p:txBody>
          <a:bodyPr vert="horz" wrap="square" lIns="0" tIns="12700" rIns="0" bIns="0" rtlCol="0">
            <a:spAutoFit/>
          </a:bodyPr>
          <a:lstStyle/>
          <a:p>
            <a:pPr marL="190500" marR="5080" indent="-178435">
              <a:spcBef>
                <a:spcPts val="1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スマートコントラクト及びオフチェーンを通じた証券トークンの移転制御は、デ</a:t>
            </a:r>
            <a:r>
              <a:rPr sz="1400" spc="-15" dirty="0">
                <a:latin typeface="UD Digi Kyokasho NK-B" panose="02020700000000000000" pitchFamily="18" charset="-128"/>
                <a:ea typeface="UD Digi Kyokasho NK-B" panose="02020700000000000000" pitchFamily="18" charset="-128"/>
                <a:cs typeface="Meiryo UI"/>
              </a:rPr>
              <a:t>ジタル通貨の転々流通における</a:t>
            </a:r>
            <a:r>
              <a:rPr sz="1400" spc="-10" dirty="0">
                <a:latin typeface="UD Digi Kyokasho NK-B" panose="02020700000000000000" pitchFamily="18" charset="-128"/>
                <a:ea typeface="UD Digi Kyokasho NK-B" panose="02020700000000000000" pitchFamily="18" charset="-128"/>
                <a:cs typeface="Meiryo UI"/>
              </a:rPr>
              <a:t>KYC/AML</a:t>
            </a:r>
            <a:r>
              <a:rPr sz="1400" spc="-20" dirty="0">
                <a:latin typeface="UD Digi Kyokasho NK-B" panose="02020700000000000000" pitchFamily="18" charset="-128"/>
                <a:ea typeface="UD Digi Kyokasho NK-B" panose="02020700000000000000" pitchFamily="18" charset="-128"/>
                <a:cs typeface="Meiryo UI"/>
              </a:rPr>
              <a:t>へ応用可能</a:t>
            </a:r>
            <a:endParaRPr sz="1400" dirty="0">
              <a:latin typeface="UD Digi Kyokasho NK-B" panose="02020700000000000000" pitchFamily="18" charset="-128"/>
              <a:ea typeface="UD Digi Kyokasho NK-B" panose="02020700000000000000" pitchFamily="18" charset="-128"/>
              <a:cs typeface="Meiryo UI"/>
            </a:endParaRPr>
          </a:p>
        </p:txBody>
      </p:sp>
      <p:sp>
        <p:nvSpPr>
          <p:cNvPr id="46" name="object 46"/>
          <p:cNvSpPr txBox="1"/>
          <p:nvPr/>
        </p:nvSpPr>
        <p:spPr>
          <a:xfrm>
            <a:off x="1902178" y="3670172"/>
            <a:ext cx="78740" cy="228268"/>
          </a:xfrm>
          <a:prstGeom prst="rect">
            <a:avLst/>
          </a:prstGeom>
          <a:noFill/>
          <a:ln>
            <a:noFill/>
          </a:ln>
        </p:spPr>
        <p:txBody>
          <a:bodyPr vert="horz" wrap="square" lIns="0" tIns="12700" rIns="0" bIns="0" rtlCol="0">
            <a:spAutoFit/>
          </a:bodyPr>
          <a:lstStyle/>
          <a:p>
            <a:pPr>
              <a:spcBef>
                <a:spcPts val="100"/>
              </a:spcBef>
            </a:pPr>
            <a:r>
              <a:rPr sz="1400" dirty="0">
                <a:latin typeface="UD Digi Kyokasho NK-B" panose="02020700000000000000" pitchFamily="18" charset="-128"/>
                <a:ea typeface="UD Digi Kyokasho NK-B" panose="02020700000000000000" pitchFamily="18" charset="-128"/>
                <a:cs typeface="Meiryo UI"/>
              </a:rPr>
              <a:t>-</a:t>
            </a:r>
            <a:endParaRPr sz="1400">
              <a:latin typeface="UD Digi Kyokasho NK-B" panose="02020700000000000000" pitchFamily="18" charset="-128"/>
              <a:ea typeface="UD Digi Kyokasho NK-B" panose="02020700000000000000" pitchFamily="18" charset="-128"/>
              <a:cs typeface="Meiryo UI"/>
            </a:endParaRPr>
          </a:p>
        </p:txBody>
      </p:sp>
      <p:grpSp>
        <p:nvGrpSpPr>
          <p:cNvPr id="47" name="object 47"/>
          <p:cNvGrpSpPr/>
          <p:nvPr/>
        </p:nvGrpSpPr>
        <p:grpSpPr>
          <a:xfrm>
            <a:off x="989048" y="3511283"/>
            <a:ext cx="894715" cy="570230"/>
            <a:chOff x="426719" y="3511283"/>
            <a:chExt cx="894715" cy="570230"/>
          </a:xfrm>
          <a:noFill/>
        </p:grpSpPr>
        <p:pic>
          <p:nvPicPr>
            <p:cNvPr id="48" name="object 48"/>
            <p:cNvPicPr/>
            <p:nvPr/>
          </p:nvPicPr>
          <p:blipFill>
            <a:blip r:embed="rId12" cstate="print"/>
            <a:stretch>
              <a:fillRect/>
            </a:stretch>
          </p:blipFill>
          <p:spPr>
            <a:xfrm>
              <a:off x="458723" y="3511283"/>
              <a:ext cx="833640" cy="569988"/>
            </a:xfrm>
            <a:prstGeom prst="rect">
              <a:avLst/>
            </a:prstGeom>
            <a:grpFill/>
            <a:ln>
              <a:noFill/>
            </a:ln>
          </p:spPr>
        </p:pic>
        <p:pic>
          <p:nvPicPr>
            <p:cNvPr id="49" name="object 49"/>
            <p:cNvPicPr/>
            <p:nvPr/>
          </p:nvPicPr>
          <p:blipFill>
            <a:blip r:embed="rId13" cstate="print"/>
            <a:stretch>
              <a:fillRect/>
            </a:stretch>
          </p:blipFill>
          <p:spPr>
            <a:xfrm>
              <a:off x="426719" y="3607269"/>
              <a:ext cx="894575" cy="422186"/>
            </a:xfrm>
            <a:prstGeom prst="rect">
              <a:avLst/>
            </a:prstGeom>
            <a:grpFill/>
            <a:ln>
              <a:noFill/>
            </a:ln>
          </p:spPr>
        </p:pic>
      </p:grpSp>
      <p:sp>
        <p:nvSpPr>
          <p:cNvPr id="50" name="object 50"/>
          <p:cNvSpPr txBox="1"/>
          <p:nvPr/>
        </p:nvSpPr>
        <p:spPr>
          <a:xfrm>
            <a:off x="1051532" y="3541777"/>
            <a:ext cx="722630" cy="325089"/>
          </a:xfrm>
          <a:prstGeom prst="rect">
            <a:avLst/>
          </a:prstGeom>
          <a:noFill/>
          <a:ln w="9525">
            <a:noFill/>
          </a:ln>
        </p:spPr>
        <p:txBody>
          <a:bodyPr vert="horz" wrap="square" lIns="0" tIns="139065" rIns="0" bIns="0" rtlCol="0">
            <a:spAutoFit/>
          </a:bodyPr>
          <a:lstStyle/>
          <a:p>
            <a:pPr marL="55880">
              <a:spcBef>
                <a:spcPts val="1095"/>
              </a:spcBef>
            </a:pPr>
            <a:r>
              <a:rPr sz="1200" spc="-20"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sp>
        <p:nvSpPr>
          <p:cNvPr id="51" name="object 51"/>
          <p:cNvSpPr/>
          <p:nvPr/>
        </p:nvSpPr>
        <p:spPr>
          <a:xfrm>
            <a:off x="5405628" y="3310128"/>
            <a:ext cx="2987040" cy="2552700"/>
          </a:xfrm>
          <a:custGeom>
            <a:avLst/>
            <a:gdLst/>
            <a:ahLst/>
            <a:cxnLst/>
            <a:rect l="l" t="t" r="r" b="b"/>
            <a:pathLst>
              <a:path w="2987040" h="2552700">
                <a:moveTo>
                  <a:pt x="2987039" y="0"/>
                </a:moveTo>
                <a:lnTo>
                  <a:pt x="0" y="0"/>
                </a:lnTo>
                <a:lnTo>
                  <a:pt x="0" y="2552700"/>
                </a:lnTo>
                <a:lnTo>
                  <a:pt x="2987039" y="2552700"/>
                </a:lnTo>
                <a:lnTo>
                  <a:pt x="2987039" y="0"/>
                </a:lnTo>
                <a:close/>
              </a:path>
            </a:pathLst>
          </a:custGeom>
          <a:solidFill>
            <a:srgbClr val="F1F1F1"/>
          </a:solidFill>
        </p:spPr>
        <p:txBody>
          <a:bodyPr wrap="square" lIns="0" tIns="0" rIns="0" bIns="0" rtlCol="0"/>
          <a:lstStyle/>
          <a:p>
            <a:endParaRPr/>
          </a:p>
        </p:txBody>
      </p:sp>
      <p:sp>
        <p:nvSpPr>
          <p:cNvPr id="52" name="object 52"/>
          <p:cNvSpPr txBox="1"/>
          <p:nvPr/>
        </p:nvSpPr>
        <p:spPr>
          <a:xfrm>
            <a:off x="6601967" y="3357194"/>
            <a:ext cx="767080" cy="347345"/>
          </a:xfrm>
          <a:prstGeom prst="rect">
            <a:avLst/>
          </a:prstGeom>
        </p:spPr>
        <p:txBody>
          <a:bodyPr vert="horz" wrap="square" lIns="0" tIns="13335" rIns="0" bIns="0" rtlCol="0">
            <a:spAutoFit/>
          </a:bodyPr>
          <a:lstStyle/>
          <a:p>
            <a:pPr marR="5080" algn="ctr">
              <a:spcBef>
                <a:spcPts val="105"/>
              </a:spcBef>
            </a:pPr>
            <a:r>
              <a:rPr sz="1050" spc="-10" dirty="0">
                <a:solidFill>
                  <a:srgbClr val="7E7E7E"/>
                </a:solidFill>
                <a:latin typeface="Meiryo UI"/>
                <a:cs typeface="Meiryo UI"/>
              </a:rPr>
              <a:t>Compliance</a:t>
            </a:r>
            <a:endParaRPr sz="1050">
              <a:latin typeface="Meiryo UI"/>
              <a:cs typeface="Meiryo UI"/>
            </a:endParaRPr>
          </a:p>
          <a:p>
            <a:pPr marR="6350" algn="ctr">
              <a:spcBef>
                <a:spcPts val="5"/>
              </a:spcBef>
            </a:pPr>
            <a:r>
              <a:rPr sz="1050" spc="-10" dirty="0">
                <a:solidFill>
                  <a:srgbClr val="7E7E7E"/>
                </a:solidFill>
                <a:latin typeface="Meiryo UI"/>
                <a:cs typeface="Meiryo UI"/>
              </a:rPr>
              <a:t>Oracle</a:t>
            </a:r>
            <a:endParaRPr sz="1050">
              <a:latin typeface="Meiryo UI"/>
              <a:cs typeface="Meiryo UI"/>
            </a:endParaRPr>
          </a:p>
        </p:txBody>
      </p:sp>
      <p:grpSp>
        <p:nvGrpSpPr>
          <p:cNvPr id="53" name="object 53"/>
          <p:cNvGrpSpPr/>
          <p:nvPr/>
        </p:nvGrpSpPr>
        <p:grpSpPr>
          <a:xfrm>
            <a:off x="6525514" y="4253230"/>
            <a:ext cx="904240" cy="922655"/>
            <a:chOff x="5382514" y="4253229"/>
            <a:chExt cx="904240" cy="922655"/>
          </a:xfrm>
        </p:grpSpPr>
        <p:sp>
          <p:nvSpPr>
            <p:cNvPr id="54" name="object 54"/>
            <p:cNvSpPr/>
            <p:nvPr/>
          </p:nvSpPr>
          <p:spPr>
            <a:xfrm>
              <a:off x="5388864" y="4259579"/>
              <a:ext cx="891540" cy="909955"/>
            </a:xfrm>
            <a:custGeom>
              <a:avLst/>
              <a:gdLst/>
              <a:ahLst/>
              <a:cxnLst/>
              <a:rect l="l" t="t" r="r" b="b"/>
              <a:pathLst>
                <a:path w="891539" h="909954">
                  <a:moveTo>
                    <a:pt x="891539" y="0"/>
                  </a:moveTo>
                  <a:lnTo>
                    <a:pt x="0" y="0"/>
                  </a:lnTo>
                  <a:lnTo>
                    <a:pt x="0" y="909828"/>
                  </a:lnTo>
                  <a:lnTo>
                    <a:pt x="891539" y="909828"/>
                  </a:lnTo>
                  <a:lnTo>
                    <a:pt x="891539" y="0"/>
                  </a:lnTo>
                  <a:close/>
                </a:path>
              </a:pathLst>
            </a:custGeom>
            <a:solidFill>
              <a:srgbClr val="D9D9D9"/>
            </a:solidFill>
          </p:spPr>
          <p:txBody>
            <a:bodyPr wrap="square" lIns="0" tIns="0" rIns="0" bIns="0" rtlCol="0"/>
            <a:lstStyle/>
            <a:p>
              <a:endParaRPr/>
            </a:p>
          </p:txBody>
        </p:sp>
        <p:sp>
          <p:nvSpPr>
            <p:cNvPr id="55" name="object 55"/>
            <p:cNvSpPr/>
            <p:nvPr/>
          </p:nvSpPr>
          <p:spPr>
            <a:xfrm>
              <a:off x="5388864" y="4259579"/>
              <a:ext cx="891540" cy="909955"/>
            </a:xfrm>
            <a:custGeom>
              <a:avLst/>
              <a:gdLst/>
              <a:ahLst/>
              <a:cxnLst/>
              <a:rect l="l" t="t" r="r" b="b"/>
              <a:pathLst>
                <a:path w="891539" h="909954">
                  <a:moveTo>
                    <a:pt x="0" y="909828"/>
                  </a:moveTo>
                  <a:lnTo>
                    <a:pt x="891539" y="909828"/>
                  </a:lnTo>
                  <a:lnTo>
                    <a:pt x="891539" y="0"/>
                  </a:lnTo>
                  <a:lnTo>
                    <a:pt x="0" y="0"/>
                  </a:lnTo>
                  <a:lnTo>
                    <a:pt x="0" y="909828"/>
                  </a:lnTo>
                  <a:close/>
                </a:path>
              </a:pathLst>
            </a:custGeom>
            <a:ln w="12700">
              <a:solidFill>
                <a:srgbClr val="BCBCBC"/>
              </a:solidFill>
            </a:ln>
          </p:spPr>
          <p:txBody>
            <a:bodyPr wrap="square" lIns="0" tIns="0" rIns="0" bIns="0" rtlCol="0"/>
            <a:lstStyle/>
            <a:p>
              <a:endParaRPr/>
            </a:p>
          </p:txBody>
        </p:sp>
      </p:grpSp>
      <p:sp>
        <p:nvSpPr>
          <p:cNvPr id="56" name="object 56"/>
          <p:cNvSpPr txBox="1"/>
          <p:nvPr/>
        </p:nvSpPr>
        <p:spPr>
          <a:xfrm>
            <a:off x="6658355" y="4960697"/>
            <a:ext cx="670560" cy="151323"/>
          </a:xfrm>
          <a:prstGeom prst="rect">
            <a:avLst/>
          </a:prstGeom>
        </p:spPr>
        <p:txBody>
          <a:bodyPr vert="horz" wrap="square" lIns="0" tIns="12700" rIns="0" bIns="0" rtlCol="0">
            <a:spAutoFit/>
          </a:bodyPr>
          <a:lstStyle/>
          <a:p>
            <a:pPr>
              <a:spcBef>
                <a:spcPts val="100"/>
              </a:spcBef>
            </a:pPr>
            <a:r>
              <a:rPr sz="900" dirty="0">
                <a:solidFill>
                  <a:srgbClr val="333333"/>
                </a:solidFill>
                <a:latin typeface="Meiryo UI"/>
                <a:cs typeface="Meiryo UI"/>
              </a:rPr>
              <a:t>ST</a:t>
            </a:r>
            <a:r>
              <a:rPr sz="900" spc="-15" dirty="0">
                <a:solidFill>
                  <a:srgbClr val="333333"/>
                </a:solidFill>
                <a:latin typeface="Meiryo UI"/>
                <a:cs typeface="Meiryo UI"/>
              </a:rPr>
              <a:t> </a:t>
            </a:r>
            <a:r>
              <a:rPr sz="900" spc="-10" dirty="0">
                <a:solidFill>
                  <a:srgbClr val="333333"/>
                </a:solidFill>
                <a:latin typeface="Meiryo UI"/>
                <a:cs typeface="Meiryo UI"/>
              </a:rPr>
              <a:t>Contract</a:t>
            </a:r>
            <a:endParaRPr sz="900">
              <a:latin typeface="Meiryo UI"/>
              <a:cs typeface="Meiryo UI"/>
            </a:endParaRPr>
          </a:p>
        </p:txBody>
      </p:sp>
      <p:sp>
        <p:nvSpPr>
          <p:cNvPr id="57" name="object 57"/>
          <p:cNvSpPr txBox="1"/>
          <p:nvPr/>
        </p:nvSpPr>
        <p:spPr>
          <a:xfrm>
            <a:off x="7100316" y="3996689"/>
            <a:ext cx="1189355" cy="175048"/>
          </a:xfrm>
          <a:prstGeom prst="rect">
            <a:avLst/>
          </a:prstGeom>
        </p:spPr>
        <p:txBody>
          <a:bodyPr vert="horz" wrap="square" lIns="0" tIns="13335" rIns="0" bIns="0" rtlCol="0">
            <a:spAutoFit/>
          </a:bodyPr>
          <a:lstStyle/>
          <a:p>
            <a:pPr>
              <a:spcBef>
                <a:spcPts val="105"/>
              </a:spcBef>
            </a:pPr>
            <a:r>
              <a:rPr sz="1050" spc="-15" dirty="0">
                <a:latin typeface="Meiryo UI"/>
                <a:cs typeface="Meiryo UI"/>
              </a:rPr>
              <a:t>登録済アドレスか確認</a:t>
            </a:r>
            <a:endParaRPr sz="1050">
              <a:latin typeface="Meiryo UI"/>
              <a:cs typeface="Meiryo UI"/>
            </a:endParaRPr>
          </a:p>
        </p:txBody>
      </p:sp>
      <p:grpSp>
        <p:nvGrpSpPr>
          <p:cNvPr id="58" name="object 58"/>
          <p:cNvGrpSpPr/>
          <p:nvPr/>
        </p:nvGrpSpPr>
        <p:grpSpPr>
          <a:xfrm>
            <a:off x="6089903" y="4101847"/>
            <a:ext cx="1963420" cy="1710689"/>
            <a:chOff x="4946903" y="4101846"/>
            <a:chExt cx="1963420" cy="1710689"/>
          </a:xfrm>
        </p:grpSpPr>
        <p:sp>
          <p:nvSpPr>
            <p:cNvPr id="59" name="object 59"/>
            <p:cNvSpPr/>
            <p:nvPr/>
          </p:nvSpPr>
          <p:spPr>
            <a:xfrm>
              <a:off x="5802883" y="4101846"/>
              <a:ext cx="86995" cy="381635"/>
            </a:xfrm>
            <a:custGeom>
              <a:avLst/>
              <a:gdLst/>
              <a:ahLst/>
              <a:cxnLst/>
              <a:rect l="l" t="t" r="r" b="b"/>
              <a:pathLst>
                <a:path w="86995" h="381635">
                  <a:moveTo>
                    <a:pt x="0" y="295274"/>
                  </a:moveTo>
                  <a:lnTo>
                    <a:pt x="42417" y="381253"/>
                  </a:lnTo>
                  <a:lnTo>
                    <a:pt x="78582" y="309879"/>
                  </a:lnTo>
                  <a:lnTo>
                    <a:pt x="57150" y="309879"/>
                  </a:lnTo>
                  <a:lnTo>
                    <a:pt x="28575" y="309625"/>
                  </a:lnTo>
                  <a:lnTo>
                    <a:pt x="28658" y="295444"/>
                  </a:lnTo>
                  <a:lnTo>
                    <a:pt x="0" y="295274"/>
                  </a:lnTo>
                  <a:close/>
                </a:path>
                <a:path w="86995" h="381635">
                  <a:moveTo>
                    <a:pt x="28658" y="295444"/>
                  </a:moveTo>
                  <a:lnTo>
                    <a:pt x="28575" y="309625"/>
                  </a:lnTo>
                  <a:lnTo>
                    <a:pt x="57150" y="309879"/>
                  </a:lnTo>
                  <a:lnTo>
                    <a:pt x="57233" y="295614"/>
                  </a:lnTo>
                  <a:lnTo>
                    <a:pt x="28658" y="295444"/>
                  </a:lnTo>
                  <a:close/>
                </a:path>
                <a:path w="86995" h="381635">
                  <a:moveTo>
                    <a:pt x="57233" y="295614"/>
                  </a:moveTo>
                  <a:lnTo>
                    <a:pt x="57150" y="309879"/>
                  </a:lnTo>
                  <a:lnTo>
                    <a:pt x="78582" y="309879"/>
                  </a:lnTo>
                  <a:lnTo>
                    <a:pt x="85725" y="295782"/>
                  </a:lnTo>
                  <a:lnTo>
                    <a:pt x="57233" y="295614"/>
                  </a:lnTo>
                  <a:close/>
                </a:path>
                <a:path w="86995" h="381635">
                  <a:moveTo>
                    <a:pt x="29888" y="85640"/>
                  </a:moveTo>
                  <a:lnTo>
                    <a:pt x="28658" y="295444"/>
                  </a:lnTo>
                  <a:lnTo>
                    <a:pt x="57233" y="295614"/>
                  </a:lnTo>
                  <a:lnTo>
                    <a:pt x="58463" y="85809"/>
                  </a:lnTo>
                  <a:lnTo>
                    <a:pt x="29888" y="85640"/>
                  </a:lnTo>
                  <a:close/>
                </a:path>
                <a:path w="86995" h="381635">
                  <a:moveTo>
                    <a:pt x="79811" y="71373"/>
                  </a:moveTo>
                  <a:lnTo>
                    <a:pt x="29971" y="71373"/>
                  </a:lnTo>
                  <a:lnTo>
                    <a:pt x="58546" y="71500"/>
                  </a:lnTo>
                  <a:lnTo>
                    <a:pt x="58463" y="85809"/>
                  </a:lnTo>
                  <a:lnTo>
                    <a:pt x="86994" y="85978"/>
                  </a:lnTo>
                  <a:lnTo>
                    <a:pt x="79811" y="71373"/>
                  </a:lnTo>
                  <a:close/>
                </a:path>
                <a:path w="86995" h="381635">
                  <a:moveTo>
                    <a:pt x="29971" y="71373"/>
                  </a:moveTo>
                  <a:lnTo>
                    <a:pt x="29888" y="85640"/>
                  </a:lnTo>
                  <a:lnTo>
                    <a:pt x="58463" y="85809"/>
                  </a:lnTo>
                  <a:lnTo>
                    <a:pt x="58546" y="71500"/>
                  </a:lnTo>
                  <a:lnTo>
                    <a:pt x="29971" y="71373"/>
                  </a:lnTo>
                  <a:close/>
                </a:path>
                <a:path w="86995" h="381635">
                  <a:moveTo>
                    <a:pt x="44703" y="0"/>
                  </a:moveTo>
                  <a:lnTo>
                    <a:pt x="1269" y="85470"/>
                  </a:lnTo>
                  <a:lnTo>
                    <a:pt x="29888" y="85640"/>
                  </a:lnTo>
                  <a:lnTo>
                    <a:pt x="29971" y="71373"/>
                  </a:lnTo>
                  <a:lnTo>
                    <a:pt x="79811" y="71373"/>
                  </a:lnTo>
                  <a:lnTo>
                    <a:pt x="44703" y="0"/>
                  </a:lnTo>
                  <a:close/>
                </a:path>
              </a:pathLst>
            </a:custGeom>
            <a:solidFill>
              <a:srgbClr val="000000"/>
            </a:solidFill>
          </p:spPr>
          <p:txBody>
            <a:bodyPr wrap="square" lIns="0" tIns="0" rIns="0" bIns="0" rtlCol="0"/>
            <a:lstStyle/>
            <a:p>
              <a:endParaRPr/>
            </a:p>
          </p:txBody>
        </p:sp>
        <p:pic>
          <p:nvPicPr>
            <p:cNvPr id="60" name="object 60"/>
            <p:cNvPicPr/>
            <p:nvPr/>
          </p:nvPicPr>
          <p:blipFill>
            <a:blip r:embed="rId14" cstate="print"/>
            <a:stretch>
              <a:fillRect/>
            </a:stretch>
          </p:blipFill>
          <p:spPr>
            <a:xfrm>
              <a:off x="4946903" y="5495544"/>
              <a:ext cx="297179" cy="295656"/>
            </a:xfrm>
            <a:prstGeom prst="rect">
              <a:avLst/>
            </a:prstGeom>
          </p:spPr>
        </p:pic>
        <p:sp>
          <p:nvSpPr>
            <p:cNvPr id="61" name="object 61"/>
            <p:cNvSpPr/>
            <p:nvPr/>
          </p:nvSpPr>
          <p:spPr>
            <a:xfrm>
              <a:off x="5091048" y="4674108"/>
              <a:ext cx="563245" cy="824865"/>
            </a:xfrm>
            <a:custGeom>
              <a:avLst/>
              <a:gdLst/>
              <a:ahLst/>
              <a:cxnLst/>
              <a:rect l="l" t="t" r="r" b="b"/>
              <a:pathLst>
                <a:path w="563245" h="824864">
                  <a:moveTo>
                    <a:pt x="515038" y="59468"/>
                  </a:moveTo>
                  <a:lnTo>
                    <a:pt x="0" y="817372"/>
                  </a:lnTo>
                  <a:lnTo>
                    <a:pt x="10413" y="824484"/>
                  </a:lnTo>
                  <a:lnTo>
                    <a:pt x="525613" y="66652"/>
                  </a:lnTo>
                  <a:lnTo>
                    <a:pt x="515038" y="59468"/>
                  </a:lnTo>
                  <a:close/>
                </a:path>
                <a:path w="563245" h="824864">
                  <a:moveTo>
                    <a:pt x="556627" y="48895"/>
                  </a:moveTo>
                  <a:lnTo>
                    <a:pt x="522224" y="48895"/>
                  </a:lnTo>
                  <a:lnTo>
                    <a:pt x="532764" y="56134"/>
                  </a:lnTo>
                  <a:lnTo>
                    <a:pt x="525613" y="66652"/>
                  </a:lnTo>
                  <a:lnTo>
                    <a:pt x="551814" y="84455"/>
                  </a:lnTo>
                  <a:lnTo>
                    <a:pt x="556627" y="48895"/>
                  </a:lnTo>
                  <a:close/>
                </a:path>
                <a:path w="563245" h="824864">
                  <a:moveTo>
                    <a:pt x="522224" y="48895"/>
                  </a:moveTo>
                  <a:lnTo>
                    <a:pt x="515038" y="59468"/>
                  </a:lnTo>
                  <a:lnTo>
                    <a:pt x="525613" y="66652"/>
                  </a:lnTo>
                  <a:lnTo>
                    <a:pt x="532764" y="56134"/>
                  </a:lnTo>
                  <a:lnTo>
                    <a:pt x="522224" y="48895"/>
                  </a:lnTo>
                  <a:close/>
                </a:path>
                <a:path w="563245" h="824864">
                  <a:moveTo>
                    <a:pt x="563245" y="0"/>
                  </a:moveTo>
                  <a:lnTo>
                    <a:pt x="488823" y="41656"/>
                  </a:lnTo>
                  <a:lnTo>
                    <a:pt x="515038" y="59468"/>
                  </a:lnTo>
                  <a:lnTo>
                    <a:pt x="522224" y="48895"/>
                  </a:lnTo>
                  <a:lnTo>
                    <a:pt x="556627" y="48895"/>
                  </a:lnTo>
                  <a:lnTo>
                    <a:pt x="563245" y="0"/>
                  </a:lnTo>
                  <a:close/>
                </a:path>
              </a:pathLst>
            </a:custGeom>
            <a:solidFill>
              <a:srgbClr val="000000"/>
            </a:solidFill>
          </p:spPr>
          <p:txBody>
            <a:bodyPr wrap="square" lIns="0" tIns="0" rIns="0" bIns="0" rtlCol="0"/>
            <a:lstStyle/>
            <a:p>
              <a:endParaRPr/>
            </a:p>
          </p:txBody>
        </p:sp>
        <p:pic>
          <p:nvPicPr>
            <p:cNvPr id="62" name="object 62"/>
            <p:cNvPicPr/>
            <p:nvPr/>
          </p:nvPicPr>
          <p:blipFill>
            <a:blip r:embed="rId14" cstate="print"/>
            <a:stretch>
              <a:fillRect/>
            </a:stretch>
          </p:blipFill>
          <p:spPr>
            <a:xfrm>
              <a:off x="6614159" y="5516880"/>
              <a:ext cx="295655" cy="295656"/>
            </a:xfrm>
            <a:prstGeom prst="rect">
              <a:avLst/>
            </a:prstGeom>
          </p:spPr>
        </p:pic>
        <p:sp>
          <p:nvSpPr>
            <p:cNvPr id="63" name="object 63"/>
            <p:cNvSpPr/>
            <p:nvPr/>
          </p:nvSpPr>
          <p:spPr>
            <a:xfrm>
              <a:off x="6031737" y="4669917"/>
              <a:ext cx="729615" cy="846455"/>
            </a:xfrm>
            <a:custGeom>
              <a:avLst/>
              <a:gdLst/>
              <a:ahLst/>
              <a:cxnLst/>
              <a:rect l="l" t="t" r="r" b="b"/>
              <a:pathLst>
                <a:path w="729615" h="846454">
                  <a:moveTo>
                    <a:pt x="675082" y="792360"/>
                  </a:moveTo>
                  <a:lnTo>
                    <a:pt x="651002" y="813053"/>
                  </a:lnTo>
                  <a:lnTo>
                    <a:pt x="729614" y="845946"/>
                  </a:lnTo>
                  <a:lnTo>
                    <a:pt x="718528" y="802004"/>
                  </a:lnTo>
                  <a:lnTo>
                    <a:pt x="683387" y="802004"/>
                  </a:lnTo>
                  <a:lnTo>
                    <a:pt x="675082" y="792360"/>
                  </a:lnTo>
                  <a:close/>
                </a:path>
                <a:path w="729615" h="846454">
                  <a:moveTo>
                    <a:pt x="684643" y="784144"/>
                  </a:moveTo>
                  <a:lnTo>
                    <a:pt x="675082" y="792360"/>
                  </a:lnTo>
                  <a:lnTo>
                    <a:pt x="683387" y="802004"/>
                  </a:lnTo>
                  <a:lnTo>
                    <a:pt x="692912" y="793749"/>
                  </a:lnTo>
                  <a:lnTo>
                    <a:pt x="684643" y="784144"/>
                  </a:lnTo>
                  <a:close/>
                </a:path>
                <a:path w="729615" h="846454">
                  <a:moveTo>
                    <a:pt x="708787" y="763396"/>
                  </a:moveTo>
                  <a:lnTo>
                    <a:pt x="684643" y="784144"/>
                  </a:lnTo>
                  <a:lnTo>
                    <a:pt x="692912" y="793749"/>
                  </a:lnTo>
                  <a:lnTo>
                    <a:pt x="683387" y="802004"/>
                  </a:lnTo>
                  <a:lnTo>
                    <a:pt x="718528" y="802004"/>
                  </a:lnTo>
                  <a:lnTo>
                    <a:pt x="708787" y="763396"/>
                  </a:lnTo>
                  <a:close/>
                </a:path>
                <a:path w="729615" h="846454">
                  <a:moveTo>
                    <a:pt x="9651" y="0"/>
                  </a:moveTo>
                  <a:lnTo>
                    <a:pt x="0" y="8381"/>
                  </a:lnTo>
                  <a:lnTo>
                    <a:pt x="675082" y="792360"/>
                  </a:lnTo>
                  <a:lnTo>
                    <a:pt x="684643" y="784144"/>
                  </a:lnTo>
                  <a:lnTo>
                    <a:pt x="9651" y="0"/>
                  </a:lnTo>
                  <a:close/>
                </a:path>
              </a:pathLst>
            </a:custGeom>
            <a:solidFill>
              <a:srgbClr val="000000"/>
            </a:solidFill>
          </p:spPr>
          <p:txBody>
            <a:bodyPr wrap="square" lIns="0" tIns="0" rIns="0" bIns="0" rtlCol="0"/>
            <a:lstStyle/>
            <a:p>
              <a:endParaRPr/>
            </a:p>
          </p:txBody>
        </p:sp>
        <p:sp>
          <p:nvSpPr>
            <p:cNvPr id="64" name="object 64"/>
            <p:cNvSpPr/>
            <p:nvPr/>
          </p:nvSpPr>
          <p:spPr>
            <a:xfrm>
              <a:off x="5348223" y="5537200"/>
              <a:ext cx="1350645" cy="85725"/>
            </a:xfrm>
            <a:custGeom>
              <a:avLst/>
              <a:gdLst/>
              <a:ahLst/>
              <a:cxnLst/>
              <a:rect l="l" t="t" r="r" b="b"/>
              <a:pathLst>
                <a:path w="1350645" h="85725">
                  <a:moveTo>
                    <a:pt x="508" y="10287"/>
                  </a:moveTo>
                  <a:lnTo>
                    <a:pt x="0" y="38862"/>
                  </a:lnTo>
                  <a:lnTo>
                    <a:pt x="114300" y="40512"/>
                  </a:lnTo>
                  <a:lnTo>
                    <a:pt x="114808" y="11937"/>
                  </a:lnTo>
                  <a:lnTo>
                    <a:pt x="508" y="10287"/>
                  </a:lnTo>
                  <a:close/>
                </a:path>
                <a:path w="1350645" h="85725">
                  <a:moveTo>
                    <a:pt x="200405" y="13208"/>
                  </a:moveTo>
                  <a:lnTo>
                    <a:pt x="200025" y="41783"/>
                  </a:lnTo>
                  <a:lnTo>
                    <a:pt x="314325" y="43434"/>
                  </a:lnTo>
                  <a:lnTo>
                    <a:pt x="314705" y="14859"/>
                  </a:lnTo>
                  <a:lnTo>
                    <a:pt x="200405" y="13208"/>
                  </a:lnTo>
                  <a:close/>
                </a:path>
                <a:path w="1350645" h="85725">
                  <a:moveTo>
                    <a:pt x="400430" y="16128"/>
                  </a:moveTo>
                  <a:lnTo>
                    <a:pt x="400050" y="44703"/>
                  </a:lnTo>
                  <a:lnTo>
                    <a:pt x="514350" y="46355"/>
                  </a:lnTo>
                  <a:lnTo>
                    <a:pt x="514730" y="17780"/>
                  </a:lnTo>
                  <a:lnTo>
                    <a:pt x="400430" y="16128"/>
                  </a:lnTo>
                  <a:close/>
                </a:path>
                <a:path w="1350645" h="85725">
                  <a:moveTo>
                    <a:pt x="600455" y="18922"/>
                  </a:moveTo>
                  <a:lnTo>
                    <a:pt x="600075" y="47497"/>
                  </a:lnTo>
                  <a:lnTo>
                    <a:pt x="714375" y="49149"/>
                  </a:lnTo>
                  <a:lnTo>
                    <a:pt x="714755" y="20574"/>
                  </a:lnTo>
                  <a:lnTo>
                    <a:pt x="600455" y="18922"/>
                  </a:lnTo>
                  <a:close/>
                </a:path>
                <a:path w="1350645" h="85725">
                  <a:moveTo>
                    <a:pt x="800480" y="21843"/>
                  </a:moveTo>
                  <a:lnTo>
                    <a:pt x="800100" y="50418"/>
                  </a:lnTo>
                  <a:lnTo>
                    <a:pt x="914400" y="52057"/>
                  </a:lnTo>
                  <a:lnTo>
                    <a:pt x="914780" y="23494"/>
                  </a:lnTo>
                  <a:lnTo>
                    <a:pt x="800480" y="21843"/>
                  </a:lnTo>
                  <a:close/>
                </a:path>
                <a:path w="1350645" h="85725">
                  <a:moveTo>
                    <a:pt x="1000505" y="24765"/>
                  </a:moveTo>
                  <a:lnTo>
                    <a:pt x="1000125" y="53289"/>
                  </a:lnTo>
                  <a:lnTo>
                    <a:pt x="1114298" y="54940"/>
                  </a:lnTo>
                  <a:lnTo>
                    <a:pt x="1114805" y="26415"/>
                  </a:lnTo>
                  <a:lnTo>
                    <a:pt x="1000505" y="24765"/>
                  </a:lnTo>
                  <a:close/>
                </a:path>
                <a:path w="1350645" h="85725">
                  <a:moveTo>
                    <a:pt x="1265427" y="0"/>
                  </a:moveTo>
                  <a:lnTo>
                    <a:pt x="1265005" y="28494"/>
                  </a:lnTo>
                  <a:lnTo>
                    <a:pt x="1279271" y="28702"/>
                  </a:lnTo>
                  <a:lnTo>
                    <a:pt x="1278890" y="57302"/>
                  </a:lnTo>
                  <a:lnTo>
                    <a:pt x="1264578" y="57302"/>
                  </a:lnTo>
                  <a:lnTo>
                    <a:pt x="1264157" y="85661"/>
                  </a:lnTo>
                  <a:lnTo>
                    <a:pt x="1323041" y="57302"/>
                  </a:lnTo>
                  <a:lnTo>
                    <a:pt x="1278890" y="57302"/>
                  </a:lnTo>
                  <a:lnTo>
                    <a:pt x="1264581" y="57097"/>
                  </a:lnTo>
                  <a:lnTo>
                    <a:pt x="1323466" y="57097"/>
                  </a:lnTo>
                  <a:lnTo>
                    <a:pt x="1350518" y="44068"/>
                  </a:lnTo>
                  <a:lnTo>
                    <a:pt x="1265427" y="0"/>
                  </a:lnTo>
                  <a:close/>
                </a:path>
                <a:path w="1350645" h="85725">
                  <a:moveTo>
                    <a:pt x="1265005" y="28494"/>
                  </a:moveTo>
                  <a:lnTo>
                    <a:pt x="1264581" y="57097"/>
                  </a:lnTo>
                  <a:lnTo>
                    <a:pt x="1278890" y="57302"/>
                  </a:lnTo>
                  <a:lnTo>
                    <a:pt x="1279271" y="28702"/>
                  </a:lnTo>
                  <a:lnTo>
                    <a:pt x="1265005" y="28494"/>
                  </a:lnTo>
                  <a:close/>
                </a:path>
                <a:path w="1350645" h="85725">
                  <a:moveTo>
                    <a:pt x="1200530" y="27559"/>
                  </a:moveTo>
                  <a:lnTo>
                    <a:pt x="1200023" y="56172"/>
                  </a:lnTo>
                  <a:lnTo>
                    <a:pt x="1264581" y="57097"/>
                  </a:lnTo>
                  <a:lnTo>
                    <a:pt x="1265005" y="28494"/>
                  </a:lnTo>
                  <a:lnTo>
                    <a:pt x="1200530" y="27559"/>
                  </a:lnTo>
                  <a:close/>
                </a:path>
              </a:pathLst>
            </a:custGeom>
            <a:solidFill>
              <a:srgbClr val="919191"/>
            </a:solidFill>
          </p:spPr>
          <p:txBody>
            <a:bodyPr wrap="square" lIns="0" tIns="0" rIns="0" bIns="0" rtlCol="0"/>
            <a:lstStyle/>
            <a:p>
              <a:endParaRPr/>
            </a:p>
          </p:txBody>
        </p:sp>
      </p:grpSp>
      <p:sp>
        <p:nvSpPr>
          <p:cNvPr id="65" name="object 65"/>
          <p:cNvSpPr txBox="1"/>
          <p:nvPr/>
        </p:nvSpPr>
        <p:spPr>
          <a:xfrm>
            <a:off x="6989954" y="5318505"/>
            <a:ext cx="28130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移転</a:t>
            </a:r>
            <a:endParaRPr sz="1050">
              <a:latin typeface="Meiryo UI"/>
              <a:cs typeface="Meiryo UI"/>
            </a:endParaRPr>
          </a:p>
        </p:txBody>
      </p:sp>
      <p:grpSp>
        <p:nvGrpSpPr>
          <p:cNvPr id="66" name="object 66"/>
          <p:cNvGrpSpPr/>
          <p:nvPr/>
        </p:nvGrpSpPr>
        <p:grpSpPr>
          <a:xfrm>
            <a:off x="5949061" y="4339463"/>
            <a:ext cx="1411605" cy="1522730"/>
            <a:chOff x="4806060" y="4339463"/>
            <a:chExt cx="1411605" cy="1522730"/>
          </a:xfrm>
        </p:grpSpPr>
        <p:sp>
          <p:nvSpPr>
            <p:cNvPr id="67" name="object 67"/>
            <p:cNvSpPr/>
            <p:nvPr/>
          </p:nvSpPr>
          <p:spPr>
            <a:xfrm>
              <a:off x="4806060" y="4339463"/>
              <a:ext cx="1411605" cy="1522730"/>
            </a:xfrm>
            <a:custGeom>
              <a:avLst/>
              <a:gdLst/>
              <a:ahLst/>
              <a:cxnLst/>
              <a:rect l="l" t="t" r="r" b="b"/>
              <a:pathLst>
                <a:path w="1411604" h="1522729">
                  <a:moveTo>
                    <a:pt x="964946" y="0"/>
                  </a:moveTo>
                  <a:lnTo>
                    <a:pt x="0" y="1147445"/>
                  </a:lnTo>
                  <a:lnTo>
                    <a:pt x="446277" y="1522691"/>
                  </a:lnTo>
                  <a:lnTo>
                    <a:pt x="1411097" y="375157"/>
                  </a:lnTo>
                  <a:lnTo>
                    <a:pt x="964946" y="0"/>
                  </a:lnTo>
                  <a:close/>
                </a:path>
              </a:pathLst>
            </a:custGeom>
            <a:solidFill>
              <a:srgbClr val="FF0000">
                <a:alpha val="10978"/>
              </a:srgbClr>
            </a:solidFill>
          </p:spPr>
          <p:txBody>
            <a:bodyPr wrap="square" lIns="0" tIns="0" rIns="0" bIns="0" rtlCol="0"/>
            <a:lstStyle/>
            <a:p>
              <a:endParaRPr/>
            </a:p>
          </p:txBody>
        </p:sp>
        <p:pic>
          <p:nvPicPr>
            <p:cNvPr id="68" name="object 68"/>
            <p:cNvPicPr/>
            <p:nvPr/>
          </p:nvPicPr>
          <p:blipFill>
            <a:blip r:embed="rId15" cstate="print"/>
            <a:stretch>
              <a:fillRect/>
            </a:stretch>
          </p:blipFill>
          <p:spPr>
            <a:xfrm>
              <a:off x="5265881" y="5333248"/>
              <a:ext cx="196274" cy="153631"/>
            </a:xfrm>
            <a:prstGeom prst="rect">
              <a:avLst/>
            </a:prstGeom>
          </p:spPr>
        </p:pic>
      </p:grpSp>
      <p:grpSp>
        <p:nvGrpSpPr>
          <p:cNvPr id="70" name="object 70"/>
          <p:cNvGrpSpPr/>
          <p:nvPr/>
        </p:nvGrpSpPr>
        <p:grpSpPr>
          <a:xfrm>
            <a:off x="6773068" y="3706859"/>
            <a:ext cx="338455" cy="1126490"/>
            <a:chOff x="5630067" y="3706859"/>
            <a:chExt cx="338455" cy="1126490"/>
          </a:xfrm>
        </p:grpSpPr>
        <p:sp>
          <p:nvSpPr>
            <p:cNvPr id="71" name="object 71"/>
            <p:cNvSpPr/>
            <p:nvPr/>
          </p:nvSpPr>
          <p:spPr>
            <a:xfrm>
              <a:off x="5630062" y="3706863"/>
              <a:ext cx="338455" cy="1126490"/>
            </a:xfrm>
            <a:custGeom>
              <a:avLst/>
              <a:gdLst/>
              <a:ahLst/>
              <a:cxnLst/>
              <a:rect l="l" t="t" r="r" b="b"/>
              <a:pathLst>
                <a:path w="338454" h="1126489">
                  <a:moveTo>
                    <a:pt x="192303" y="924407"/>
                  </a:moveTo>
                  <a:lnTo>
                    <a:pt x="141071" y="924407"/>
                  </a:lnTo>
                  <a:lnTo>
                    <a:pt x="141071" y="940231"/>
                  </a:lnTo>
                  <a:lnTo>
                    <a:pt x="192303" y="940231"/>
                  </a:lnTo>
                  <a:lnTo>
                    <a:pt x="192303" y="924407"/>
                  </a:lnTo>
                  <a:close/>
                </a:path>
                <a:path w="338454" h="1126489">
                  <a:moveTo>
                    <a:pt x="290842" y="1051001"/>
                  </a:moveTo>
                  <a:lnTo>
                    <a:pt x="141071" y="1051001"/>
                  </a:lnTo>
                  <a:lnTo>
                    <a:pt x="141071" y="1066825"/>
                  </a:lnTo>
                  <a:lnTo>
                    <a:pt x="290842" y="1066838"/>
                  </a:lnTo>
                  <a:lnTo>
                    <a:pt x="290842" y="1051001"/>
                  </a:lnTo>
                  <a:close/>
                </a:path>
                <a:path w="338454" h="1126489">
                  <a:moveTo>
                    <a:pt x="290842" y="1019352"/>
                  </a:moveTo>
                  <a:lnTo>
                    <a:pt x="141071" y="1019352"/>
                  </a:lnTo>
                  <a:lnTo>
                    <a:pt x="141071" y="1035177"/>
                  </a:lnTo>
                  <a:lnTo>
                    <a:pt x="290842" y="1035177"/>
                  </a:lnTo>
                  <a:lnTo>
                    <a:pt x="290842" y="1019352"/>
                  </a:lnTo>
                  <a:close/>
                </a:path>
                <a:path w="338454" h="1126489">
                  <a:moveTo>
                    <a:pt x="290842" y="987704"/>
                  </a:moveTo>
                  <a:lnTo>
                    <a:pt x="141071" y="987704"/>
                  </a:lnTo>
                  <a:lnTo>
                    <a:pt x="141071" y="1003528"/>
                  </a:lnTo>
                  <a:lnTo>
                    <a:pt x="290842" y="1003528"/>
                  </a:lnTo>
                  <a:lnTo>
                    <a:pt x="290842" y="987704"/>
                  </a:lnTo>
                  <a:close/>
                </a:path>
                <a:path w="338454" h="1126489">
                  <a:moveTo>
                    <a:pt x="290842" y="956056"/>
                  </a:moveTo>
                  <a:lnTo>
                    <a:pt x="141071" y="956056"/>
                  </a:lnTo>
                  <a:lnTo>
                    <a:pt x="141071" y="971880"/>
                  </a:lnTo>
                  <a:lnTo>
                    <a:pt x="290842" y="971880"/>
                  </a:lnTo>
                  <a:lnTo>
                    <a:pt x="290842" y="956056"/>
                  </a:lnTo>
                  <a:close/>
                </a:path>
                <a:path w="338454" h="1126489">
                  <a:moveTo>
                    <a:pt x="317868" y="28702"/>
                  </a:moveTo>
                  <a:lnTo>
                    <a:pt x="274231" y="9080"/>
                  </a:lnTo>
                  <a:lnTo>
                    <a:pt x="217754" y="0"/>
                  </a:lnTo>
                  <a:lnTo>
                    <a:pt x="161290" y="9080"/>
                  </a:lnTo>
                  <a:lnTo>
                    <a:pt x="110109" y="32092"/>
                  </a:lnTo>
                  <a:lnTo>
                    <a:pt x="65963" y="62725"/>
                  </a:lnTo>
                  <a:lnTo>
                    <a:pt x="30607" y="94627"/>
                  </a:lnTo>
                  <a:lnTo>
                    <a:pt x="1282" y="129425"/>
                  </a:lnTo>
                  <a:lnTo>
                    <a:pt x="0" y="138036"/>
                  </a:lnTo>
                  <a:lnTo>
                    <a:pt x="1879" y="146532"/>
                  </a:lnTo>
                  <a:lnTo>
                    <a:pt x="31902" y="178295"/>
                  </a:lnTo>
                  <a:lnTo>
                    <a:pt x="67221" y="206540"/>
                  </a:lnTo>
                  <a:lnTo>
                    <a:pt x="111125" y="233438"/>
                  </a:lnTo>
                  <a:lnTo>
                    <a:pt x="112560" y="234010"/>
                  </a:lnTo>
                  <a:lnTo>
                    <a:pt x="138963" y="207606"/>
                  </a:lnTo>
                  <a:lnTo>
                    <a:pt x="109982" y="192582"/>
                  </a:lnTo>
                  <a:lnTo>
                    <a:pt x="81457" y="173570"/>
                  </a:lnTo>
                  <a:lnTo>
                    <a:pt x="57238" y="154165"/>
                  </a:lnTo>
                  <a:lnTo>
                    <a:pt x="38481" y="136740"/>
                  </a:lnTo>
                  <a:lnTo>
                    <a:pt x="48082" y="126314"/>
                  </a:lnTo>
                  <a:lnTo>
                    <a:pt x="79438" y="96901"/>
                  </a:lnTo>
                  <a:lnTo>
                    <a:pt x="121881" y="66332"/>
                  </a:lnTo>
                  <a:lnTo>
                    <a:pt x="137109" y="57746"/>
                  </a:lnTo>
                  <a:lnTo>
                    <a:pt x="115125" y="94056"/>
                  </a:lnTo>
                  <a:lnTo>
                    <a:pt x="108712" y="134493"/>
                  </a:lnTo>
                  <a:lnTo>
                    <a:pt x="117729" y="174421"/>
                  </a:lnTo>
                  <a:lnTo>
                    <a:pt x="140106" y="206463"/>
                  </a:lnTo>
                  <a:lnTo>
                    <a:pt x="155409" y="191160"/>
                  </a:lnTo>
                  <a:lnTo>
                    <a:pt x="137452" y="164592"/>
                  </a:lnTo>
                  <a:lnTo>
                    <a:pt x="130568" y="130746"/>
                  </a:lnTo>
                  <a:lnTo>
                    <a:pt x="137452" y="96901"/>
                  </a:lnTo>
                  <a:lnTo>
                    <a:pt x="156184" y="69189"/>
                  </a:lnTo>
                  <a:lnTo>
                    <a:pt x="173126" y="57746"/>
                  </a:lnTo>
                  <a:lnTo>
                    <a:pt x="183908" y="50457"/>
                  </a:lnTo>
                  <a:lnTo>
                    <a:pt x="217754" y="43586"/>
                  </a:lnTo>
                  <a:lnTo>
                    <a:pt x="251612" y="50457"/>
                  </a:lnTo>
                  <a:lnTo>
                    <a:pt x="278168" y="68402"/>
                  </a:lnTo>
                  <a:lnTo>
                    <a:pt x="302983" y="43586"/>
                  </a:lnTo>
                  <a:lnTo>
                    <a:pt x="317868" y="28702"/>
                  </a:lnTo>
                  <a:close/>
                </a:path>
                <a:path w="338454" h="1126489">
                  <a:moveTo>
                    <a:pt x="338150" y="896708"/>
                  </a:moveTo>
                  <a:lnTo>
                    <a:pt x="333667" y="892759"/>
                  </a:lnTo>
                  <a:lnTo>
                    <a:pt x="314502" y="875830"/>
                  </a:lnTo>
                  <a:lnTo>
                    <a:pt x="314502" y="916495"/>
                  </a:lnTo>
                  <a:lnTo>
                    <a:pt x="314502" y="1102436"/>
                  </a:lnTo>
                  <a:lnTo>
                    <a:pt x="117424" y="1102436"/>
                  </a:lnTo>
                  <a:lnTo>
                    <a:pt x="117424" y="833412"/>
                  </a:lnTo>
                  <a:lnTo>
                    <a:pt x="215963" y="833412"/>
                  </a:lnTo>
                  <a:lnTo>
                    <a:pt x="215963" y="916495"/>
                  </a:lnTo>
                  <a:lnTo>
                    <a:pt x="314502" y="916495"/>
                  </a:lnTo>
                  <a:lnTo>
                    <a:pt x="314502" y="875830"/>
                  </a:lnTo>
                  <a:lnTo>
                    <a:pt x="288874" y="853198"/>
                  </a:lnTo>
                  <a:lnTo>
                    <a:pt x="288874" y="892759"/>
                  </a:lnTo>
                  <a:lnTo>
                    <a:pt x="239610" y="892759"/>
                  </a:lnTo>
                  <a:lnTo>
                    <a:pt x="239610" y="843305"/>
                  </a:lnTo>
                  <a:lnTo>
                    <a:pt x="288874" y="892759"/>
                  </a:lnTo>
                  <a:lnTo>
                    <a:pt x="288874" y="853198"/>
                  </a:lnTo>
                  <a:lnTo>
                    <a:pt x="277685" y="843305"/>
                  </a:lnTo>
                  <a:lnTo>
                    <a:pt x="266484" y="833412"/>
                  </a:lnTo>
                  <a:lnTo>
                    <a:pt x="239610" y="809675"/>
                  </a:lnTo>
                  <a:lnTo>
                    <a:pt x="93764" y="809675"/>
                  </a:lnTo>
                  <a:lnTo>
                    <a:pt x="93764" y="1126172"/>
                  </a:lnTo>
                  <a:lnTo>
                    <a:pt x="338150" y="1126172"/>
                  </a:lnTo>
                  <a:lnTo>
                    <a:pt x="338150" y="1102436"/>
                  </a:lnTo>
                  <a:lnTo>
                    <a:pt x="338150" y="896708"/>
                  </a:lnTo>
                  <a:close/>
                </a:path>
              </a:pathLst>
            </a:custGeom>
            <a:solidFill>
              <a:srgbClr val="000000"/>
            </a:solidFill>
          </p:spPr>
          <p:txBody>
            <a:bodyPr wrap="square" lIns="0" tIns="0" rIns="0" bIns="0" rtlCol="0"/>
            <a:lstStyle/>
            <a:p>
              <a:endParaRPr/>
            </a:p>
          </p:txBody>
        </p:sp>
        <p:pic>
          <p:nvPicPr>
            <p:cNvPr id="72" name="object 72"/>
            <p:cNvPicPr/>
            <p:nvPr/>
          </p:nvPicPr>
          <p:blipFill>
            <a:blip r:embed="rId16" cstate="print"/>
            <a:stretch>
              <a:fillRect/>
            </a:stretch>
          </p:blipFill>
          <p:spPr>
            <a:xfrm>
              <a:off x="5793337" y="3783125"/>
              <a:ext cx="91860" cy="91849"/>
            </a:xfrm>
            <a:prstGeom prst="rect">
              <a:avLst/>
            </a:prstGeom>
          </p:spPr>
        </p:pic>
      </p:grpSp>
      <p:sp>
        <p:nvSpPr>
          <p:cNvPr id="73" name="object 73"/>
          <p:cNvSpPr txBox="1"/>
          <p:nvPr/>
        </p:nvSpPr>
        <p:spPr>
          <a:xfrm>
            <a:off x="5783834" y="5583427"/>
            <a:ext cx="317500" cy="175048"/>
          </a:xfrm>
          <a:prstGeom prst="rect">
            <a:avLst/>
          </a:prstGeom>
        </p:spPr>
        <p:txBody>
          <a:bodyPr vert="horz" wrap="square" lIns="0" tIns="13335" rIns="0" bIns="0" rtlCol="0">
            <a:spAutoFit/>
          </a:bodyPr>
          <a:lstStyle/>
          <a:p>
            <a:pPr>
              <a:spcBef>
                <a:spcPts val="105"/>
              </a:spcBef>
            </a:pPr>
            <a:r>
              <a:rPr sz="1050" spc="-10" dirty="0">
                <a:solidFill>
                  <a:srgbClr val="7E7E7E"/>
                </a:solidFill>
                <a:latin typeface="Meiryo UI"/>
                <a:cs typeface="Meiryo UI"/>
              </a:rPr>
              <a:t>Alice</a:t>
            </a:r>
            <a:endParaRPr sz="1050">
              <a:latin typeface="Meiryo UI"/>
              <a:cs typeface="Meiryo UI"/>
            </a:endParaRPr>
          </a:p>
        </p:txBody>
      </p:sp>
      <p:sp>
        <p:nvSpPr>
          <p:cNvPr id="74" name="object 74"/>
          <p:cNvSpPr txBox="1"/>
          <p:nvPr/>
        </p:nvSpPr>
        <p:spPr>
          <a:xfrm>
            <a:off x="8135367" y="5587390"/>
            <a:ext cx="263525" cy="175048"/>
          </a:xfrm>
          <a:prstGeom prst="rect">
            <a:avLst/>
          </a:prstGeom>
        </p:spPr>
        <p:txBody>
          <a:bodyPr vert="horz" wrap="square" lIns="0" tIns="13335" rIns="0" bIns="0" rtlCol="0">
            <a:spAutoFit/>
          </a:bodyPr>
          <a:lstStyle/>
          <a:p>
            <a:pPr>
              <a:spcBef>
                <a:spcPts val="105"/>
              </a:spcBef>
            </a:pPr>
            <a:r>
              <a:rPr sz="1050" spc="-25" dirty="0">
                <a:solidFill>
                  <a:srgbClr val="7E7E7E"/>
                </a:solidFill>
                <a:latin typeface="Meiryo UI"/>
                <a:cs typeface="Meiryo UI"/>
              </a:rPr>
              <a:t>Bob</a:t>
            </a:r>
            <a:endParaRPr sz="1050">
              <a:latin typeface="Meiryo UI"/>
              <a:cs typeface="Meiryo UI"/>
            </a:endParaRPr>
          </a:p>
        </p:txBody>
      </p:sp>
      <p:sp>
        <p:nvSpPr>
          <p:cNvPr id="75" name="object 75"/>
          <p:cNvSpPr/>
          <p:nvPr/>
        </p:nvSpPr>
        <p:spPr>
          <a:xfrm>
            <a:off x="6201918" y="4662171"/>
            <a:ext cx="596265" cy="833755"/>
          </a:xfrm>
          <a:custGeom>
            <a:avLst/>
            <a:gdLst/>
            <a:ahLst/>
            <a:cxnLst/>
            <a:rect l="l" t="t" r="r" b="b"/>
            <a:pathLst>
              <a:path w="596264" h="833754">
                <a:moveTo>
                  <a:pt x="596138" y="0"/>
                </a:moveTo>
                <a:lnTo>
                  <a:pt x="570738" y="0"/>
                </a:lnTo>
                <a:lnTo>
                  <a:pt x="570738" y="25399"/>
                </a:lnTo>
                <a:lnTo>
                  <a:pt x="596138" y="25399"/>
                </a:lnTo>
                <a:lnTo>
                  <a:pt x="596138" y="0"/>
                </a:lnTo>
                <a:close/>
              </a:path>
              <a:path w="596264" h="833754">
                <a:moveTo>
                  <a:pt x="545338" y="0"/>
                </a:moveTo>
                <a:lnTo>
                  <a:pt x="519938" y="0"/>
                </a:lnTo>
                <a:lnTo>
                  <a:pt x="519938" y="25399"/>
                </a:lnTo>
                <a:lnTo>
                  <a:pt x="545338" y="25399"/>
                </a:lnTo>
                <a:lnTo>
                  <a:pt x="545338" y="0"/>
                </a:lnTo>
                <a:close/>
              </a:path>
              <a:path w="596264" h="833754">
                <a:moveTo>
                  <a:pt x="494538" y="0"/>
                </a:moveTo>
                <a:lnTo>
                  <a:pt x="469138" y="0"/>
                </a:lnTo>
                <a:lnTo>
                  <a:pt x="469138" y="25399"/>
                </a:lnTo>
                <a:lnTo>
                  <a:pt x="494538" y="25399"/>
                </a:lnTo>
                <a:lnTo>
                  <a:pt x="494538" y="0"/>
                </a:lnTo>
                <a:close/>
              </a:path>
              <a:path w="596264" h="833754">
                <a:moveTo>
                  <a:pt x="443738" y="0"/>
                </a:moveTo>
                <a:lnTo>
                  <a:pt x="418338" y="0"/>
                </a:lnTo>
                <a:lnTo>
                  <a:pt x="418338" y="25399"/>
                </a:lnTo>
                <a:lnTo>
                  <a:pt x="443738" y="25399"/>
                </a:lnTo>
                <a:lnTo>
                  <a:pt x="443738" y="0"/>
                </a:lnTo>
                <a:close/>
              </a:path>
              <a:path w="596264" h="833754">
                <a:moveTo>
                  <a:pt x="392938" y="0"/>
                </a:moveTo>
                <a:lnTo>
                  <a:pt x="367538" y="0"/>
                </a:lnTo>
                <a:lnTo>
                  <a:pt x="367538" y="25399"/>
                </a:lnTo>
                <a:lnTo>
                  <a:pt x="392938" y="25399"/>
                </a:lnTo>
                <a:lnTo>
                  <a:pt x="392938" y="0"/>
                </a:lnTo>
                <a:close/>
              </a:path>
              <a:path w="596264" h="833754">
                <a:moveTo>
                  <a:pt x="342138" y="0"/>
                </a:moveTo>
                <a:lnTo>
                  <a:pt x="316738" y="0"/>
                </a:lnTo>
                <a:lnTo>
                  <a:pt x="316738" y="25399"/>
                </a:lnTo>
                <a:lnTo>
                  <a:pt x="342138" y="25399"/>
                </a:lnTo>
                <a:lnTo>
                  <a:pt x="342138" y="0"/>
                </a:lnTo>
                <a:close/>
              </a:path>
              <a:path w="596264" h="833754">
                <a:moveTo>
                  <a:pt x="291338" y="0"/>
                </a:moveTo>
                <a:lnTo>
                  <a:pt x="265938" y="0"/>
                </a:lnTo>
                <a:lnTo>
                  <a:pt x="265938" y="25399"/>
                </a:lnTo>
                <a:lnTo>
                  <a:pt x="291338" y="25399"/>
                </a:lnTo>
                <a:lnTo>
                  <a:pt x="291338" y="0"/>
                </a:lnTo>
                <a:close/>
              </a:path>
              <a:path w="596264" h="833754">
                <a:moveTo>
                  <a:pt x="240537" y="0"/>
                </a:moveTo>
                <a:lnTo>
                  <a:pt x="215137" y="0"/>
                </a:lnTo>
                <a:lnTo>
                  <a:pt x="215137" y="25399"/>
                </a:lnTo>
                <a:lnTo>
                  <a:pt x="240537" y="25399"/>
                </a:lnTo>
                <a:lnTo>
                  <a:pt x="240537" y="0"/>
                </a:lnTo>
                <a:close/>
              </a:path>
              <a:path w="596264" h="833754">
                <a:moveTo>
                  <a:pt x="189737" y="0"/>
                </a:moveTo>
                <a:lnTo>
                  <a:pt x="164337" y="0"/>
                </a:lnTo>
                <a:lnTo>
                  <a:pt x="164337" y="25399"/>
                </a:lnTo>
                <a:lnTo>
                  <a:pt x="189737" y="25399"/>
                </a:lnTo>
                <a:lnTo>
                  <a:pt x="189737" y="0"/>
                </a:lnTo>
                <a:close/>
              </a:path>
              <a:path w="596264" h="833754">
                <a:moveTo>
                  <a:pt x="138937" y="0"/>
                </a:moveTo>
                <a:lnTo>
                  <a:pt x="113537" y="0"/>
                </a:lnTo>
                <a:lnTo>
                  <a:pt x="113537" y="25399"/>
                </a:lnTo>
                <a:lnTo>
                  <a:pt x="138937" y="25399"/>
                </a:lnTo>
                <a:lnTo>
                  <a:pt x="138937" y="0"/>
                </a:lnTo>
                <a:close/>
              </a:path>
              <a:path w="596264" h="833754">
                <a:moveTo>
                  <a:pt x="88137" y="0"/>
                </a:moveTo>
                <a:lnTo>
                  <a:pt x="62737" y="0"/>
                </a:lnTo>
                <a:lnTo>
                  <a:pt x="62737" y="25399"/>
                </a:lnTo>
                <a:lnTo>
                  <a:pt x="88137" y="25399"/>
                </a:lnTo>
                <a:lnTo>
                  <a:pt x="88137" y="0"/>
                </a:lnTo>
                <a:close/>
              </a:path>
              <a:path w="596264" h="833754">
                <a:moveTo>
                  <a:pt x="50800" y="13461"/>
                </a:moveTo>
                <a:lnTo>
                  <a:pt x="25400" y="13461"/>
                </a:lnTo>
                <a:lnTo>
                  <a:pt x="25400" y="38861"/>
                </a:lnTo>
                <a:lnTo>
                  <a:pt x="50800" y="38861"/>
                </a:lnTo>
                <a:lnTo>
                  <a:pt x="50800" y="13461"/>
                </a:lnTo>
                <a:close/>
              </a:path>
              <a:path w="596264" h="833754">
                <a:moveTo>
                  <a:pt x="50800" y="64261"/>
                </a:moveTo>
                <a:lnTo>
                  <a:pt x="25400" y="64261"/>
                </a:lnTo>
                <a:lnTo>
                  <a:pt x="25400" y="89661"/>
                </a:lnTo>
                <a:lnTo>
                  <a:pt x="50800" y="89661"/>
                </a:lnTo>
                <a:lnTo>
                  <a:pt x="50800" y="64261"/>
                </a:lnTo>
                <a:close/>
              </a:path>
              <a:path w="596264" h="833754">
                <a:moveTo>
                  <a:pt x="50800" y="115061"/>
                </a:moveTo>
                <a:lnTo>
                  <a:pt x="25400" y="115061"/>
                </a:lnTo>
                <a:lnTo>
                  <a:pt x="25400" y="140461"/>
                </a:lnTo>
                <a:lnTo>
                  <a:pt x="50800" y="140461"/>
                </a:lnTo>
                <a:lnTo>
                  <a:pt x="50800" y="115061"/>
                </a:lnTo>
                <a:close/>
              </a:path>
              <a:path w="596264" h="833754">
                <a:moveTo>
                  <a:pt x="50800" y="165861"/>
                </a:moveTo>
                <a:lnTo>
                  <a:pt x="25400" y="165861"/>
                </a:lnTo>
                <a:lnTo>
                  <a:pt x="25400" y="191261"/>
                </a:lnTo>
                <a:lnTo>
                  <a:pt x="50800" y="191261"/>
                </a:lnTo>
                <a:lnTo>
                  <a:pt x="50800" y="165861"/>
                </a:lnTo>
                <a:close/>
              </a:path>
              <a:path w="596264" h="833754">
                <a:moveTo>
                  <a:pt x="50800" y="216661"/>
                </a:moveTo>
                <a:lnTo>
                  <a:pt x="25400" y="216661"/>
                </a:lnTo>
                <a:lnTo>
                  <a:pt x="25400" y="242061"/>
                </a:lnTo>
                <a:lnTo>
                  <a:pt x="50800" y="242061"/>
                </a:lnTo>
                <a:lnTo>
                  <a:pt x="50800" y="216661"/>
                </a:lnTo>
                <a:close/>
              </a:path>
              <a:path w="596264" h="833754">
                <a:moveTo>
                  <a:pt x="50800" y="267461"/>
                </a:moveTo>
                <a:lnTo>
                  <a:pt x="25400" y="267461"/>
                </a:lnTo>
                <a:lnTo>
                  <a:pt x="25400" y="292861"/>
                </a:lnTo>
                <a:lnTo>
                  <a:pt x="50800" y="292861"/>
                </a:lnTo>
                <a:lnTo>
                  <a:pt x="50800" y="267461"/>
                </a:lnTo>
                <a:close/>
              </a:path>
              <a:path w="596264" h="833754">
                <a:moveTo>
                  <a:pt x="50800" y="318261"/>
                </a:moveTo>
                <a:lnTo>
                  <a:pt x="25400" y="318261"/>
                </a:lnTo>
                <a:lnTo>
                  <a:pt x="25400" y="343661"/>
                </a:lnTo>
                <a:lnTo>
                  <a:pt x="50800" y="343661"/>
                </a:lnTo>
                <a:lnTo>
                  <a:pt x="50800" y="318261"/>
                </a:lnTo>
                <a:close/>
              </a:path>
              <a:path w="596264" h="833754">
                <a:moveTo>
                  <a:pt x="50800" y="369061"/>
                </a:moveTo>
                <a:lnTo>
                  <a:pt x="25400" y="369061"/>
                </a:lnTo>
                <a:lnTo>
                  <a:pt x="25400" y="394461"/>
                </a:lnTo>
                <a:lnTo>
                  <a:pt x="50800" y="394461"/>
                </a:lnTo>
                <a:lnTo>
                  <a:pt x="50800" y="369061"/>
                </a:lnTo>
                <a:close/>
              </a:path>
              <a:path w="596264" h="833754">
                <a:moveTo>
                  <a:pt x="50800" y="419861"/>
                </a:moveTo>
                <a:lnTo>
                  <a:pt x="25400" y="419861"/>
                </a:lnTo>
                <a:lnTo>
                  <a:pt x="25400" y="445261"/>
                </a:lnTo>
                <a:lnTo>
                  <a:pt x="50800" y="445261"/>
                </a:lnTo>
                <a:lnTo>
                  <a:pt x="50800" y="419861"/>
                </a:lnTo>
                <a:close/>
              </a:path>
              <a:path w="596264" h="833754">
                <a:moveTo>
                  <a:pt x="50800" y="470661"/>
                </a:moveTo>
                <a:lnTo>
                  <a:pt x="25400" y="470661"/>
                </a:lnTo>
                <a:lnTo>
                  <a:pt x="25400" y="496061"/>
                </a:lnTo>
                <a:lnTo>
                  <a:pt x="50800" y="496061"/>
                </a:lnTo>
                <a:lnTo>
                  <a:pt x="50800" y="470661"/>
                </a:lnTo>
                <a:close/>
              </a:path>
              <a:path w="596264" h="833754">
                <a:moveTo>
                  <a:pt x="50800" y="521461"/>
                </a:moveTo>
                <a:lnTo>
                  <a:pt x="25400" y="521461"/>
                </a:lnTo>
                <a:lnTo>
                  <a:pt x="25400" y="546861"/>
                </a:lnTo>
                <a:lnTo>
                  <a:pt x="50800" y="546861"/>
                </a:lnTo>
                <a:lnTo>
                  <a:pt x="50800" y="521461"/>
                </a:lnTo>
                <a:close/>
              </a:path>
              <a:path w="596264" h="833754">
                <a:moveTo>
                  <a:pt x="50800" y="572261"/>
                </a:moveTo>
                <a:lnTo>
                  <a:pt x="25400" y="572261"/>
                </a:lnTo>
                <a:lnTo>
                  <a:pt x="25400" y="597661"/>
                </a:lnTo>
                <a:lnTo>
                  <a:pt x="50800" y="597661"/>
                </a:lnTo>
                <a:lnTo>
                  <a:pt x="50800" y="572261"/>
                </a:lnTo>
                <a:close/>
              </a:path>
              <a:path w="596264" h="833754">
                <a:moveTo>
                  <a:pt x="50800" y="623061"/>
                </a:moveTo>
                <a:lnTo>
                  <a:pt x="25400" y="623061"/>
                </a:lnTo>
                <a:lnTo>
                  <a:pt x="25400" y="648461"/>
                </a:lnTo>
                <a:lnTo>
                  <a:pt x="50800" y="648461"/>
                </a:lnTo>
                <a:lnTo>
                  <a:pt x="50800" y="623061"/>
                </a:lnTo>
                <a:close/>
              </a:path>
              <a:path w="596264" h="833754">
                <a:moveTo>
                  <a:pt x="50800" y="673861"/>
                </a:moveTo>
                <a:lnTo>
                  <a:pt x="25400" y="673861"/>
                </a:lnTo>
                <a:lnTo>
                  <a:pt x="25400" y="699261"/>
                </a:lnTo>
                <a:lnTo>
                  <a:pt x="50800" y="699261"/>
                </a:lnTo>
                <a:lnTo>
                  <a:pt x="50800" y="673861"/>
                </a:lnTo>
                <a:close/>
              </a:path>
              <a:path w="596264" h="833754">
                <a:moveTo>
                  <a:pt x="50800" y="724661"/>
                </a:moveTo>
                <a:lnTo>
                  <a:pt x="25400" y="724661"/>
                </a:lnTo>
                <a:lnTo>
                  <a:pt x="25400" y="750061"/>
                </a:lnTo>
                <a:lnTo>
                  <a:pt x="50800" y="750061"/>
                </a:lnTo>
                <a:lnTo>
                  <a:pt x="50800" y="724661"/>
                </a:lnTo>
                <a:close/>
              </a:path>
              <a:path w="596264" h="833754">
                <a:moveTo>
                  <a:pt x="76200" y="757427"/>
                </a:moveTo>
                <a:lnTo>
                  <a:pt x="0" y="757427"/>
                </a:lnTo>
                <a:lnTo>
                  <a:pt x="38100" y="833627"/>
                </a:lnTo>
                <a:lnTo>
                  <a:pt x="76200" y="757427"/>
                </a:lnTo>
                <a:close/>
              </a:path>
            </a:pathLst>
          </a:custGeom>
          <a:solidFill>
            <a:srgbClr val="919191"/>
          </a:solidFill>
        </p:spPr>
        <p:txBody>
          <a:bodyPr wrap="square" lIns="0" tIns="0" rIns="0" bIns="0" rtlCol="0"/>
          <a:lstStyle/>
          <a:p>
            <a:endParaRPr/>
          </a:p>
        </p:txBody>
      </p:sp>
      <p:sp>
        <p:nvSpPr>
          <p:cNvPr id="76" name="object 76"/>
          <p:cNvSpPr txBox="1"/>
          <p:nvPr/>
        </p:nvSpPr>
        <p:spPr>
          <a:xfrm>
            <a:off x="4998212" y="4310888"/>
            <a:ext cx="1176655" cy="857094"/>
          </a:xfrm>
          <a:prstGeom prst="rect">
            <a:avLst/>
          </a:prstGeom>
        </p:spPr>
        <p:txBody>
          <a:bodyPr vert="horz" wrap="square" lIns="0" tIns="12700" rIns="0" bIns="0" rtlCol="0">
            <a:spAutoFit/>
          </a:bodyPr>
          <a:lstStyle/>
          <a:p>
            <a:pPr marL="12700" algn="just">
              <a:lnSpc>
                <a:spcPts val="1375"/>
              </a:lnSpc>
              <a:spcBef>
                <a:spcPts val="100"/>
              </a:spcBef>
            </a:pPr>
            <a:r>
              <a:rPr spc="442" baseline="-4629" dirty="0">
                <a:latin typeface="Meiryo UI"/>
                <a:cs typeface="Meiryo UI"/>
              </a:rPr>
              <a:t>仕   </a:t>
            </a:r>
            <a:r>
              <a:rPr sz="1050" spc="-10" dirty="0">
                <a:solidFill>
                  <a:srgbClr val="7E7E7E"/>
                </a:solidFill>
                <a:latin typeface="Meiryo UI"/>
                <a:cs typeface="Meiryo UI"/>
              </a:rPr>
              <a:t>Bob</a:t>
            </a:r>
            <a:r>
              <a:rPr sz="1050" spc="-20" dirty="0">
                <a:solidFill>
                  <a:srgbClr val="7E7E7E"/>
                </a:solidFill>
                <a:latin typeface="Meiryo UI"/>
                <a:cs typeface="Meiryo UI"/>
              </a:rPr>
              <a:t>アカウン</a:t>
            </a:r>
            <a:endParaRPr sz="1050">
              <a:latin typeface="Meiryo UI"/>
              <a:cs typeface="Meiryo UI"/>
            </a:endParaRPr>
          </a:p>
          <a:p>
            <a:pPr marL="12700" algn="just">
              <a:lnSpc>
                <a:spcPts val="1260"/>
              </a:lnSpc>
            </a:pPr>
            <a:r>
              <a:rPr sz="1200" spc="990" dirty="0">
                <a:latin typeface="Meiryo UI"/>
                <a:cs typeface="Meiryo UI"/>
              </a:rPr>
              <a:t>組 </a:t>
            </a:r>
            <a:r>
              <a:rPr sz="1575" spc="-15" baseline="2645" dirty="0">
                <a:solidFill>
                  <a:srgbClr val="7E7E7E"/>
                </a:solidFill>
                <a:latin typeface="Meiryo UI"/>
                <a:cs typeface="Meiryo UI"/>
              </a:rPr>
              <a:t>トがリジェクト</a:t>
            </a:r>
            <a:endParaRPr sz="1575" baseline="2645">
              <a:latin typeface="Meiryo UI"/>
              <a:cs typeface="Meiryo UI"/>
            </a:endParaRPr>
          </a:p>
          <a:p>
            <a:pPr marL="468630" marR="5080" indent="-456565" algn="just">
              <a:lnSpc>
                <a:spcPts val="1260"/>
              </a:lnSpc>
              <a:spcBef>
                <a:spcPts val="75"/>
              </a:spcBef>
            </a:pPr>
            <a:r>
              <a:rPr sz="1200" spc="570" dirty="0">
                <a:latin typeface="Meiryo UI"/>
                <a:cs typeface="Meiryo UI"/>
              </a:rPr>
              <a:t>み  </a:t>
            </a:r>
            <a:r>
              <a:rPr sz="1050" spc="-20" dirty="0">
                <a:solidFill>
                  <a:srgbClr val="7E7E7E"/>
                </a:solidFill>
                <a:latin typeface="Meiryo UI"/>
                <a:cs typeface="Meiryo UI"/>
              </a:rPr>
              <a:t>された場合、</a:t>
            </a:r>
            <a:r>
              <a:rPr sz="1050" spc="-50" dirty="0">
                <a:solidFill>
                  <a:srgbClr val="7E7E7E"/>
                </a:solidFill>
                <a:latin typeface="Meiryo UI"/>
                <a:cs typeface="Meiryo UI"/>
              </a:rPr>
              <a:t> </a:t>
            </a:r>
            <a:r>
              <a:rPr sz="1050" spc="-10" dirty="0">
                <a:solidFill>
                  <a:srgbClr val="7E7E7E"/>
                </a:solidFill>
                <a:latin typeface="Meiryo UI"/>
                <a:cs typeface="Meiryo UI"/>
              </a:rPr>
              <a:t>Alice</a:t>
            </a:r>
            <a:r>
              <a:rPr sz="1050" spc="-30" dirty="0">
                <a:solidFill>
                  <a:srgbClr val="7E7E7E"/>
                </a:solidFill>
                <a:latin typeface="Meiryo UI"/>
                <a:cs typeface="Meiryo UI"/>
              </a:rPr>
              <a:t>にアセッ</a:t>
            </a:r>
            <a:r>
              <a:rPr sz="1050" spc="-20" dirty="0">
                <a:solidFill>
                  <a:srgbClr val="7E7E7E"/>
                </a:solidFill>
                <a:latin typeface="Meiryo UI"/>
                <a:cs typeface="Meiryo UI"/>
              </a:rPr>
              <a:t>ト返却</a:t>
            </a:r>
            <a:endParaRPr sz="1050">
              <a:latin typeface="Meiryo UI"/>
              <a:cs typeface="Meiryo UI"/>
            </a:endParaRPr>
          </a:p>
        </p:txBody>
      </p:sp>
      <p:sp>
        <p:nvSpPr>
          <p:cNvPr id="77" name="object 77"/>
          <p:cNvSpPr txBox="1"/>
          <p:nvPr/>
        </p:nvSpPr>
        <p:spPr>
          <a:xfrm>
            <a:off x="7634351" y="4344671"/>
            <a:ext cx="670560" cy="667385"/>
          </a:xfrm>
          <a:prstGeom prst="rect">
            <a:avLst/>
          </a:prstGeom>
        </p:spPr>
        <p:txBody>
          <a:bodyPr vert="horz" wrap="square" lIns="0" tIns="13335" rIns="0" bIns="0" rtlCol="0">
            <a:spAutoFit/>
          </a:bodyPr>
          <a:lstStyle/>
          <a:p>
            <a:pPr marR="5080" algn="just">
              <a:spcBef>
                <a:spcPts val="105"/>
              </a:spcBef>
            </a:pPr>
            <a:r>
              <a:rPr sz="1050" spc="-10" dirty="0">
                <a:solidFill>
                  <a:srgbClr val="7E7E7E"/>
                </a:solidFill>
                <a:latin typeface="Meiryo UI"/>
                <a:cs typeface="Meiryo UI"/>
              </a:rPr>
              <a:t>Bob</a:t>
            </a:r>
            <a:r>
              <a:rPr sz="1050" spc="-20" dirty="0">
                <a:solidFill>
                  <a:srgbClr val="7E7E7E"/>
                </a:solidFill>
                <a:latin typeface="Meiryo UI"/>
                <a:cs typeface="Meiryo UI"/>
              </a:rPr>
              <a:t>アカウン</a:t>
            </a:r>
            <a:r>
              <a:rPr sz="1050" spc="-15" dirty="0">
                <a:solidFill>
                  <a:srgbClr val="7E7E7E"/>
                </a:solidFill>
                <a:latin typeface="Meiryo UI"/>
                <a:cs typeface="Meiryo UI"/>
              </a:rPr>
              <a:t>トのチェックし</a:t>
            </a:r>
            <a:r>
              <a:rPr sz="1050" spc="-20" dirty="0">
                <a:solidFill>
                  <a:srgbClr val="7E7E7E"/>
                </a:solidFill>
                <a:latin typeface="Meiryo UI"/>
                <a:cs typeface="Meiryo UI"/>
              </a:rPr>
              <a:t>終了までロッ</a:t>
            </a:r>
            <a:r>
              <a:rPr sz="1050" spc="-50" dirty="0">
                <a:solidFill>
                  <a:srgbClr val="7E7E7E"/>
                </a:solidFill>
                <a:latin typeface="Meiryo UI"/>
                <a:cs typeface="Meiryo UI"/>
              </a:rPr>
              <a:t>ク</a:t>
            </a:r>
            <a:endParaRPr sz="1050">
              <a:latin typeface="Meiryo UI"/>
              <a:cs typeface="Meiryo UI"/>
            </a:endParaRPr>
          </a:p>
        </p:txBody>
      </p:sp>
      <p:grpSp>
        <p:nvGrpSpPr>
          <p:cNvPr id="78" name="object 78"/>
          <p:cNvGrpSpPr/>
          <p:nvPr/>
        </p:nvGrpSpPr>
        <p:grpSpPr>
          <a:xfrm>
            <a:off x="6520688" y="3536936"/>
            <a:ext cx="1635760" cy="2328545"/>
            <a:chOff x="5377688" y="3536935"/>
            <a:chExt cx="1635760" cy="2328545"/>
          </a:xfrm>
        </p:grpSpPr>
        <p:sp>
          <p:nvSpPr>
            <p:cNvPr id="79" name="object 79"/>
            <p:cNvSpPr/>
            <p:nvPr/>
          </p:nvSpPr>
          <p:spPr>
            <a:xfrm>
              <a:off x="5377688" y="4324858"/>
              <a:ext cx="1612265" cy="1540510"/>
            </a:xfrm>
            <a:custGeom>
              <a:avLst/>
              <a:gdLst/>
              <a:ahLst/>
              <a:cxnLst/>
              <a:rect l="l" t="t" r="r" b="b"/>
              <a:pathLst>
                <a:path w="1612265" h="1540510">
                  <a:moveTo>
                    <a:pt x="392175" y="0"/>
                  </a:moveTo>
                  <a:lnTo>
                    <a:pt x="0" y="431292"/>
                  </a:lnTo>
                  <a:lnTo>
                    <a:pt x="1219708" y="1540446"/>
                  </a:lnTo>
                  <a:lnTo>
                    <a:pt x="1611884" y="1109091"/>
                  </a:lnTo>
                  <a:lnTo>
                    <a:pt x="392175" y="0"/>
                  </a:lnTo>
                  <a:close/>
                </a:path>
              </a:pathLst>
            </a:custGeom>
            <a:solidFill>
              <a:srgbClr val="FF0000">
                <a:alpha val="10978"/>
              </a:srgbClr>
            </a:solidFill>
          </p:spPr>
          <p:txBody>
            <a:bodyPr wrap="square" lIns="0" tIns="0" rIns="0" bIns="0" rtlCol="0"/>
            <a:lstStyle/>
            <a:p>
              <a:endParaRPr/>
            </a:p>
          </p:txBody>
        </p:sp>
        <p:sp>
          <p:nvSpPr>
            <p:cNvPr id="80" name="object 80"/>
            <p:cNvSpPr/>
            <p:nvPr/>
          </p:nvSpPr>
          <p:spPr>
            <a:xfrm>
              <a:off x="6755217" y="3536935"/>
              <a:ext cx="257810" cy="332105"/>
            </a:xfrm>
            <a:custGeom>
              <a:avLst/>
              <a:gdLst/>
              <a:ahLst/>
              <a:cxnLst/>
              <a:rect l="l" t="t" r="r" b="b"/>
              <a:pathLst>
                <a:path w="257809" h="332104">
                  <a:moveTo>
                    <a:pt x="173727" y="0"/>
                  </a:moveTo>
                  <a:lnTo>
                    <a:pt x="0" y="0"/>
                  </a:lnTo>
                  <a:lnTo>
                    <a:pt x="0" y="331650"/>
                  </a:lnTo>
                  <a:lnTo>
                    <a:pt x="28172" y="303478"/>
                  </a:lnTo>
                  <a:lnTo>
                    <a:pt x="28172" y="28164"/>
                  </a:lnTo>
                  <a:lnTo>
                    <a:pt x="205740" y="28164"/>
                  </a:lnTo>
                  <a:lnTo>
                    <a:pt x="173727" y="0"/>
                  </a:lnTo>
                  <a:close/>
                </a:path>
                <a:path w="257809" h="332104">
                  <a:moveTo>
                    <a:pt x="205740" y="28164"/>
                  </a:moveTo>
                  <a:lnTo>
                    <a:pt x="145555" y="28164"/>
                  </a:lnTo>
                  <a:lnTo>
                    <a:pt x="145555" y="126739"/>
                  </a:lnTo>
                  <a:lnTo>
                    <a:pt x="204912" y="126739"/>
                  </a:lnTo>
                  <a:lnTo>
                    <a:pt x="233077" y="98574"/>
                  </a:lnTo>
                  <a:lnTo>
                    <a:pt x="173727" y="98574"/>
                  </a:lnTo>
                  <a:lnTo>
                    <a:pt x="173727" y="39899"/>
                  </a:lnTo>
                  <a:lnTo>
                    <a:pt x="219079" y="39899"/>
                  </a:lnTo>
                  <a:lnTo>
                    <a:pt x="205740" y="28164"/>
                  </a:lnTo>
                  <a:close/>
                </a:path>
                <a:path w="257809" h="332104">
                  <a:moveTo>
                    <a:pt x="219079" y="39899"/>
                  </a:moveTo>
                  <a:lnTo>
                    <a:pt x="173727" y="39899"/>
                  </a:lnTo>
                  <a:lnTo>
                    <a:pt x="232418" y="98574"/>
                  </a:lnTo>
                  <a:lnTo>
                    <a:pt x="233077" y="98574"/>
                  </a:lnTo>
                  <a:lnTo>
                    <a:pt x="257740" y="73911"/>
                  </a:lnTo>
                  <a:lnTo>
                    <a:pt x="219079" y="39899"/>
                  </a:lnTo>
                  <a:close/>
                </a:path>
              </a:pathLst>
            </a:custGeom>
            <a:solidFill>
              <a:srgbClr val="000000"/>
            </a:solidFill>
          </p:spPr>
          <p:txBody>
            <a:bodyPr wrap="square" lIns="0" tIns="0" rIns="0" bIns="0" rtlCol="0"/>
            <a:lstStyle/>
            <a:p>
              <a:endParaRPr/>
            </a:p>
          </p:txBody>
        </p:sp>
        <p:pic>
          <p:nvPicPr>
            <p:cNvPr id="81" name="object 81"/>
            <p:cNvPicPr/>
            <p:nvPr/>
          </p:nvPicPr>
          <p:blipFill>
            <a:blip r:embed="rId17" cstate="print"/>
            <a:stretch>
              <a:fillRect/>
            </a:stretch>
          </p:blipFill>
          <p:spPr>
            <a:xfrm>
              <a:off x="6811562" y="3673062"/>
              <a:ext cx="101628" cy="131433"/>
            </a:xfrm>
            <a:prstGeom prst="rect">
              <a:avLst/>
            </a:prstGeom>
          </p:spPr>
        </p:pic>
      </p:grpSp>
      <p:sp>
        <p:nvSpPr>
          <p:cNvPr id="82" name="object 82"/>
          <p:cNvSpPr txBox="1"/>
          <p:nvPr/>
        </p:nvSpPr>
        <p:spPr>
          <a:xfrm>
            <a:off x="7688326" y="3330955"/>
            <a:ext cx="690880" cy="175048"/>
          </a:xfrm>
          <a:prstGeom prst="rect">
            <a:avLst/>
          </a:prstGeom>
        </p:spPr>
        <p:txBody>
          <a:bodyPr vert="horz" wrap="square" lIns="0" tIns="13335" rIns="0" bIns="0" rtlCol="0">
            <a:spAutoFit/>
          </a:bodyPr>
          <a:lstStyle/>
          <a:p>
            <a:pPr>
              <a:spcBef>
                <a:spcPts val="105"/>
              </a:spcBef>
            </a:pPr>
            <a:r>
              <a:rPr sz="1050" spc="-20" dirty="0">
                <a:latin typeface="Meiryo UI"/>
                <a:cs typeface="Meiryo UI"/>
              </a:rPr>
              <a:t>ホワイトリスト</a:t>
            </a:r>
            <a:endParaRPr sz="1050">
              <a:latin typeface="Meiryo UI"/>
              <a:cs typeface="Meiryo UI"/>
            </a:endParaRPr>
          </a:p>
        </p:txBody>
      </p:sp>
      <p:sp>
        <p:nvSpPr>
          <p:cNvPr id="83" name="object 83"/>
          <p:cNvSpPr/>
          <p:nvPr/>
        </p:nvSpPr>
        <p:spPr>
          <a:xfrm>
            <a:off x="7255003" y="3700272"/>
            <a:ext cx="560705" cy="163195"/>
          </a:xfrm>
          <a:custGeom>
            <a:avLst/>
            <a:gdLst/>
            <a:ahLst/>
            <a:cxnLst/>
            <a:rect l="l" t="t" r="r" b="b"/>
            <a:pathLst>
              <a:path w="560704" h="163195">
                <a:moveTo>
                  <a:pt x="75564" y="78993"/>
                </a:moveTo>
                <a:lnTo>
                  <a:pt x="0" y="137921"/>
                </a:lnTo>
                <a:lnTo>
                  <a:pt x="92456" y="162940"/>
                </a:lnTo>
                <a:lnTo>
                  <a:pt x="87396" y="137794"/>
                </a:lnTo>
                <a:lnTo>
                  <a:pt x="72898" y="137794"/>
                </a:lnTo>
                <a:lnTo>
                  <a:pt x="67183" y="109727"/>
                </a:lnTo>
                <a:lnTo>
                  <a:pt x="81183" y="106915"/>
                </a:lnTo>
                <a:lnTo>
                  <a:pt x="75564" y="78993"/>
                </a:lnTo>
                <a:close/>
              </a:path>
              <a:path w="560704" h="163195">
                <a:moveTo>
                  <a:pt x="81183" y="106915"/>
                </a:moveTo>
                <a:lnTo>
                  <a:pt x="67183" y="109727"/>
                </a:lnTo>
                <a:lnTo>
                  <a:pt x="72898" y="137794"/>
                </a:lnTo>
                <a:lnTo>
                  <a:pt x="86832" y="134991"/>
                </a:lnTo>
                <a:lnTo>
                  <a:pt x="81183" y="106915"/>
                </a:lnTo>
                <a:close/>
              </a:path>
              <a:path w="560704" h="163195">
                <a:moveTo>
                  <a:pt x="86832" y="134991"/>
                </a:moveTo>
                <a:lnTo>
                  <a:pt x="72898" y="137794"/>
                </a:lnTo>
                <a:lnTo>
                  <a:pt x="87396" y="137794"/>
                </a:lnTo>
                <a:lnTo>
                  <a:pt x="86832" y="134991"/>
                </a:lnTo>
                <a:close/>
              </a:path>
              <a:path w="560704" h="163195">
                <a:moveTo>
                  <a:pt x="473634" y="28069"/>
                </a:moveTo>
                <a:lnTo>
                  <a:pt x="81183" y="106915"/>
                </a:lnTo>
                <a:lnTo>
                  <a:pt x="86832" y="134991"/>
                </a:lnTo>
                <a:lnTo>
                  <a:pt x="479252" y="56033"/>
                </a:lnTo>
                <a:lnTo>
                  <a:pt x="473634" y="28069"/>
                </a:lnTo>
                <a:close/>
              </a:path>
              <a:path w="560704" h="163195">
                <a:moveTo>
                  <a:pt x="560288" y="25272"/>
                </a:moveTo>
                <a:lnTo>
                  <a:pt x="487552" y="25272"/>
                </a:lnTo>
                <a:lnTo>
                  <a:pt x="493268" y="53212"/>
                </a:lnTo>
                <a:lnTo>
                  <a:pt x="479252" y="56033"/>
                </a:lnTo>
                <a:lnTo>
                  <a:pt x="484886" y="84073"/>
                </a:lnTo>
                <a:lnTo>
                  <a:pt x="560288" y="25272"/>
                </a:lnTo>
                <a:close/>
              </a:path>
              <a:path w="560704" h="163195">
                <a:moveTo>
                  <a:pt x="487552" y="25272"/>
                </a:moveTo>
                <a:lnTo>
                  <a:pt x="473634" y="28069"/>
                </a:lnTo>
                <a:lnTo>
                  <a:pt x="479252" y="56033"/>
                </a:lnTo>
                <a:lnTo>
                  <a:pt x="493268" y="53212"/>
                </a:lnTo>
                <a:lnTo>
                  <a:pt x="487552" y="25272"/>
                </a:lnTo>
                <a:close/>
              </a:path>
              <a:path w="560704" h="163195">
                <a:moveTo>
                  <a:pt x="467995" y="0"/>
                </a:moveTo>
                <a:lnTo>
                  <a:pt x="473634" y="28069"/>
                </a:lnTo>
                <a:lnTo>
                  <a:pt x="487552" y="25272"/>
                </a:lnTo>
                <a:lnTo>
                  <a:pt x="560288" y="25272"/>
                </a:lnTo>
                <a:lnTo>
                  <a:pt x="560451" y="25145"/>
                </a:lnTo>
                <a:lnTo>
                  <a:pt x="467995" y="0"/>
                </a:lnTo>
                <a:close/>
              </a:path>
            </a:pathLst>
          </a:custGeom>
          <a:solidFill>
            <a:srgbClr val="000000"/>
          </a:solidFill>
        </p:spPr>
        <p:txBody>
          <a:bodyPr wrap="square" lIns="0" tIns="0" rIns="0" bIns="0" rtlCol="0"/>
          <a:lstStyle/>
          <a:p>
            <a:endParaRPr/>
          </a:p>
        </p:txBody>
      </p:sp>
      <p:pic>
        <p:nvPicPr>
          <p:cNvPr id="87" name="図 86">
            <a:extLst>
              <a:ext uri="{FF2B5EF4-FFF2-40B4-BE49-F238E27FC236}">
                <a16:creationId xmlns:a16="http://schemas.microsoft.com/office/drawing/2014/main" id="{38BF6799-DA7C-4836-A1D7-8A62B8765E49}"/>
              </a:ext>
            </a:extLst>
          </p:cNvPr>
          <p:cNvPicPr>
            <a:picLocks noChangeAspect="1"/>
          </p:cNvPicPr>
          <p:nvPr/>
        </p:nvPicPr>
        <p:blipFill>
          <a:blip r:embed="rId18"/>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88" name="スライド番号プレースホルダー 1">
            <a:extLst>
              <a:ext uri="{FF2B5EF4-FFF2-40B4-BE49-F238E27FC236}">
                <a16:creationId xmlns:a16="http://schemas.microsoft.com/office/drawing/2014/main" id="{756C91C4-E51F-4FB4-A6C4-C3B9796918E2}"/>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28</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
        <p:nvSpPr>
          <p:cNvPr id="89" name="テキスト ボックス 88">
            <a:extLst>
              <a:ext uri="{FF2B5EF4-FFF2-40B4-BE49-F238E27FC236}">
                <a16:creationId xmlns:a16="http://schemas.microsoft.com/office/drawing/2014/main" id="{BF0CB635-DC1D-4D90-80C9-D75F63BAAA57}"/>
              </a:ext>
            </a:extLst>
          </p:cNvPr>
          <p:cNvSpPr txBox="1"/>
          <p:nvPr/>
        </p:nvSpPr>
        <p:spPr>
          <a:xfrm>
            <a:off x="4996434" y="6613742"/>
            <a:ext cx="2124807" cy="261610"/>
          </a:xfrm>
          <a:prstGeom prst="rect">
            <a:avLst/>
          </a:prstGeom>
          <a:noFill/>
        </p:spPr>
        <p:txBody>
          <a:bodyPr wrap="square">
            <a:spAutoFit/>
          </a:bodyPr>
          <a:lstStyle/>
          <a:p>
            <a:pPr algn="ctr"/>
            <a:r>
              <a:rPr lang="ja-JP" altLang="en-US" sz="1100" spc="20" dirty="0">
                <a:latin typeface="UD Digi Kyokasho NK-R" panose="02020400000000000000" pitchFamily="18" charset="-128"/>
                <a:ea typeface="UD Digi Kyokasho NK-R" panose="02020400000000000000" pitchFamily="18" charset="-128"/>
                <a:cs typeface="メイリオ"/>
              </a:rPr>
              <a:t>（出所）デジタル通貨勉強会</a:t>
            </a:r>
            <a:endParaRPr lang="ja-JP" altLang="en-US" sz="1100" dirty="0">
              <a:latin typeface="UD Digi Kyokasho NK-R" panose="02020400000000000000" pitchFamily="18" charset="-128"/>
              <a:ea typeface="UD Digi Kyokasho NK-R" panose="02020400000000000000" pitchFamily="18"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7997" y="316922"/>
            <a:ext cx="6762750" cy="450764"/>
          </a:xfrm>
          <a:prstGeom prst="rect">
            <a:avLst/>
          </a:prstGeom>
        </p:spPr>
        <p:txBody>
          <a:bodyPr vert="horz" wrap="square" lIns="0" tIns="50165" rIns="0" bIns="0" rtlCol="0" anchor="ctr">
            <a:spAutoFit/>
          </a:bodyPr>
          <a:lstStyle/>
          <a:p>
            <a:pPr marL="12700" algn="ctr">
              <a:lnSpc>
                <a:spcPct val="100000"/>
              </a:lnSpc>
              <a:spcBef>
                <a:spcPts val="395"/>
              </a:spcBef>
            </a:pPr>
            <a:r>
              <a:rPr sz="2600" spc="-10" dirty="0" err="1">
                <a:latin typeface="Yet R" panose="02030504000101010101" pitchFamily="18" charset="-127"/>
                <a:ea typeface="Yet R" panose="02030504000101010101" pitchFamily="18" charset="-127"/>
              </a:rPr>
              <a:t>フィリピン</a:t>
            </a:r>
            <a:r>
              <a:rPr sz="2600" dirty="0" err="1">
                <a:latin typeface="Yet R" panose="02030504000101010101" pitchFamily="18" charset="-127"/>
                <a:ea typeface="Yet R" panose="02030504000101010101" pitchFamily="18" charset="-127"/>
              </a:rPr>
              <a:t>（</a:t>
            </a:r>
            <a:r>
              <a:rPr sz="2600" spc="-10" dirty="0" err="1">
                <a:latin typeface="Yet R" panose="02030504000101010101" pitchFamily="18" charset="-127"/>
                <a:ea typeface="Yet R" panose="02030504000101010101" pitchFamily="18" charset="-127"/>
              </a:rPr>
              <a:t>日本</a:t>
            </a:r>
            <a:r>
              <a:rPr sz="2600" dirty="0">
                <a:latin typeface="Yet R" panose="02030504000101010101" pitchFamily="18" charset="-127"/>
                <a:ea typeface="Yet R" panose="02030504000101010101" pitchFamily="18" charset="-127"/>
              </a:rPr>
              <a:t>）</a:t>
            </a:r>
            <a:r>
              <a:rPr sz="2600" spc="-25" dirty="0">
                <a:latin typeface="Yet R" panose="02030504000101010101" pitchFamily="18" charset="-127"/>
                <a:ea typeface="Yet R" panose="02030504000101010101" pitchFamily="18" charset="-127"/>
              </a:rPr>
              <a:t> – </a:t>
            </a:r>
            <a:r>
              <a:rPr sz="2600" dirty="0">
                <a:latin typeface="Yet R" panose="02030504000101010101" pitchFamily="18" charset="-127"/>
                <a:ea typeface="Yet R" panose="02030504000101010101" pitchFamily="18" charset="-127"/>
              </a:rPr>
              <a:t>MarCo</a:t>
            </a:r>
            <a:r>
              <a:rPr sz="2600" spc="-30" dirty="0">
                <a:latin typeface="Yet R" panose="02030504000101010101" pitchFamily="18" charset="-127"/>
                <a:ea typeface="Yet R" panose="02030504000101010101" pitchFamily="18" charset="-127"/>
              </a:rPr>
              <a:t> </a:t>
            </a:r>
            <a:r>
              <a:rPr sz="2600" dirty="0">
                <a:latin typeface="Yet R" panose="02030504000101010101" pitchFamily="18" charset="-127"/>
                <a:ea typeface="Yet R" panose="02030504000101010101" pitchFamily="18" charset="-127"/>
              </a:rPr>
              <a:t>Pay</a:t>
            </a:r>
            <a:r>
              <a:rPr sz="2600" spc="-45" dirty="0">
                <a:latin typeface="Yet R" panose="02030504000101010101" pitchFamily="18" charset="-127"/>
                <a:ea typeface="Yet R" panose="02030504000101010101" pitchFamily="18" charset="-127"/>
              </a:rPr>
              <a:t> -</a:t>
            </a:r>
            <a:endParaRPr sz="2600" dirty="0">
              <a:latin typeface="Yet R" panose="02030504000101010101" pitchFamily="18" charset="-127"/>
              <a:ea typeface="Yet R" panose="02030504000101010101" pitchFamily="18" charset="-127"/>
            </a:endParaRPr>
          </a:p>
        </p:txBody>
      </p:sp>
      <p:sp>
        <p:nvSpPr>
          <p:cNvPr id="3" name="object 3"/>
          <p:cNvSpPr txBox="1"/>
          <p:nvPr/>
        </p:nvSpPr>
        <p:spPr>
          <a:xfrm>
            <a:off x="989827" y="976913"/>
            <a:ext cx="10639065" cy="289182"/>
          </a:xfrm>
          <a:prstGeom prst="rect">
            <a:avLst/>
          </a:prstGeom>
        </p:spPr>
        <p:txBody>
          <a:bodyPr vert="horz" wrap="square" lIns="0" tIns="12065" rIns="0" bIns="0" rtlCol="0">
            <a:spAutoFit/>
          </a:bodyPr>
          <a:lstStyle/>
          <a:p>
            <a:pPr marL="12700">
              <a:spcBef>
                <a:spcPts val="95"/>
              </a:spcBef>
            </a:pPr>
            <a:r>
              <a:rPr spc="-25" dirty="0">
                <a:latin typeface="UD Digi Kyokasho NK-B" panose="02020700000000000000" pitchFamily="18" charset="-128"/>
                <a:ea typeface="UD Digi Kyokasho NK-B" panose="02020700000000000000" pitchFamily="18" charset="-128"/>
                <a:cs typeface="Meiryo UI"/>
              </a:rPr>
              <a:t>船員</a:t>
            </a:r>
            <a:r>
              <a:rPr spc="-20" dirty="0">
                <a:latin typeface="UD Digi Kyokasho NK-B" panose="02020700000000000000" pitchFamily="18" charset="-128"/>
                <a:ea typeface="UD Digi Kyokasho NK-B" panose="02020700000000000000" pitchFamily="18" charset="-128"/>
                <a:cs typeface="Meiryo UI"/>
              </a:rPr>
              <a:t>の</a:t>
            </a:r>
            <a:r>
              <a:rPr spc="-25" dirty="0">
                <a:latin typeface="UD Digi Kyokasho NK-B" panose="02020700000000000000" pitchFamily="18" charset="-128"/>
                <a:ea typeface="UD Digi Kyokasho NK-B" panose="02020700000000000000" pitchFamily="18" charset="-128"/>
                <a:cs typeface="Meiryo UI"/>
              </a:rPr>
              <a:t>給与受</a:t>
            </a:r>
            <a:r>
              <a:rPr spc="-20" dirty="0">
                <a:latin typeface="UD Digi Kyokasho NK-B" panose="02020700000000000000" pitchFamily="18" charset="-128"/>
                <a:ea typeface="UD Digi Kyokasho NK-B" panose="02020700000000000000" pitchFamily="18" charset="-128"/>
                <a:cs typeface="Meiryo UI"/>
              </a:rPr>
              <a:t>け</a:t>
            </a:r>
            <a:r>
              <a:rPr spc="-25" dirty="0">
                <a:latin typeface="UD Digi Kyokasho NK-B" panose="02020700000000000000" pitchFamily="18" charset="-128"/>
                <a:ea typeface="UD Digi Kyokasho NK-B" panose="02020700000000000000" pitchFamily="18" charset="-128"/>
                <a:cs typeface="Meiryo UI"/>
              </a:rPr>
              <a:t>取</a:t>
            </a:r>
            <a:r>
              <a:rPr spc="-20" dirty="0">
                <a:latin typeface="UD Digi Kyokasho NK-B" panose="02020700000000000000" pitchFamily="18" charset="-128"/>
                <a:ea typeface="UD Digi Kyokasho NK-B" panose="02020700000000000000" pitchFamily="18" charset="-128"/>
                <a:cs typeface="Meiryo UI"/>
              </a:rPr>
              <a:t>り、</a:t>
            </a:r>
            <a:r>
              <a:rPr spc="-25" dirty="0">
                <a:latin typeface="UD Digi Kyokasho NK-B" panose="02020700000000000000" pitchFamily="18" charset="-128"/>
                <a:ea typeface="UD Digi Kyokasho NK-B" panose="02020700000000000000" pitchFamily="18" charset="-128"/>
                <a:cs typeface="Meiryo UI"/>
              </a:rPr>
              <a:t>船上</a:t>
            </a:r>
            <a:r>
              <a:rPr spc="-20" dirty="0">
                <a:latin typeface="UD Digi Kyokasho NK-B" panose="02020700000000000000" pitchFamily="18" charset="-128"/>
                <a:ea typeface="UD Digi Kyokasho NK-B" panose="02020700000000000000" pitchFamily="18" charset="-128"/>
                <a:cs typeface="Meiryo UI"/>
              </a:rPr>
              <a:t>での決済、</a:t>
            </a:r>
            <a:r>
              <a:rPr spc="-25" dirty="0">
                <a:latin typeface="UD Digi Kyokasho NK-B" panose="02020700000000000000" pitchFamily="18" charset="-128"/>
                <a:ea typeface="UD Digi Kyokasho NK-B" panose="02020700000000000000" pitchFamily="18" charset="-128"/>
                <a:cs typeface="Meiryo UI"/>
              </a:rPr>
              <a:t>海外</a:t>
            </a:r>
            <a:r>
              <a:rPr spc="-10" dirty="0">
                <a:latin typeface="UD Digi Kyokasho NK-B" panose="02020700000000000000" pitchFamily="18" charset="-128"/>
                <a:ea typeface="UD Digi Kyokasho NK-B" panose="02020700000000000000" pitchFamily="18" charset="-128"/>
                <a:cs typeface="Meiryo UI"/>
              </a:rPr>
              <a:t>送金</a:t>
            </a:r>
            <a:r>
              <a:rPr spc="-25" dirty="0">
                <a:latin typeface="UD Digi Kyokasho NK-B" panose="02020700000000000000" pitchFamily="18" charset="-128"/>
                <a:ea typeface="UD Digi Kyokasho NK-B" panose="02020700000000000000" pitchFamily="18" charset="-128"/>
                <a:cs typeface="Meiryo UI"/>
              </a:rPr>
              <a:t>に対応する</a:t>
            </a:r>
            <a:r>
              <a:rPr spc="-20" dirty="0">
                <a:latin typeface="UD Digi Kyokasho NK-B" panose="02020700000000000000" pitchFamily="18" charset="-128"/>
                <a:ea typeface="UD Digi Kyokasho NK-B" panose="02020700000000000000" pitchFamily="18" charset="-128"/>
                <a:cs typeface="Meiryo UI"/>
              </a:rPr>
              <a:t>ためのデジタル</a:t>
            </a:r>
            <a:r>
              <a:rPr spc="-10" dirty="0">
                <a:latin typeface="UD Digi Kyokasho NK-B" panose="02020700000000000000" pitchFamily="18" charset="-128"/>
                <a:ea typeface="UD Digi Kyokasho NK-B" panose="02020700000000000000" pitchFamily="18" charset="-128"/>
                <a:cs typeface="Meiryo UI"/>
              </a:rPr>
              <a:t>通貨</a:t>
            </a:r>
            <a:r>
              <a:rPr spc="-25" dirty="0">
                <a:latin typeface="UD Digi Kyokasho NK-B" panose="02020700000000000000" pitchFamily="18" charset="-128"/>
                <a:ea typeface="UD Digi Kyokasho NK-B" panose="02020700000000000000" pitchFamily="18" charset="-128"/>
                <a:cs typeface="Meiryo UI"/>
              </a:rPr>
              <a:t>プラットフォーム。</a:t>
            </a:r>
            <a:endParaRPr dirty="0">
              <a:latin typeface="UD Digi Kyokasho NK-B" panose="02020700000000000000" pitchFamily="18" charset="-128"/>
              <a:ea typeface="UD Digi Kyokasho NK-B" panose="02020700000000000000" pitchFamily="18" charset="-128"/>
              <a:cs typeface="Meiryo UI"/>
            </a:endParaRPr>
          </a:p>
        </p:txBody>
      </p:sp>
      <p:sp>
        <p:nvSpPr>
          <p:cNvPr id="4" name="object 4"/>
          <p:cNvSpPr txBox="1"/>
          <p:nvPr/>
        </p:nvSpPr>
        <p:spPr>
          <a:xfrm>
            <a:off x="1171673" y="1700784"/>
            <a:ext cx="3043555" cy="268605"/>
          </a:xfrm>
          <a:prstGeom prst="rect">
            <a:avLst/>
          </a:prstGeom>
          <a:noFill/>
          <a:ln>
            <a:noFill/>
          </a:ln>
        </p:spPr>
        <p:txBody>
          <a:bodyPr vert="horz" wrap="square" lIns="0" tIns="13335" rIns="0" bIns="0" rtlCol="0">
            <a:spAutoFit/>
          </a:bodyPr>
          <a:lstStyle/>
          <a:p>
            <a:pPr marL="159385">
              <a:spcBef>
                <a:spcPts val="105"/>
              </a:spcBef>
            </a:pPr>
            <a:r>
              <a:rPr sz="1600" b="1" spc="-10" dirty="0">
                <a:solidFill>
                  <a:srgbClr val="FFFFFF"/>
                </a:solidFill>
                <a:latin typeface="UD Digi Kyokasho NK-B" panose="02020700000000000000" pitchFamily="18" charset="-128"/>
                <a:ea typeface="UD Digi Kyokasho NK-B" panose="02020700000000000000" pitchFamily="18" charset="-128"/>
                <a:cs typeface="Meiryo UI"/>
              </a:rPr>
              <a:t>MaroCO</a:t>
            </a:r>
            <a:endParaRPr sz="1600">
              <a:latin typeface="UD Digi Kyokasho NK-B" panose="02020700000000000000" pitchFamily="18" charset="-128"/>
              <a:ea typeface="UD Digi Kyokasho NK-B" panose="02020700000000000000" pitchFamily="18" charset="-128"/>
              <a:cs typeface="Meiryo UI"/>
            </a:endParaRPr>
          </a:p>
        </p:txBody>
      </p:sp>
      <p:sp>
        <p:nvSpPr>
          <p:cNvPr id="5" name="object 5"/>
          <p:cNvSpPr txBox="1"/>
          <p:nvPr/>
        </p:nvSpPr>
        <p:spPr>
          <a:xfrm>
            <a:off x="2009618" y="4174363"/>
            <a:ext cx="171450" cy="228268"/>
          </a:xfrm>
          <a:prstGeom prst="rect">
            <a:avLst/>
          </a:prstGeom>
          <a:noFill/>
          <a:ln>
            <a:noFill/>
          </a:ln>
        </p:spPr>
        <p:txBody>
          <a:bodyPr vert="horz" wrap="square" lIns="0" tIns="12700" rIns="0" bIns="0" rtlCol="0">
            <a:spAutoFit/>
          </a:bodyPr>
          <a:lstStyle/>
          <a:p>
            <a:pPr marL="12700">
              <a:spcBef>
                <a:spcPts val="100"/>
              </a:spcBef>
            </a:pPr>
            <a:r>
              <a:rPr sz="1400" dirty="0">
                <a:latin typeface="UD Digi Kyokasho NK-B" panose="02020700000000000000" pitchFamily="18" charset="-128"/>
                <a:ea typeface="UD Digi Kyokasho NK-B" panose="02020700000000000000" pitchFamily="18" charset="-128"/>
                <a:cs typeface="Meiryo UI"/>
              </a:rPr>
              <a:t>ー</a:t>
            </a:r>
            <a:endParaRPr sz="1400">
              <a:latin typeface="UD Digi Kyokasho NK-B" panose="02020700000000000000" pitchFamily="18" charset="-128"/>
              <a:ea typeface="UD Digi Kyokasho NK-B" panose="02020700000000000000" pitchFamily="18" charset="-128"/>
              <a:cs typeface="Meiryo UI"/>
            </a:endParaRPr>
          </a:p>
        </p:txBody>
      </p:sp>
      <p:grpSp>
        <p:nvGrpSpPr>
          <p:cNvPr id="6" name="object 6"/>
          <p:cNvGrpSpPr/>
          <p:nvPr/>
        </p:nvGrpSpPr>
        <p:grpSpPr>
          <a:xfrm>
            <a:off x="1071088" y="4020287"/>
            <a:ext cx="969644" cy="605155"/>
            <a:chOff x="388620" y="4020286"/>
            <a:chExt cx="969644" cy="605155"/>
          </a:xfrm>
          <a:noFill/>
        </p:grpSpPr>
        <p:pic>
          <p:nvPicPr>
            <p:cNvPr id="7" name="object 7"/>
            <p:cNvPicPr/>
            <p:nvPr/>
          </p:nvPicPr>
          <p:blipFill>
            <a:blip r:embed="rId2" cstate="print"/>
            <a:stretch>
              <a:fillRect/>
            </a:stretch>
          </p:blipFill>
          <p:spPr>
            <a:xfrm>
              <a:off x="467785" y="4033822"/>
              <a:ext cx="815518" cy="542846"/>
            </a:xfrm>
            <a:prstGeom prst="rect">
              <a:avLst/>
            </a:prstGeom>
            <a:grpFill/>
            <a:ln>
              <a:noFill/>
            </a:ln>
          </p:spPr>
        </p:pic>
        <p:pic>
          <p:nvPicPr>
            <p:cNvPr id="8" name="object 8"/>
            <p:cNvPicPr/>
            <p:nvPr/>
          </p:nvPicPr>
          <p:blipFill>
            <a:blip r:embed="rId3" cstate="print"/>
            <a:stretch>
              <a:fillRect/>
            </a:stretch>
          </p:blipFill>
          <p:spPr>
            <a:xfrm>
              <a:off x="388620" y="4020286"/>
              <a:ext cx="969289" cy="605053"/>
            </a:xfrm>
            <a:prstGeom prst="rect">
              <a:avLst/>
            </a:prstGeom>
            <a:grpFill/>
            <a:ln>
              <a:noFill/>
            </a:ln>
          </p:spPr>
        </p:pic>
        <p:sp>
          <p:nvSpPr>
            <p:cNvPr id="9" name="object 9"/>
            <p:cNvSpPr/>
            <p:nvPr/>
          </p:nvSpPr>
          <p:spPr>
            <a:xfrm>
              <a:off x="489204" y="4046220"/>
              <a:ext cx="722630" cy="459105"/>
            </a:xfrm>
            <a:custGeom>
              <a:avLst/>
              <a:gdLst/>
              <a:ahLst/>
              <a:cxnLst/>
              <a:rect l="l" t="t" r="r" b="b"/>
              <a:pathLst>
                <a:path w="722630" h="459104">
                  <a:moveTo>
                    <a:pt x="722376" y="0"/>
                  </a:moveTo>
                  <a:lnTo>
                    <a:pt x="0" y="0"/>
                  </a:lnTo>
                  <a:lnTo>
                    <a:pt x="0" y="458723"/>
                  </a:lnTo>
                  <a:lnTo>
                    <a:pt x="722376" y="458723"/>
                  </a:lnTo>
                  <a:lnTo>
                    <a:pt x="722376" y="0"/>
                  </a:lnTo>
                  <a:close/>
                </a:path>
              </a:pathLst>
            </a:custGeom>
            <a:grpFill/>
            <a:ln>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sp>
          <p:nvSpPr>
            <p:cNvPr id="10" name="object 10"/>
            <p:cNvSpPr/>
            <p:nvPr/>
          </p:nvSpPr>
          <p:spPr>
            <a:xfrm>
              <a:off x="489204" y="4046220"/>
              <a:ext cx="722630" cy="459105"/>
            </a:xfrm>
            <a:custGeom>
              <a:avLst/>
              <a:gdLst/>
              <a:ahLst/>
              <a:cxnLst/>
              <a:rect l="l" t="t" r="r" b="b"/>
              <a:pathLst>
                <a:path w="722630" h="459104">
                  <a:moveTo>
                    <a:pt x="0" y="458723"/>
                  </a:moveTo>
                  <a:lnTo>
                    <a:pt x="722376" y="458723"/>
                  </a:lnTo>
                  <a:lnTo>
                    <a:pt x="722376" y="0"/>
                  </a:lnTo>
                  <a:lnTo>
                    <a:pt x="0" y="0"/>
                  </a:lnTo>
                  <a:lnTo>
                    <a:pt x="0" y="458723"/>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11" name="object 11"/>
          <p:cNvSpPr txBox="1"/>
          <p:nvPr/>
        </p:nvSpPr>
        <p:spPr>
          <a:xfrm>
            <a:off x="1176956" y="4081017"/>
            <a:ext cx="709295" cy="394980"/>
          </a:xfrm>
          <a:prstGeom prst="rect">
            <a:avLst/>
          </a:prstGeom>
          <a:noFill/>
          <a:ln>
            <a:noFill/>
          </a:ln>
        </p:spPr>
        <p:txBody>
          <a:bodyPr vert="horz" wrap="square" lIns="0" tIns="12700" rIns="0" bIns="0" rtlCol="0">
            <a:spAutoFit/>
          </a:bodyPr>
          <a:lstStyle/>
          <a:p>
            <a:pPr marL="1905" algn="ctr">
              <a:spcBef>
                <a:spcPts val="100"/>
              </a:spcBef>
            </a:pPr>
            <a:r>
              <a:rPr sz="1200" spc="-25" dirty="0" err="1">
                <a:latin typeface="UD Digi Kyokasho NK-B" panose="02020700000000000000" pitchFamily="18" charset="-128"/>
                <a:ea typeface="UD Digi Kyokasho NK-B" panose="02020700000000000000" pitchFamily="18" charset="-128"/>
                <a:cs typeface="Meiryo UI"/>
              </a:rPr>
              <a:t>活用</a:t>
            </a:r>
            <a:endParaRPr lang="en-US" sz="1200" spc="-25" dirty="0">
              <a:latin typeface="UD Digi Kyokasho NK-B" panose="02020700000000000000" pitchFamily="18" charset="-128"/>
              <a:ea typeface="UD Digi Kyokasho NK-B" panose="02020700000000000000" pitchFamily="18" charset="-128"/>
              <a:cs typeface="Meiryo UI"/>
            </a:endParaRPr>
          </a:p>
          <a:p>
            <a:pPr marL="1905" algn="ctr">
              <a:spcBef>
                <a:spcPts val="100"/>
              </a:spcBef>
            </a:pPr>
            <a:r>
              <a:rPr lang="ja-JP" altLang="en-US" sz="1200" spc="-25" dirty="0">
                <a:latin typeface="UD Digi Kyokasho NK-B" panose="02020700000000000000" pitchFamily="18" charset="-128"/>
                <a:ea typeface="UD Digi Kyokasho NK-B" panose="02020700000000000000" pitchFamily="18" charset="-128"/>
                <a:cs typeface="Meiryo UI"/>
              </a:rPr>
              <a:t>技術</a:t>
            </a:r>
            <a:endParaRPr sz="1200" dirty="0">
              <a:latin typeface="UD Digi Kyokasho NK-B" panose="02020700000000000000" pitchFamily="18" charset="-128"/>
              <a:ea typeface="UD Digi Kyokasho NK-B" panose="02020700000000000000" pitchFamily="18" charset="-128"/>
              <a:cs typeface="Meiryo UI"/>
            </a:endParaRPr>
          </a:p>
        </p:txBody>
      </p:sp>
      <p:grpSp>
        <p:nvGrpSpPr>
          <p:cNvPr id="12" name="object 12"/>
          <p:cNvGrpSpPr/>
          <p:nvPr/>
        </p:nvGrpSpPr>
        <p:grpSpPr>
          <a:xfrm>
            <a:off x="1141192" y="4536936"/>
            <a:ext cx="833755" cy="771525"/>
            <a:chOff x="458723" y="4536935"/>
            <a:chExt cx="833755" cy="771525"/>
          </a:xfrm>
          <a:noFill/>
        </p:grpSpPr>
        <p:pic>
          <p:nvPicPr>
            <p:cNvPr id="13" name="object 13"/>
            <p:cNvPicPr/>
            <p:nvPr/>
          </p:nvPicPr>
          <p:blipFill>
            <a:blip r:embed="rId4" cstate="print"/>
            <a:stretch>
              <a:fillRect/>
            </a:stretch>
          </p:blipFill>
          <p:spPr>
            <a:xfrm>
              <a:off x="458723" y="4536935"/>
              <a:ext cx="833640" cy="771156"/>
            </a:xfrm>
            <a:prstGeom prst="rect">
              <a:avLst/>
            </a:prstGeom>
            <a:grpFill/>
            <a:ln>
              <a:noFill/>
            </a:ln>
          </p:spPr>
        </p:pic>
        <p:pic>
          <p:nvPicPr>
            <p:cNvPr id="14" name="object 14"/>
            <p:cNvPicPr/>
            <p:nvPr/>
          </p:nvPicPr>
          <p:blipFill>
            <a:blip r:embed="rId5" cstate="print"/>
            <a:stretch>
              <a:fillRect/>
            </a:stretch>
          </p:blipFill>
          <p:spPr>
            <a:xfrm>
              <a:off x="502919" y="4642078"/>
              <a:ext cx="742200" cy="605053"/>
            </a:xfrm>
            <a:prstGeom prst="rect">
              <a:avLst/>
            </a:prstGeom>
            <a:grpFill/>
            <a:ln>
              <a:noFill/>
            </a:ln>
          </p:spPr>
        </p:pic>
      </p:grpSp>
      <p:sp>
        <p:nvSpPr>
          <p:cNvPr id="15" name="object 15"/>
          <p:cNvSpPr txBox="1"/>
          <p:nvPr/>
        </p:nvSpPr>
        <p:spPr>
          <a:xfrm>
            <a:off x="1171672" y="4567429"/>
            <a:ext cx="722630" cy="518091"/>
          </a:xfrm>
          <a:prstGeom prst="rect">
            <a:avLst/>
          </a:prstGeom>
          <a:noFill/>
          <a:ln w="9525">
            <a:noFill/>
          </a:ln>
        </p:spPr>
        <p:txBody>
          <a:bodyPr vert="horz" wrap="square" lIns="0" tIns="147320" rIns="0" bIns="0" rtlCol="0">
            <a:spAutoFit/>
          </a:bodyPr>
          <a:lstStyle/>
          <a:p>
            <a:pPr marL="219075">
              <a:spcBef>
                <a:spcPts val="1160"/>
              </a:spcBef>
            </a:pPr>
            <a:r>
              <a:rPr sz="1200" spc="-25" dirty="0">
                <a:latin typeface="UD Digi Kyokasho NK-B" panose="02020700000000000000" pitchFamily="18" charset="-128"/>
                <a:ea typeface="UD Digi Kyokasho NK-B" panose="02020700000000000000" pitchFamily="18" charset="-128"/>
                <a:cs typeface="Meiryo UI"/>
              </a:rPr>
              <a:t>主な</a:t>
            </a:r>
            <a:endParaRPr sz="1200">
              <a:latin typeface="UD Digi Kyokasho NK-B" panose="02020700000000000000" pitchFamily="18" charset="-128"/>
              <a:ea typeface="UD Digi Kyokasho NK-B" panose="02020700000000000000" pitchFamily="18" charset="-128"/>
              <a:cs typeface="Meiryo UI"/>
            </a:endParaRPr>
          </a:p>
          <a:p>
            <a:pPr marL="132080"/>
            <a:r>
              <a:rPr sz="1200" spc="-25" dirty="0">
                <a:latin typeface="UD Digi Kyokasho NK-B" panose="02020700000000000000" pitchFamily="18" charset="-128"/>
                <a:ea typeface="UD Digi Kyokasho NK-B" panose="02020700000000000000" pitchFamily="18" charset="-128"/>
                <a:cs typeface="Meiryo UI"/>
              </a:rPr>
              <a:t>協業先</a:t>
            </a:r>
            <a:endParaRPr sz="1200">
              <a:latin typeface="UD Digi Kyokasho NK-B" panose="02020700000000000000" pitchFamily="18" charset="-128"/>
              <a:ea typeface="UD Digi Kyokasho NK-B" panose="02020700000000000000" pitchFamily="18" charset="-128"/>
              <a:cs typeface="Meiryo UI"/>
            </a:endParaRPr>
          </a:p>
        </p:txBody>
      </p:sp>
      <p:grpSp>
        <p:nvGrpSpPr>
          <p:cNvPr id="16" name="object 16"/>
          <p:cNvGrpSpPr/>
          <p:nvPr/>
        </p:nvGrpSpPr>
        <p:grpSpPr>
          <a:xfrm>
            <a:off x="1141192" y="5263896"/>
            <a:ext cx="833755" cy="767080"/>
            <a:chOff x="458723" y="5263896"/>
            <a:chExt cx="833755" cy="767080"/>
          </a:xfrm>
          <a:noFill/>
        </p:grpSpPr>
        <p:pic>
          <p:nvPicPr>
            <p:cNvPr id="17" name="object 17"/>
            <p:cNvPicPr/>
            <p:nvPr/>
          </p:nvPicPr>
          <p:blipFill>
            <a:blip r:embed="rId6" cstate="print"/>
            <a:stretch>
              <a:fillRect/>
            </a:stretch>
          </p:blipFill>
          <p:spPr>
            <a:xfrm>
              <a:off x="458723" y="5263896"/>
              <a:ext cx="833640" cy="766559"/>
            </a:xfrm>
            <a:prstGeom prst="rect">
              <a:avLst/>
            </a:prstGeom>
            <a:grpFill/>
            <a:ln>
              <a:noFill/>
            </a:ln>
          </p:spPr>
        </p:pic>
        <p:pic>
          <p:nvPicPr>
            <p:cNvPr id="18" name="object 18"/>
            <p:cNvPicPr/>
            <p:nvPr/>
          </p:nvPicPr>
          <p:blipFill>
            <a:blip r:embed="rId7" cstate="print"/>
            <a:stretch>
              <a:fillRect/>
            </a:stretch>
          </p:blipFill>
          <p:spPr>
            <a:xfrm>
              <a:off x="547115" y="5366004"/>
              <a:ext cx="652284" cy="605053"/>
            </a:xfrm>
            <a:prstGeom prst="rect">
              <a:avLst/>
            </a:prstGeom>
            <a:grpFill/>
            <a:ln>
              <a:noFill/>
            </a:ln>
          </p:spPr>
        </p:pic>
        <p:sp>
          <p:nvSpPr>
            <p:cNvPr id="19" name="object 19"/>
            <p:cNvSpPr/>
            <p:nvPr/>
          </p:nvSpPr>
          <p:spPr>
            <a:xfrm>
              <a:off x="489203" y="5294376"/>
              <a:ext cx="722630" cy="655320"/>
            </a:xfrm>
            <a:custGeom>
              <a:avLst/>
              <a:gdLst/>
              <a:ahLst/>
              <a:cxnLst/>
              <a:rect l="l" t="t" r="r" b="b"/>
              <a:pathLst>
                <a:path w="722630" h="655320">
                  <a:moveTo>
                    <a:pt x="0" y="655320"/>
                  </a:moveTo>
                  <a:lnTo>
                    <a:pt x="722376" y="655320"/>
                  </a:lnTo>
                  <a:lnTo>
                    <a:pt x="722376" y="0"/>
                  </a:lnTo>
                  <a:lnTo>
                    <a:pt x="0" y="0"/>
                  </a:lnTo>
                  <a:lnTo>
                    <a:pt x="0" y="655320"/>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0" name="object 20"/>
          <p:cNvSpPr txBox="1"/>
          <p:nvPr/>
        </p:nvSpPr>
        <p:spPr>
          <a:xfrm>
            <a:off x="803503" y="5440890"/>
            <a:ext cx="1188722" cy="327013"/>
          </a:xfrm>
          <a:prstGeom prst="rect">
            <a:avLst/>
          </a:prstGeom>
          <a:noFill/>
          <a:ln>
            <a:noFill/>
          </a:ln>
        </p:spPr>
        <p:txBody>
          <a:bodyPr vert="horz" wrap="square" lIns="0" tIns="140970" rIns="0" bIns="0" rtlCol="0">
            <a:spAutoFit/>
          </a:bodyPr>
          <a:lstStyle/>
          <a:p>
            <a:pPr marL="174625" marR="165735" indent="-3175">
              <a:spcBef>
                <a:spcPts val="1110"/>
              </a:spcBef>
            </a:pPr>
            <a:r>
              <a:rPr sz="1200" spc="-20" dirty="0">
                <a:latin typeface="UD Digi Kyokasho NK-B" panose="02020700000000000000" pitchFamily="18" charset="-128"/>
                <a:ea typeface="UD Digi Kyokasho NK-B" panose="02020700000000000000" pitchFamily="18" charset="-128"/>
                <a:cs typeface="Meiryo UI"/>
              </a:rPr>
              <a:t>ユースケース</a:t>
            </a:r>
            <a:endParaRPr sz="1200" dirty="0">
              <a:latin typeface="UD Digi Kyokasho NK-B" panose="02020700000000000000" pitchFamily="18" charset="-128"/>
              <a:ea typeface="UD Digi Kyokasho NK-B" panose="02020700000000000000" pitchFamily="18" charset="-128"/>
              <a:cs typeface="Meiryo UI"/>
            </a:endParaRPr>
          </a:p>
        </p:txBody>
      </p:sp>
      <p:sp>
        <p:nvSpPr>
          <p:cNvPr id="21" name="object 21"/>
          <p:cNvSpPr txBox="1"/>
          <p:nvPr/>
        </p:nvSpPr>
        <p:spPr>
          <a:xfrm>
            <a:off x="1984644" y="3106166"/>
            <a:ext cx="2435225" cy="391160"/>
          </a:xfrm>
          <a:prstGeom prst="rect">
            <a:avLst/>
          </a:prstGeom>
          <a:noFill/>
          <a:ln>
            <a:noFill/>
          </a:ln>
        </p:spPr>
        <p:txBody>
          <a:bodyPr vert="horz" wrap="square" lIns="0" tIns="13335" rIns="0" bIns="0" rtlCol="0">
            <a:spAutoFit/>
          </a:bodyPr>
          <a:lstStyle/>
          <a:p>
            <a:pPr marL="12700">
              <a:lnSpc>
                <a:spcPts val="1675"/>
              </a:lnSpc>
              <a:spcBef>
                <a:spcPts val="105"/>
              </a:spcBef>
            </a:pPr>
            <a:r>
              <a:rPr sz="1400" dirty="0">
                <a:latin typeface="UD Digi Kyokasho NK-B" panose="02020700000000000000" pitchFamily="18" charset="-128"/>
                <a:ea typeface="UD Digi Kyokasho NK-B" panose="02020700000000000000" pitchFamily="18" charset="-128"/>
                <a:cs typeface="Meiryo UI"/>
              </a:rPr>
              <a:t>MarCo</a:t>
            </a:r>
            <a:r>
              <a:rPr sz="1400" spc="-40" dirty="0">
                <a:latin typeface="UD Digi Kyokasho NK-B" panose="02020700000000000000" pitchFamily="18" charset="-128"/>
                <a:ea typeface="UD Digi Kyokasho NK-B" panose="02020700000000000000" pitchFamily="18" charset="-128"/>
                <a:cs typeface="Meiryo UI"/>
              </a:rPr>
              <a:t> </a:t>
            </a:r>
            <a:r>
              <a:rPr sz="1400" dirty="0">
                <a:latin typeface="UD Digi Kyokasho NK-B" panose="02020700000000000000" pitchFamily="18" charset="-128"/>
                <a:ea typeface="UD Digi Kyokasho NK-B" panose="02020700000000000000" pitchFamily="18" charset="-128"/>
                <a:cs typeface="Meiryo UI"/>
              </a:rPr>
              <a:t>Pay</a:t>
            </a:r>
            <a:r>
              <a:rPr sz="1400" spc="-35" dirty="0">
                <a:latin typeface="UD Digi Kyokasho NK-B" panose="02020700000000000000" pitchFamily="18" charset="-128"/>
                <a:ea typeface="UD Digi Kyokasho NK-B" panose="02020700000000000000" pitchFamily="18" charset="-128"/>
                <a:cs typeface="Meiryo UI"/>
              </a:rPr>
              <a:t> </a:t>
            </a:r>
            <a:r>
              <a:rPr sz="1400" spc="-20" dirty="0">
                <a:latin typeface="UD Digi Kyokasho NK-B" panose="02020700000000000000" pitchFamily="18" charset="-128"/>
                <a:ea typeface="UD Digi Kyokasho NK-B" panose="02020700000000000000" pitchFamily="18" charset="-128"/>
                <a:cs typeface="Meiryo UI"/>
              </a:rPr>
              <a:t>Inc.</a:t>
            </a:r>
            <a:endParaRPr sz="1400" dirty="0">
              <a:latin typeface="UD Digi Kyokasho NK-B" panose="02020700000000000000" pitchFamily="18" charset="-128"/>
              <a:ea typeface="UD Digi Kyokasho NK-B" panose="02020700000000000000" pitchFamily="18" charset="-128"/>
              <a:cs typeface="Meiryo UI"/>
            </a:endParaRPr>
          </a:p>
          <a:p>
            <a:pPr marL="12700">
              <a:lnSpc>
                <a:spcPts val="1195"/>
              </a:lnSpc>
            </a:pPr>
            <a:r>
              <a:rPr sz="1000" spc="-10" dirty="0">
                <a:latin typeface="UD Digi Kyokasho NK-B" panose="02020700000000000000" pitchFamily="18" charset="-128"/>
                <a:ea typeface="UD Digi Kyokasho NK-B" panose="02020700000000000000" pitchFamily="18" charset="-128"/>
                <a:cs typeface="Meiryo UI"/>
              </a:rPr>
              <a:t>（日本郵船とTDG</a:t>
            </a:r>
            <a:r>
              <a:rPr sz="1000" spc="-20" dirty="0">
                <a:latin typeface="UD Digi Kyokasho NK-B" panose="02020700000000000000" pitchFamily="18" charset="-128"/>
                <a:ea typeface="UD Digi Kyokasho NK-B" panose="02020700000000000000" pitchFamily="18" charset="-128"/>
                <a:cs typeface="Meiryo UI"/>
              </a:rPr>
              <a:t>に</a:t>
            </a:r>
            <a:r>
              <a:rPr sz="1000" spc="-10" dirty="0">
                <a:latin typeface="UD Digi Kyokasho NK-B" panose="02020700000000000000" pitchFamily="18" charset="-128"/>
                <a:ea typeface="UD Digi Kyokasho NK-B" panose="02020700000000000000" pitchFamily="18" charset="-128"/>
                <a:cs typeface="Meiryo UI"/>
              </a:rPr>
              <a:t>よる共同出資設立会社</a:t>
            </a:r>
            <a:r>
              <a:rPr sz="1000" spc="-50" dirty="0">
                <a:latin typeface="UD Digi Kyokasho NK-B" panose="02020700000000000000" pitchFamily="18" charset="-128"/>
                <a:ea typeface="UD Digi Kyokasho NK-B" panose="02020700000000000000" pitchFamily="18" charset="-128"/>
                <a:cs typeface="Meiryo UI"/>
              </a:rPr>
              <a:t>）</a:t>
            </a:r>
            <a:endParaRPr sz="1000" dirty="0">
              <a:latin typeface="UD Digi Kyokasho NK-B" panose="02020700000000000000" pitchFamily="18" charset="-128"/>
              <a:ea typeface="UD Digi Kyokasho NK-B" panose="02020700000000000000" pitchFamily="18" charset="-128"/>
              <a:cs typeface="Meiryo UI"/>
            </a:endParaRPr>
          </a:p>
        </p:txBody>
      </p:sp>
      <p:grpSp>
        <p:nvGrpSpPr>
          <p:cNvPr id="22" name="object 22"/>
          <p:cNvGrpSpPr/>
          <p:nvPr/>
        </p:nvGrpSpPr>
        <p:grpSpPr>
          <a:xfrm>
            <a:off x="1109188" y="3029507"/>
            <a:ext cx="894715" cy="542925"/>
            <a:chOff x="426719" y="3029506"/>
            <a:chExt cx="894715" cy="542925"/>
          </a:xfrm>
          <a:noFill/>
        </p:grpSpPr>
        <p:pic>
          <p:nvPicPr>
            <p:cNvPr id="23" name="object 23"/>
            <p:cNvPicPr/>
            <p:nvPr/>
          </p:nvPicPr>
          <p:blipFill>
            <a:blip r:embed="rId2" cstate="print"/>
            <a:stretch>
              <a:fillRect/>
            </a:stretch>
          </p:blipFill>
          <p:spPr>
            <a:xfrm>
              <a:off x="467785" y="3029506"/>
              <a:ext cx="815518" cy="542846"/>
            </a:xfrm>
            <a:prstGeom prst="rect">
              <a:avLst/>
            </a:prstGeom>
            <a:grpFill/>
            <a:ln>
              <a:noFill/>
            </a:ln>
          </p:spPr>
        </p:pic>
        <p:pic>
          <p:nvPicPr>
            <p:cNvPr id="24" name="object 24"/>
            <p:cNvPicPr/>
            <p:nvPr/>
          </p:nvPicPr>
          <p:blipFill>
            <a:blip r:embed="rId8" cstate="print"/>
            <a:stretch>
              <a:fillRect/>
            </a:stretch>
          </p:blipFill>
          <p:spPr>
            <a:xfrm>
              <a:off x="426719" y="3107397"/>
              <a:ext cx="894575" cy="422186"/>
            </a:xfrm>
            <a:prstGeom prst="rect">
              <a:avLst/>
            </a:prstGeom>
            <a:grpFill/>
            <a:ln>
              <a:noFill/>
            </a:ln>
          </p:spPr>
        </p:pic>
        <p:sp>
          <p:nvSpPr>
            <p:cNvPr id="25" name="object 25"/>
            <p:cNvSpPr/>
            <p:nvPr/>
          </p:nvSpPr>
          <p:spPr>
            <a:xfrm>
              <a:off x="489203" y="3041903"/>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26" name="object 26"/>
          <p:cNvSpPr txBox="1"/>
          <p:nvPr/>
        </p:nvSpPr>
        <p:spPr>
          <a:xfrm>
            <a:off x="1176435" y="3046667"/>
            <a:ext cx="713105" cy="319959"/>
          </a:xfrm>
          <a:prstGeom prst="rect">
            <a:avLst/>
          </a:prstGeom>
          <a:noFill/>
          <a:ln>
            <a:noFill/>
          </a:ln>
        </p:spPr>
        <p:txBody>
          <a:bodyPr vert="horz" wrap="square" lIns="0" tIns="133985" rIns="0" bIns="0" rtlCol="0">
            <a:spAutoFit/>
          </a:bodyPr>
          <a:lstStyle/>
          <a:p>
            <a:pPr marL="50800">
              <a:spcBef>
                <a:spcPts val="1055"/>
              </a:spcBef>
            </a:pPr>
            <a:r>
              <a:rPr sz="1200" spc="-15" dirty="0">
                <a:latin typeface="UD Digi Kyokasho NK-B" panose="02020700000000000000" pitchFamily="18" charset="-128"/>
                <a:ea typeface="UD Digi Kyokasho NK-B" panose="02020700000000000000" pitchFamily="18" charset="-128"/>
                <a:cs typeface="Meiryo UI"/>
              </a:rPr>
              <a:t>管理主体</a:t>
            </a:r>
            <a:endParaRPr sz="1200">
              <a:latin typeface="UD Digi Kyokasho NK-B" panose="02020700000000000000" pitchFamily="18" charset="-128"/>
              <a:ea typeface="UD Digi Kyokasho NK-B" panose="02020700000000000000" pitchFamily="18" charset="-128"/>
              <a:cs typeface="Meiryo UI"/>
            </a:endParaRPr>
          </a:p>
        </p:txBody>
      </p:sp>
      <p:sp>
        <p:nvSpPr>
          <p:cNvPr id="27" name="object 27"/>
          <p:cNvSpPr txBox="1"/>
          <p:nvPr/>
        </p:nvSpPr>
        <p:spPr>
          <a:xfrm>
            <a:off x="4996434" y="1884679"/>
            <a:ext cx="177800" cy="360680"/>
          </a:xfrm>
          <a:prstGeom prst="rect">
            <a:avLst/>
          </a:prstGeom>
        </p:spPr>
        <p:txBody>
          <a:bodyPr vert="horz" wrap="square" lIns="0" tIns="43180" rIns="0" bIns="0" rtlCol="0">
            <a:spAutoFit/>
          </a:bodyPr>
          <a:lstStyle/>
          <a:p>
            <a:pPr marL="12700" marR="5080">
              <a:lnSpc>
                <a:spcPts val="1200"/>
              </a:lnSpc>
              <a:spcBef>
                <a:spcPts val="340"/>
              </a:spcBef>
            </a:pPr>
            <a:r>
              <a:rPr sz="1200" spc="-50" dirty="0">
                <a:latin typeface="Meiryo UI"/>
                <a:cs typeface="Meiryo UI"/>
              </a:rPr>
              <a:t>課題</a:t>
            </a:r>
            <a:endParaRPr sz="1200">
              <a:latin typeface="Meiryo UI"/>
              <a:cs typeface="Meiryo UI"/>
            </a:endParaRPr>
          </a:p>
        </p:txBody>
      </p:sp>
      <p:sp>
        <p:nvSpPr>
          <p:cNvPr id="28" name="object 28"/>
          <p:cNvSpPr/>
          <p:nvPr/>
        </p:nvSpPr>
        <p:spPr>
          <a:xfrm>
            <a:off x="5291328" y="1583437"/>
            <a:ext cx="0" cy="785495"/>
          </a:xfrm>
          <a:custGeom>
            <a:avLst/>
            <a:gdLst/>
            <a:ahLst/>
            <a:cxnLst/>
            <a:rect l="l" t="t" r="r" b="b"/>
            <a:pathLst>
              <a:path h="785494">
                <a:moveTo>
                  <a:pt x="0" y="0"/>
                </a:moveTo>
                <a:lnTo>
                  <a:pt x="0" y="785113"/>
                </a:lnTo>
              </a:path>
            </a:pathLst>
          </a:custGeom>
          <a:ln w="9525">
            <a:solidFill>
              <a:srgbClr val="000000"/>
            </a:solidFill>
          </a:ln>
        </p:spPr>
        <p:txBody>
          <a:bodyPr wrap="square" lIns="0" tIns="0" rIns="0" bIns="0" rtlCol="0"/>
          <a:lstStyle/>
          <a:p>
            <a:endParaRPr/>
          </a:p>
        </p:txBody>
      </p:sp>
      <p:sp>
        <p:nvSpPr>
          <p:cNvPr id="29" name="object 29"/>
          <p:cNvSpPr txBox="1"/>
          <p:nvPr/>
        </p:nvSpPr>
        <p:spPr>
          <a:xfrm>
            <a:off x="5436489" y="1475359"/>
            <a:ext cx="6470727" cy="1739579"/>
          </a:xfrm>
          <a:prstGeom prst="rect">
            <a:avLst/>
          </a:prstGeom>
        </p:spPr>
        <p:txBody>
          <a:bodyPr vert="horz" wrap="square" lIns="0" tIns="13335" rIns="0" bIns="0" rtlCol="0">
            <a:spAutoFit/>
          </a:bodyPr>
          <a:lstStyle/>
          <a:p>
            <a:pPr marL="190500" marR="5080" indent="-178435">
              <a:spcBef>
                <a:spcPts val="105"/>
              </a:spcBef>
              <a:buFont typeface="Arial"/>
              <a:buChar char="•"/>
              <a:tabLst>
                <a:tab pos="191135" algn="l"/>
              </a:tabLst>
            </a:pPr>
            <a:r>
              <a:rPr sz="1400" spc="-25" dirty="0">
                <a:latin typeface="UD Digi Kyokasho NK-B" panose="02020700000000000000" pitchFamily="18" charset="-128"/>
                <a:ea typeface="UD Digi Kyokasho NK-B" panose="02020700000000000000" pitchFamily="18" charset="-128"/>
                <a:cs typeface="Meiryo UI"/>
              </a:rPr>
              <a:t>約半年から１年近く乗船する船員は、船上での現金決済が基本だが、船</a:t>
            </a:r>
            <a:r>
              <a:rPr sz="1400" spc="-20" dirty="0">
                <a:latin typeface="UD Digi Kyokasho NK-B" panose="02020700000000000000" pitchFamily="18" charset="-128"/>
                <a:ea typeface="UD Digi Kyokasho NK-B" panose="02020700000000000000" pitchFamily="18" charset="-128"/>
                <a:cs typeface="Meiryo UI"/>
              </a:rPr>
              <a:t>上での現金の管理負荷、下船時にしか送金が出来ない等の課題を抱えている</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295"/>
              </a:spcBef>
              <a:buFont typeface="Arial"/>
              <a:buChar char="•"/>
              <a:tabLst>
                <a:tab pos="191135" algn="l"/>
              </a:tabLst>
            </a:pPr>
            <a:r>
              <a:rPr sz="1400" spc="-25" dirty="0" err="1">
                <a:latin typeface="UD Digi Kyokasho NK-B" panose="02020700000000000000" pitchFamily="18" charset="-128"/>
                <a:ea typeface="UD Digi Kyokasho NK-B" panose="02020700000000000000" pitchFamily="18" charset="-128"/>
                <a:cs typeface="Meiryo UI"/>
              </a:rPr>
              <a:t>海上では衛星通信による通信遅延が発生しがちな為、リアルタイム処理に</a:t>
            </a:r>
            <a:r>
              <a:rPr sz="1400" spc="-20" dirty="0" err="1">
                <a:latin typeface="UD Digi Kyokasho NK-B" panose="02020700000000000000" pitchFamily="18" charset="-128"/>
                <a:ea typeface="UD Digi Kyokasho NK-B" panose="02020700000000000000" pitchFamily="18" charset="-128"/>
                <a:cs typeface="Meiryo UI"/>
              </a:rPr>
              <a:t>不向きであり、通常の決済の仕組みでは解決困難</a:t>
            </a:r>
            <a:endParaRPr sz="1400" dirty="0">
              <a:latin typeface="UD Digi Kyokasho NK-B" panose="02020700000000000000" pitchFamily="18" charset="-128"/>
              <a:ea typeface="UD Digi Kyokasho NK-B" panose="02020700000000000000" pitchFamily="18" charset="-128"/>
              <a:cs typeface="Meiryo UI"/>
            </a:endParaRPr>
          </a:p>
          <a:p>
            <a:pPr marL="190500" marR="48260" indent="-178435">
              <a:spcBef>
                <a:spcPts val="112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船上で</a:t>
            </a:r>
            <a:r>
              <a:rPr sz="1400" spc="-10" dirty="0">
                <a:latin typeface="UD Digi Kyokasho NK-B" panose="02020700000000000000" pitchFamily="18" charset="-128"/>
                <a:ea typeface="UD Digi Kyokasho NK-B" panose="02020700000000000000" pitchFamily="18" charset="-128"/>
                <a:cs typeface="Meiryo UI"/>
              </a:rPr>
              <a:t>USD</a:t>
            </a:r>
            <a:r>
              <a:rPr sz="1400" spc="-15" dirty="0">
                <a:latin typeface="UD Digi Kyokasho NK-B" panose="02020700000000000000" pitchFamily="18" charset="-128"/>
                <a:ea typeface="UD Digi Kyokasho NK-B" panose="02020700000000000000" pitchFamily="18" charset="-128"/>
                <a:cs typeface="Meiryo UI"/>
              </a:rPr>
              <a:t>にペッグしたデジタル通貨</a:t>
            </a:r>
            <a:r>
              <a:rPr sz="1400" spc="-10" dirty="0">
                <a:latin typeface="UD Digi Kyokasho NK-B" panose="02020700000000000000" pitchFamily="18" charset="-128"/>
                <a:ea typeface="UD Digi Kyokasho NK-B" panose="02020700000000000000" pitchFamily="18" charset="-128"/>
                <a:cs typeface="Meiryo UI"/>
              </a:rPr>
              <a:t>MarCO</a:t>
            </a:r>
            <a:r>
              <a:rPr sz="1400" spc="-20" dirty="0">
                <a:latin typeface="UD Digi Kyokasho NK-B" panose="02020700000000000000" pitchFamily="18" charset="-128"/>
                <a:ea typeface="UD Digi Kyokasho NK-B" panose="02020700000000000000" pitchFamily="18" charset="-128"/>
                <a:cs typeface="Meiryo UI"/>
              </a:rPr>
              <a:t>を発行し、給与受給、船上での決済、家族宛送金、寄港地での支払い等の実現を目指す</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提携金融機関を通じて法定通貨での引出しを可能とする</a:t>
            </a:r>
            <a:endParaRPr sz="1400" dirty="0">
              <a:latin typeface="UD Digi Kyokasho NK-B" panose="02020700000000000000" pitchFamily="18" charset="-128"/>
              <a:ea typeface="UD Digi Kyokasho NK-B" panose="02020700000000000000" pitchFamily="18" charset="-128"/>
              <a:cs typeface="Meiryo UI"/>
            </a:endParaRPr>
          </a:p>
        </p:txBody>
      </p:sp>
      <p:sp>
        <p:nvSpPr>
          <p:cNvPr id="30" name="object 30"/>
          <p:cNvSpPr txBox="1"/>
          <p:nvPr/>
        </p:nvSpPr>
        <p:spPr>
          <a:xfrm>
            <a:off x="4996434" y="2777491"/>
            <a:ext cx="177800" cy="513715"/>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解決策</a:t>
            </a:r>
            <a:endParaRPr sz="1200">
              <a:latin typeface="Meiryo UI"/>
              <a:cs typeface="Meiryo UI"/>
            </a:endParaRPr>
          </a:p>
        </p:txBody>
      </p:sp>
      <p:sp>
        <p:nvSpPr>
          <p:cNvPr id="31" name="object 31"/>
          <p:cNvSpPr/>
          <p:nvPr/>
        </p:nvSpPr>
        <p:spPr>
          <a:xfrm>
            <a:off x="5291328" y="2680717"/>
            <a:ext cx="0" cy="655955"/>
          </a:xfrm>
          <a:custGeom>
            <a:avLst/>
            <a:gdLst/>
            <a:ahLst/>
            <a:cxnLst/>
            <a:rect l="l" t="t" r="r" b="b"/>
            <a:pathLst>
              <a:path h="655954">
                <a:moveTo>
                  <a:pt x="0" y="0"/>
                </a:moveTo>
                <a:lnTo>
                  <a:pt x="0" y="655701"/>
                </a:lnTo>
              </a:path>
            </a:pathLst>
          </a:custGeom>
          <a:ln w="9525">
            <a:solidFill>
              <a:srgbClr val="000000"/>
            </a:solidFill>
          </a:ln>
        </p:spPr>
        <p:txBody>
          <a:bodyPr wrap="square" lIns="0" tIns="0" rIns="0" bIns="0" rtlCol="0"/>
          <a:lstStyle/>
          <a:p>
            <a:endParaRPr/>
          </a:p>
        </p:txBody>
      </p:sp>
      <p:sp>
        <p:nvSpPr>
          <p:cNvPr id="32" name="object 32"/>
          <p:cNvSpPr txBox="1"/>
          <p:nvPr/>
        </p:nvSpPr>
        <p:spPr>
          <a:xfrm>
            <a:off x="2009618" y="5396866"/>
            <a:ext cx="1808480" cy="452755"/>
          </a:xfrm>
          <a:prstGeom prst="rect">
            <a:avLst/>
          </a:prstGeom>
          <a:noFill/>
          <a:ln>
            <a:noFill/>
          </a:ln>
        </p:spPr>
        <p:txBody>
          <a:bodyPr vert="horz" wrap="square" lIns="0" tIns="12700" rIns="0" bIns="0" rtlCol="0">
            <a:spAutoFit/>
          </a:bodyPr>
          <a:lstStyle/>
          <a:p>
            <a:pPr marL="12700" marR="5080">
              <a:spcBef>
                <a:spcPts val="100"/>
              </a:spcBef>
            </a:pPr>
            <a:r>
              <a:rPr sz="1400" dirty="0">
                <a:latin typeface="UD Digi Kyokasho NK-B" panose="02020700000000000000" pitchFamily="18" charset="-128"/>
                <a:ea typeface="UD Digi Kyokasho NK-B" panose="02020700000000000000" pitchFamily="18" charset="-128"/>
                <a:cs typeface="Meiryo UI"/>
              </a:rPr>
              <a:t>日常決済（船上決済</a:t>
            </a:r>
            <a:r>
              <a:rPr sz="1400" spc="-50" dirty="0">
                <a:latin typeface="UD Digi Kyokasho NK-B" panose="02020700000000000000" pitchFamily="18" charset="-128"/>
                <a:ea typeface="UD Digi Kyokasho NK-B" panose="02020700000000000000" pitchFamily="18" charset="-128"/>
                <a:cs typeface="Meiryo UI"/>
              </a:rPr>
              <a:t>）</a:t>
            </a:r>
            <a:r>
              <a:rPr sz="1400" spc="-15" dirty="0">
                <a:latin typeface="UD Digi Kyokasho NK-B" panose="02020700000000000000" pitchFamily="18" charset="-128"/>
                <a:ea typeface="UD Digi Kyokasho NK-B" panose="02020700000000000000" pitchFamily="18" charset="-128"/>
                <a:cs typeface="Meiryo UI"/>
              </a:rPr>
              <a:t>海外送金</a:t>
            </a:r>
            <a:endParaRPr sz="1400">
              <a:latin typeface="UD Digi Kyokasho NK-B" panose="02020700000000000000" pitchFamily="18" charset="-128"/>
              <a:ea typeface="UD Digi Kyokasho NK-B" panose="02020700000000000000" pitchFamily="18" charset="-128"/>
              <a:cs typeface="Meiryo UI"/>
            </a:endParaRPr>
          </a:p>
        </p:txBody>
      </p:sp>
      <p:sp>
        <p:nvSpPr>
          <p:cNvPr id="33" name="object 33"/>
          <p:cNvSpPr txBox="1"/>
          <p:nvPr/>
        </p:nvSpPr>
        <p:spPr>
          <a:xfrm>
            <a:off x="4998211" y="4795520"/>
            <a:ext cx="177800" cy="513080"/>
          </a:xfrm>
          <a:prstGeom prst="rect">
            <a:avLst/>
          </a:prstGeom>
        </p:spPr>
        <p:txBody>
          <a:bodyPr vert="horz" wrap="square" lIns="0" tIns="43180" rIns="0" bIns="0" rtlCol="0">
            <a:spAutoFit/>
          </a:bodyPr>
          <a:lstStyle/>
          <a:p>
            <a:pPr marL="12700" marR="5080" algn="just">
              <a:lnSpc>
                <a:spcPts val="1200"/>
              </a:lnSpc>
              <a:spcBef>
                <a:spcPts val="340"/>
              </a:spcBef>
            </a:pPr>
            <a:r>
              <a:rPr sz="1200" spc="-50" dirty="0">
                <a:latin typeface="Meiryo UI"/>
                <a:cs typeface="Meiryo UI"/>
              </a:rPr>
              <a:t>仕組</a:t>
            </a:r>
            <a:r>
              <a:rPr sz="1200" spc="75" dirty="0">
                <a:latin typeface="Meiryo UI"/>
                <a:cs typeface="Meiryo UI"/>
              </a:rPr>
              <a:t>み</a:t>
            </a:r>
            <a:endParaRPr sz="1200">
              <a:latin typeface="Meiryo UI"/>
              <a:cs typeface="Meiryo UI"/>
            </a:endParaRPr>
          </a:p>
        </p:txBody>
      </p:sp>
      <p:sp>
        <p:nvSpPr>
          <p:cNvPr id="34" name="object 34"/>
          <p:cNvSpPr/>
          <p:nvPr/>
        </p:nvSpPr>
        <p:spPr>
          <a:xfrm>
            <a:off x="5292852" y="3573780"/>
            <a:ext cx="0" cy="3095625"/>
          </a:xfrm>
          <a:custGeom>
            <a:avLst/>
            <a:gdLst/>
            <a:ahLst/>
            <a:cxnLst/>
            <a:rect l="l" t="t" r="r" b="b"/>
            <a:pathLst>
              <a:path h="3095625">
                <a:moveTo>
                  <a:pt x="0" y="0"/>
                </a:moveTo>
                <a:lnTo>
                  <a:pt x="0" y="3095091"/>
                </a:lnTo>
              </a:path>
            </a:pathLst>
          </a:custGeom>
          <a:ln w="9525">
            <a:solidFill>
              <a:srgbClr val="000000"/>
            </a:solidFill>
          </a:ln>
        </p:spPr>
        <p:txBody>
          <a:bodyPr wrap="square" lIns="0" tIns="0" rIns="0" bIns="0" rtlCol="0"/>
          <a:lstStyle/>
          <a:p>
            <a:endParaRPr/>
          </a:p>
        </p:txBody>
      </p:sp>
      <p:sp>
        <p:nvSpPr>
          <p:cNvPr id="35" name="object 35"/>
          <p:cNvSpPr txBox="1"/>
          <p:nvPr/>
        </p:nvSpPr>
        <p:spPr>
          <a:xfrm>
            <a:off x="5539231" y="5577028"/>
            <a:ext cx="6267875" cy="993775"/>
          </a:xfrm>
          <a:prstGeom prst="rect">
            <a:avLst/>
          </a:prstGeom>
        </p:spPr>
        <p:txBody>
          <a:bodyPr vert="horz" wrap="square" lIns="0" tIns="50800" rIns="0" bIns="0" rtlCol="0">
            <a:spAutoFit/>
          </a:bodyPr>
          <a:lstStyle/>
          <a:p>
            <a:pPr marL="190500" indent="-178435">
              <a:spcBef>
                <a:spcPts val="4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準備金100%</a:t>
            </a:r>
            <a:r>
              <a:rPr sz="1400" spc="-5" dirty="0">
                <a:latin typeface="UD Digi Kyokasho NK-B" panose="02020700000000000000" pitchFamily="18" charset="-128"/>
                <a:ea typeface="UD Digi Kyokasho NK-B" panose="02020700000000000000" pitchFamily="18" charset="-128"/>
                <a:cs typeface="Meiryo UI"/>
              </a:rPr>
              <a:t>の法定通貨</a:t>
            </a:r>
            <a:r>
              <a:rPr sz="1400" spc="-10" dirty="0">
                <a:latin typeface="UD Digi Kyokasho NK-B" panose="02020700000000000000" pitchFamily="18" charset="-128"/>
                <a:ea typeface="UD Digi Kyokasho NK-B" panose="02020700000000000000" pitchFamily="18" charset="-128"/>
                <a:cs typeface="Meiryo UI"/>
              </a:rPr>
              <a:t>USD</a:t>
            </a:r>
            <a:r>
              <a:rPr sz="1400" spc="-25" dirty="0">
                <a:latin typeface="UD Digi Kyokasho NK-B" panose="02020700000000000000" pitchFamily="18" charset="-128"/>
                <a:ea typeface="UD Digi Kyokasho NK-B" panose="02020700000000000000" pitchFamily="18" charset="-128"/>
                <a:cs typeface="Meiryo UI"/>
              </a:rPr>
              <a:t>に裏付けられたデジタル通貨</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dirty="0">
                <a:latin typeface="UD Digi Kyokasho NK-B" panose="02020700000000000000" pitchFamily="18" charset="-128"/>
                <a:ea typeface="UD Digi Kyokasho NK-B" panose="02020700000000000000" pitchFamily="18" charset="-128"/>
                <a:cs typeface="Meiryo UI"/>
              </a:rPr>
              <a:t>為替レートは</a:t>
            </a:r>
            <a:r>
              <a:rPr sz="1400" spc="-10" dirty="0">
                <a:latin typeface="UD Digi Kyokasho NK-B" panose="02020700000000000000" pitchFamily="18" charset="-128"/>
                <a:ea typeface="UD Digi Kyokasho NK-B" panose="02020700000000000000" pitchFamily="18" charset="-128"/>
                <a:cs typeface="Meiryo UI"/>
              </a:rPr>
              <a:t>USDと1:1</a:t>
            </a:r>
            <a:r>
              <a:rPr sz="1400" spc="-20" dirty="0">
                <a:latin typeface="UD Digi Kyokasho NK-B" panose="02020700000000000000" pitchFamily="18" charset="-128"/>
                <a:ea typeface="UD Digi Kyokasho NK-B" panose="02020700000000000000" pitchFamily="18" charset="-128"/>
                <a:cs typeface="Meiryo UI"/>
              </a:rPr>
              <a:t>で固定</a:t>
            </a:r>
            <a:endParaRPr sz="1400" dirty="0">
              <a:latin typeface="UD Digi Kyokasho NK-B" panose="02020700000000000000" pitchFamily="18" charset="-128"/>
              <a:ea typeface="UD Digi Kyokasho NK-B" panose="02020700000000000000" pitchFamily="18" charset="-128"/>
              <a:cs typeface="Meiryo UI"/>
            </a:endParaRPr>
          </a:p>
          <a:p>
            <a:pPr marL="190500" indent="-178435">
              <a:spcBef>
                <a:spcPts val="300"/>
              </a:spcBef>
              <a:buFont typeface="Arial"/>
              <a:buChar char="•"/>
              <a:tabLst>
                <a:tab pos="191135" algn="l"/>
              </a:tabLst>
            </a:pPr>
            <a:r>
              <a:rPr sz="1400" spc="-20" dirty="0">
                <a:latin typeface="UD Digi Kyokasho NK-B" panose="02020700000000000000" pitchFamily="18" charset="-128"/>
                <a:ea typeface="UD Digi Kyokasho NK-B" panose="02020700000000000000" pitchFamily="18" charset="-128"/>
                <a:cs typeface="Meiryo UI"/>
              </a:rPr>
              <a:t>大手金融機関と協業することで、厳格な金融規制に則った準備金管理、</a:t>
            </a:r>
            <a:endParaRPr sz="1400" dirty="0">
              <a:latin typeface="UD Digi Kyokasho NK-B" panose="02020700000000000000" pitchFamily="18" charset="-128"/>
              <a:ea typeface="UD Digi Kyokasho NK-B" panose="02020700000000000000" pitchFamily="18" charset="-128"/>
              <a:cs typeface="Meiryo UI"/>
            </a:endParaRPr>
          </a:p>
          <a:p>
            <a:pPr marL="190500"/>
            <a:r>
              <a:rPr sz="1400" spc="-25" dirty="0">
                <a:latin typeface="UD Digi Kyokasho NK-B" panose="02020700000000000000" pitchFamily="18" charset="-128"/>
                <a:ea typeface="UD Digi Kyokasho NK-B" panose="02020700000000000000" pitchFamily="18" charset="-128"/>
                <a:cs typeface="Meiryo UI"/>
              </a:rPr>
              <a:t>世界中どこでも現金引き出し・決済可能な金融ネットワークを使用可能</a:t>
            </a:r>
            <a:endParaRPr sz="1400" dirty="0">
              <a:latin typeface="UD Digi Kyokasho NK-B" panose="02020700000000000000" pitchFamily="18" charset="-128"/>
              <a:ea typeface="UD Digi Kyokasho NK-B" panose="02020700000000000000" pitchFamily="18" charset="-128"/>
              <a:cs typeface="Meiryo UI"/>
            </a:endParaRPr>
          </a:p>
        </p:txBody>
      </p:sp>
      <p:pic>
        <p:nvPicPr>
          <p:cNvPr id="36" name="object 36"/>
          <p:cNvPicPr/>
          <p:nvPr/>
        </p:nvPicPr>
        <p:blipFill>
          <a:blip r:embed="rId9" cstate="print"/>
          <a:stretch>
            <a:fillRect/>
          </a:stretch>
        </p:blipFill>
        <p:spPr>
          <a:xfrm>
            <a:off x="1491841" y="2187163"/>
            <a:ext cx="2270506" cy="462791"/>
          </a:xfrm>
          <a:prstGeom prst="rect">
            <a:avLst/>
          </a:prstGeom>
          <a:noFill/>
          <a:ln>
            <a:noFill/>
          </a:ln>
        </p:spPr>
      </p:pic>
      <p:pic>
        <p:nvPicPr>
          <p:cNvPr id="37" name="object 37"/>
          <p:cNvPicPr/>
          <p:nvPr/>
        </p:nvPicPr>
        <p:blipFill>
          <a:blip r:embed="rId10" cstate="print"/>
          <a:stretch>
            <a:fillRect/>
          </a:stretch>
        </p:blipFill>
        <p:spPr>
          <a:xfrm>
            <a:off x="6309360" y="3614928"/>
            <a:ext cx="3306433" cy="1901952"/>
          </a:xfrm>
          <a:prstGeom prst="rect">
            <a:avLst/>
          </a:prstGeom>
        </p:spPr>
      </p:pic>
      <p:grpSp>
        <p:nvGrpSpPr>
          <p:cNvPr id="38" name="object 38"/>
          <p:cNvGrpSpPr/>
          <p:nvPr/>
        </p:nvGrpSpPr>
        <p:grpSpPr>
          <a:xfrm>
            <a:off x="1122904" y="5960365"/>
            <a:ext cx="867410" cy="718185"/>
            <a:chOff x="440436" y="5960364"/>
            <a:chExt cx="867410" cy="718185"/>
          </a:xfrm>
          <a:noFill/>
        </p:grpSpPr>
        <p:pic>
          <p:nvPicPr>
            <p:cNvPr id="39" name="object 39"/>
            <p:cNvPicPr/>
            <p:nvPr/>
          </p:nvPicPr>
          <p:blipFill>
            <a:blip r:embed="rId11" cstate="print"/>
            <a:stretch>
              <a:fillRect/>
            </a:stretch>
          </p:blipFill>
          <p:spPr>
            <a:xfrm>
              <a:off x="458724" y="5960364"/>
              <a:ext cx="833640" cy="717804"/>
            </a:xfrm>
            <a:prstGeom prst="rect">
              <a:avLst/>
            </a:prstGeom>
            <a:grpFill/>
            <a:ln>
              <a:noFill/>
            </a:ln>
          </p:spPr>
        </p:pic>
        <p:pic>
          <p:nvPicPr>
            <p:cNvPr id="40" name="object 40"/>
            <p:cNvPicPr/>
            <p:nvPr/>
          </p:nvPicPr>
          <p:blipFill>
            <a:blip r:embed="rId12" cstate="print"/>
            <a:stretch>
              <a:fillRect/>
            </a:stretch>
          </p:blipFill>
          <p:spPr>
            <a:xfrm>
              <a:off x="440436" y="6131052"/>
              <a:ext cx="867143" cy="422186"/>
            </a:xfrm>
            <a:prstGeom prst="rect">
              <a:avLst/>
            </a:prstGeom>
            <a:grpFill/>
            <a:ln>
              <a:noFill/>
            </a:ln>
          </p:spPr>
        </p:pic>
        <p:sp>
          <p:nvSpPr>
            <p:cNvPr id="41" name="object 41"/>
            <p:cNvSpPr/>
            <p:nvPr/>
          </p:nvSpPr>
          <p:spPr>
            <a:xfrm>
              <a:off x="489204" y="5990844"/>
              <a:ext cx="722630" cy="607060"/>
            </a:xfrm>
            <a:custGeom>
              <a:avLst/>
              <a:gdLst/>
              <a:ahLst/>
              <a:cxnLst/>
              <a:rect l="l" t="t" r="r" b="b"/>
              <a:pathLst>
                <a:path w="722630" h="607059">
                  <a:moveTo>
                    <a:pt x="0" y="606551"/>
                  </a:moveTo>
                  <a:lnTo>
                    <a:pt x="722376" y="606551"/>
                  </a:lnTo>
                  <a:lnTo>
                    <a:pt x="722376" y="0"/>
                  </a:lnTo>
                  <a:lnTo>
                    <a:pt x="0" y="0"/>
                  </a:lnTo>
                  <a:lnTo>
                    <a:pt x="0" y="606551"/>
                  </a:lnTo>
                  <a:close/>
                </a:path>
              </a:pathLst>
            </a:custGeom>
            <a:grpFill/>
            <a:ln w="9525">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42" name="object 42"/>
          <p:cNvSpPr txBox="1"/>
          <p:nvPr/>
        </p:nvSpPr>
        <p:spPr>
          <a:xfrm>
            <a:off x="1176435" y="5975032"/>
            <a:ext cx="713105" cy="387286"/>
          </a:xfrm>
          <a:prstGeom prst="rect">
            <a:avLst/>
          </a:prstGeom>
          <a:noFill/>
          <a:ln>
            <a:noFill/>
          </a:ln>
        </p:spPr>
        <p:txBody>
          <a:bodyPr vert="horz" wrap="square" lIns="0" tIns="2540" rIns="0" bIns="0" rtlCol="0">
            <a:spAutoFit/>
          </a:bodyPr>
          <a:lstStyle/>
          <a:p>
            <a:pPr>
              <a:spcBef>
                <a:spcPts val="20"/>
              </a:spcBef>
            </a:pPr>
            <a:endParaRPr sz="1400" dirty="0">
              <a:latin typeface="UD Digi Kyokasho NK-B" panose="02020700000000000000" pitchFamily="18" charset="-128"/>
              <a:ea typeface="UD Digi Kyokasho NK-B" panose="02020700000000000000" pitchFamily="18" charset="-128"/>
              <a:cs typeface="Times New Roman"/>
            </a:endParaRPr>
          </a:p>
          <a:p>
            <a:pPr marL="64769"/>
            <a:r>
              <a:rPr sz="1100" spc="-15" dirty="0">
                <a:latin typeface="UD Digi Kyokasho NK-B" panose="02020700000000000000" pitchFamily="18" charset="-128"/>
                <a:ea typeface="UD Digi Kyokasho NK-B" panose="02020700000000000000" pitchFamily="18" charset="-128"/>
                <a:cs typeface="Meiryo UI"/>
              </a:rPr>
              <a:t>ステータス</a:t>
            </a:r>
            <a:endParaRPr sz="1100" dirty="0">
              <a:latin typeface="UD Digi Kyokasho NK-B" panose="02020700000000000000" pitchFamily="18" charset="-128"/>
              <a:ea typeface="UD Digi Kyokasho NK-B" panose="02020700000000000000" pitchFamily="18" charset="-128"/>
              <a:cs typeface="Meiryo UI"/>
            </a:endParaRPr>
          </a:p>
        </p:txBody>
      </p:sp>
      <p:sp>
        <p:nvSpPr>
          <p:cNvPr id="43" name="object 43"/>
          <p:cNvSpPr txBox="1"/>
          <p:nvPr/>
        </p:nvSpPr>
        <p:spPr>
          <a:xfrm>
            <a:off x="2009617" y="6176264"/>
            <a:ext cx="2148565" cy="228268"/>
          </a:xfrm>
          <a:prstGeom prst="rect">
            <a:avLst/>
          </a:prstGeom>
          <a:noFill/>
          <a:ln>
            <a:noFill/>
          </a:ln>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実運用に向けて開発中</a:t>
            </a:r>
            <a:endParaRPr sz="1400" dirty="0">
              <a:latin typeface="UD Digi Kyokasho NK-B" panose="02020700000000000000" pitchFamily="18" charset="-128"/>
              <a:ea typeface="UD Digi Kyokasho NK-B" panose="02020700000000000000" pitchFamily="18" charset="-128"/>
              <a:cs typeface="Meiryo UI"/>
            </a:endParaRPr>
          </a:p>
        </p:txBody>
      </p:sp>
      <p:sp>
        <p:nvSpPr>
          <p:cNvPr id="44" name="object 44"/>
          <p:cNvSpPr txBox="1"/>
          <p:nvPr/>
        </p:nvSpPr>
        <p:spPr>
          <a:xfrm>
            <a:off x="2009617" y="4674235"/>
            <a:ext cx="1699249" cy="456535"/>
          </a:xfrm>
          <a:prstGeom prst="rect">
            <a:avLst/>
          </a:prstGeom>
          <a:noFill/>
          <a:ln>
            <a:noFill/>
          </a:ln>
        </p:spPr>
        <p:txBody>
          <a:bodyPr vert="horz" wrap="square" lIns="0" tIns="12700" rIns="0" bIns="0" rtlCol="0">
            <a:spAutoFit/>
          </a:bodyPr>
          <a:lstStyle/>
          <a:p>
            <a:pPr marL="12700" marR="5080">
              <a:spcBef>
                <a:spcPts val="100"/>
              </a:spcBef>
            </a:pPr>
            <a:r>
              <a:rPr sz="1400" spc="-20" dirty="0" err="1">
                <a:latin typeface="UD Digi Kyokasho NK-B" panose="02020700000000000000" pitchFamily="18" charset="-128"/>
                <a:ea typeface="UD Digi Kyokasho NK-B" panose="02020700000000000000" pitchFamily="18" charset="-128"/>
                <a:cs typeface="Meiryo UI"/>
              </a:rPr>
              <a:t>シティグループ</a:t>
            </a:r>
            <a:endParaRPr lang="en-US" sz="1400" spc="-20" dirty="0">
              <a:latin typeface="UD Digi Kyokasho NK-B" panose="02020700000000000000" pitchFamily="18" charset="-128"/>
              <a:ea typeface="UD Digi Kyokasho NK-B" panose="02020700000000000000" pitchFamily="18" charset="-128"/>
              <a:cs typeface="Meiryo UI"/>
            </a:endParaRPr>
          </a:p>
          <a:p>
            <a:pPr marL="12700" marR="5080">
              <a:spcBef>
                <a:spcPts val="100"/>
              </a:spcBef>
            </a:pPr>
            <a:r>
              <a:rPr sz="1400" spc="-20" dirty="0" err="1">
                <a:latin typeface="UD Digi Kyokasho NK-B" panose="02020700000000000000" pitchFamily="18" charset="-128"/>
                <a:ea typeface="UD Digi Kyokasho NK-B" panose="02020700000000000000" pitchFamily="18" charset="-128"/>
                <a:cs typeface="Meiryo UI"/>
              </a:rPr>
              <a:t>アクセンチュア</a:t>
            </a:r>
            <a:endParaRPr sz="1400" dirty="0">
              <a:latin typeface="UD Digi Kyokasho NK-B" panose="02020700000000000000" pitchFamily="18" charset="-128"/>
              <a:ea typeface="UD Digi Kyokasho NK-B" panose="02020700000000000000" pitchFamily="18" charset="-128"/>
              <a:cs typeface="Meiryo UI"/>
            </a:endParaRPr>
          </a:p>
        </p:txBody>
      </p:sp>
      <p:sp>
        <p:nvSpPr>
          <p:cNvPr id="45" name="object 45"/>
          <p:cNvSpPr txBox="1"/>
          <p:nvPr/>
        </p:nvSpPr>
        <p:spPr>
          <a:xfrm>
            <a:off x="2009617" y="3670172"/>
            <a:ext cx="1351379" cy="228268"/>
          </a:xfrm>
          <a:prstGeom prst="rect">
            <a:avLst/>
          </a:prstGeom>
          <a:noFill/>
          <a:ln>
            <a:noFill/>
          </a:ln>
        </p:spPr>
        <p:txBody>
          <a:bodyPr vert="horz" wrap="square" lIns="0" tIns="12700" rIns="0" bIns="0" rtlCol="0">
            <a:spAutoFit/>
          </a:bodyPr>
          <a:lstStyle/>
          <a:p>
            <a:pPr marL="12700">
              <a:spcBef>
                <a:spcPts val="100"/>
              </a:spcBef>
            </a:pPr>
            <a:r>
              <a:rPr sz="1400" spc="-15" dirty="0">
                <a:latin typeface="UD Digi Kyokasho NK-B" panose="02020700000000000000" pitchFamily="18" charset="-128"/>
                <a:ea typeface="UD Digi Kyokasho NK-B" panose="02020700000000000000" pitchFamily="18" charset="-128"/>
                <a:cs typeface="Meiryo UI"/>
              </a:rPr>
              <a:t>デジタル通貨</a:t>
            </a:r>
            <a:endParaRPr sz="1400" dirty="0">
              <a:latin typeface="UD Digi Kyokasho NK-B" panose="02020700000000000000" pitchFamily="18" charset="-128"/>
              <a:ea typeface="UD Digi Kyokasho NK-B" panose="02020700000000000000" pitchFamily="18" charset="-128"/>
              <a:cs typeface="Meiryo UI"/>
            </a:endParaRPr>
          </a:p>
        </p:txBody>
      </p:sp>
      <p:grpSp>
        <p:nvGrpSpPr>
          <p:cNvPr id="46" name="object 46"/>
          <p:cNvGrpSpPr/>
          <p:nvPr/>
        </p:nvGrpSpPr>
        <p:grpSpPr>
          <a:xfrm>
            <a:off x="1109188" y="3511283"/>
            <a:ext cx="894715" cy="570230"/>
            <a:chOff x="426719" y="3511283"/>
            <a:chExt cx="894715" cy="570230"/>
          </a:xfrm>
          <a:noFill/>
        </p:grpSpPr>
        <p:pic>
          <p:nvPicPr>
            <p:cNvPr id="47" name="object 47"/>
            <p:cNvPicPr/>
            <p:nvPr/>
          </p:nvPicPr>
          <p:blipFill>
            <a:blip r:embed="rId13" cstate="print"/>
            <a:stretch>
              <a:fillRect/>
            </a:stretch>
          </p:blipFill>
          <p:spPr>
            <a:xfrm>
              <a:off x="458723" y="3511283"/>
              <a:ext cx="833640" cy="569988"/>
            </a:xfrm>
            <a:prstGeom prst="rect">
              <a:avLst/>
            </a:prstGeom>
            <a:grpFill/>
            <a:ln>
              <a:noFill/>
            </a:ln>
          </p:spPr>
        </p:pic>
        <p:pic>
          <p:nvPicPr>
            <p:cNvPr id="48" name="object 48"/>
            <p:cNvPicPr/>
            <p:nvPr/>
          </p:nvPicPr>
          <p:blipFill>
            <a:blip r:embed="rId14" cstate="print"/>
            <a:stretch>
              <a:fillRect/>
            </a:stretch>
          </p:blipFill>
          <p:spPr>
            <a:xfrm>
              <a:off x="426719" y="3607269"/>
              <a:ext cx="894575" cy="422186"/>
            </a:xfrm>
            <a:prstGeom prst="rect">
              <a:avLst/>
            </a:prstGeom>
            <a:grpFill/>
            <a:ln>
              <a:noFill/>
            </a:ln>
          </p:spPr>
        </p:pic>
        <p:sp>
          <p:nvSpPr>
            <p:cNvPr id="49" name="object 49"/>
            <p:cNvSpPr/>
            <p:nvPr/>
          </p:nvSpPr>
          <p:spPr>
            <a:xfrm>
              <a:off x="489203" y="3541776"/>
              <a:ext cx="722630" cy="459105"/>
            </a:xfrm>
            <a:custGeom>
              <a:avLst/>
              <a:gdLst/>
              <a:ahLst/>
              <a:cxnLst/>
              <a:rect l="l" t="t" r="r" b="b"/>
              <a:pathLst>
                <a:path w="722630" h="459104">
                  <a:moveTo>
                    <a:pt x="0" y="458724"/>
                  </a:moveTo>
                  <a:lnTo>
                    <a:pt x="722376" y="458724"/>
                  </a:lnTo>
                  <a:lnTo>
                    <a:pt x="722376" y="0"/>
                  </a:lnTo>
                  <a:lnTo>
                    <a:pt x="0" y="0"/>
                  </a:lnTo>
                  <a:lnTo>
                    <a:pt x="0" y="458724"/>
                  </a:lnTo>
                  <a:close/>
                </a:path>
              </a:pathLst>
            </a:custGeom>
            <a:grpFill/>
            <a:ln w="9524">
              <a:noFill/>
            </a:ln>
          </p:spPr>
          <p:txBody>
            <a:bodyPr wrap="square" lIns="0" tIns="0" rIns="0" bIns="0" rtlCol="0"/>
            <a:lstStyle/>
            <a:p>
              <a:endParaRPr>
                <a:latin typeface="UD Digi Kyokasho NK-B" panose="02020700000000000000" pitchFamily="18" charset="-128"/>
                <a:ea typeface="UD Digi Kyokasho NK-B" panose="02020700000000000000" pitchFamily="18" charset="-128"/>
              </a:endParaRPr>
            </a:p>
          </p:txBody>
        </p:sp>
      </p:grpSp>
      <p:sp>
        <p:nvSpPr>
          <p:cNvPr id="50" name="object 50"/>
          <p:cNvSpPr txBox="1"/>
          <p:nvPr/>
        </p:nvSpPr>
        <p:spPr>
          <a:xfrm>
            <a:off x="1176435" y="3525964"/>
            <a:ext cx="713105" cy="340478"/>
          </a:xfrm>
          <a:prstGeom prst="rect">
            <a:avLst/>
          </a:prstGeom>
          <a:noFill/>
          <a:ln>
            <a:noFill/>
          </a:ln>
        </p:spPr>
        <p:txBody>
          <a:bodyPr vert="horz" wrap="square" lIns="0" tIns="154305" rIns="0" bIns="0" rtlCol="0">
            <a:spAutoFit/>
          </a:bodyPr>
          <a:lstStyle/>
          <a:p>
            <a:pPr marL="50800">
              <a:spcBef>
                <a:spcPts val="1215"/>
              </a:spcBef>
            </a:pPr>
            <a:r>
              <a:rPr sz="1200" spc="-20" dirty="0">
                <a:latin typeface="UD Digi Kyokasho NK-B" panose="02020700000000000000" pitchFamily="18" charset="-128"/>
                <a:ea typeface="UD Digi Kyokasho NK-B" panose="02020700000000000000" pitchFamily="18" charset="-128"/>
                <a:cs typeface="Meiryo UI"/>
              </a:rPr>
              <a:t>分類名称</a:t>
            </a:r>
            <a:endParaRPr sz="1200">
              <a:latin typeface="UD Digi Kyokasho NK-B" panose="02020700000000000000" pitchFamily="18" charset="-128"/>
              <a:ea typeface="UD Digi Kyokasho NK-B" panose="02020700000000000000" pitchFamily="18" charset="-128"/>
              <a:cs typeface="Meiryo UI"/>
            </a:endParaRPr>
          </a:p>
        </p:txBody>
      </p:sp>
      <p:sp>
        <p:nvSpPr>
          <p:cNvPr id="54" name="object 4">
            <a:extLst>
              <a:ext uri="{FF2B5EF4-FFF2-40B4-BE49-F238E27FC236}">
                <a16:creationId xmlns:a16="http://schemas.microsoft.com/office/drawing/2014/main" id="{B25A9DE7-ECCF-4AF0-B1AA-A600110F2001}"/>
              </a:ext>
            </a:extLst>
          </p:cNvPr>
          <p:cNvSpPr txBox="1"/>
          <p:nvPr/>
        </p:nvSpPr>
        <p:spPr>
          <a:xfrm>
            <a:off x="1325183" y="1700784"/>
            <a:ext cx="3043555" cy="268605"/>
          </a:xfrm>
          <a:prstGeom prst="rect">
            <a:avLst/>
          </a:prstGeom>
          <a:solidFill>
            <a:srgbClr val="7E7E7E"/>
          </a:solidFill>
        </p:spPr>
        <p:txBody>
          <a:bodyPr vert="horz" wrap="square" lIns="0" tIns="13335" rIns="0" bIns="0" rtlCol="0">
            <a:spAutoFit/>
          </a:bodyPr>
          <a:lstStyle/>
          <a:p>
            <a:pPr marL="159385">
              <a:spcBef>
                <a:spcPts val="105"/>
              </a:spcBef>
            </a:pPr>
            <a:r>
              <a:rPr lang="en-US" altLang="ja-JP" sz="1600" b="1" spc="-20" dirty="0" err="1">
                <a:solidFill>
                  <a:srgbClr val="FFFFFF"/>
                </a:solidFill>
                <a:latin typeface="Meiryo UI"/>
                <a:cs typeface="Meiryo UI"/>
              </a:rPr>
              <a:t>MarCoPay</a:t>
            </a:r>
            <a:endParaRPr sz="1600" dirty="0">
              <a:latin typeface="Meiryo UI"/>
              <a:cs typeface="Meiryo UI"/>
            </a:endParaRPr>
          </a:p>
        </p:txBody>
      </p:sp>
      <p:pic>
        <p:nvPicPr>
          <p:cNvPr id="55" name="図 54">
            <a:extLst>
              <a:ext uri="{FF2B5EF4-FFF2-40B4-BE49-F238E27FC236}">
                <a16:creationId xmlns:a16="http://schemas.microsoft.com/office/drawing/2014/main" id="{38216EA6-C95D-4C2C-BAA0-A6CDB4F2FECB}"/>
              </a:ext>
            </a:extLst>
          </p:cNvPr>
          <p:cNvPicPr>
            <a:picLocks noChangeAspect="1"/>
          </p:cNvPicPr>
          <p:nvPr/>
        </p:nvPicPr>
        <p:blipFill>
          <a:blip r:embed="rId15"/>
          <a:stretch>
            <a:fillRect/>
          </a:stretch>
        </p:blipFill>
        <p:spPr>
          <a:xfrm>
            <a:off x="238894" y="172606"/>
            <a:ext cx="893684" cy="5896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56" name="スライド番号プレースホルダー 1">
            <a:extLst>
              <a:ext uri="{FF2B5EF4-FFF2-40B4-BE49-F238E27FC236}">
                <a16:creationId xmlns:a16="http://schemas.microsoft.com/office/drawing/2014/main" id="{560BD416-6688-434F-B8DE-2275CA72C35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29</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B3FD858E-8213-46BB-BE30-574DDE78009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9355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7504" y="934085"/>
            <a:ext cx="11191741" cy="1112484"/>
          </a:xfrm>
          <a:prstGeom prst="rect">
            <a:avLst/>
          </a:prstGeom>
        </p:spPr>
        <p:txBody>
          <a:bodyPr vert="horz" wrap="square" lIns="0" tIns="12065" rIns="0" bIns="0" rtlCol="0">
            <a:spAutoFit/>
          </a:bodyPr>
          <a:lstStyle/>
          <a:p>
            <a:pPr marL="279400" marR="5080" indent="-266700" algn="just">
              <a:spcBef>
                <a:spcPts val="95"/>
              </a:spcBef>
              <a:buFont typeface="Wingdings"/>
              <a:buChar char=""/>
              <a:tabLst>
                <a:tab pos="279400" algn="l"/>
              </a:tabLst>
            </a:pPr>
            <a:r>
              <a:rPr sz="1600" spc="-25" dirty="0">
                <a:latin typeface="メイリオ"/>
                <a:cs typeface="メイリオ"/>
              </a:rPr>
              <a:t>近年、グローバル化の進展や世界</a:t>
            </a:r>
            <a:r>
              <a:rPr sz="1600" spc="-10" dirty="0">
                <a:latin typeface="メイリオ"/>
                <a:cs typeface="メイリオ"/>
              </a:rPr>
              <a:t>規</a:t>
            </a:r>
            <a:r>
              <a:rPr sz="1600" spc="-25" dirty="0">
                <a:latin typeface="メイリオ"/>
                <a:cs typeface="メイリオ"/>
              </a:rPr>
              <a:t>模の</a:t>
            </a:r>
            <a:r>
              <a:rPr sz="1600" spc="-10" dirty="0">
                <a:latin typeface="メイリオ"/>
                <a:cs typeface="メイリオ"/>
              </a:rPr>
              <a:t>ス</a:t>
            </a:r>
            <a:r>
              <a:rPr sz="1600" spc="-25" dirty="0">
                <a:latin typeface="メイリオ"/>
                <a:cs typeface="メイリオ"/>
              </a:rPr>
              <a:t>テー</a:t>
            </a:r>
            <a:r>
              <a:rPr sz="1600" spc="-10" dirty="0">
                <a:latin typeface="メイリオ"/>
                <a:cs typeface="メイリオ"/>
              </a:rPr>
              <a:t>ブ</a:t>
            </a:r>
            <a:r>
              <a:rPr sz="1600" spc="-25" dirty="0">
                <a:latin typeface="メイリオ"/>
                <a:cs typeface="メイリオ"/>
              </a:rPr>
              <a:t>ルコ</a:t>
            </a:r>
            <a:r>
              <a:rPr sz="1600" spc="-10" dirty="0">
                <a:latin typeface="メイリオ"/>
                <a:cs typeface="メイリオ"/>
              </a:rPr>
              <a:t>イ</a:t>
            </a:r>
            <a:r>
              <a:rPr sz="1600" spc="-25" dirty="0">
                <a:latin typeface="メイリオ"/>
                <a:cs typeface="メイリオ"/>
              </a:rPr>
              <a:t>ン構</a:t>
            </a:r>
            <a:r>
              <a:rPr sz="1600" spc="-10" dirty="0">
                <a:latin typeface="メイリオ"/>
                <a:cs typeface="メイリオ"/>
              </a:rPr>
              <a:t>想</a:t>
            </a:r>
            <a:r>
              <a:rPr sz="1600" spc="-25" dirty="0">
                <a:latin typeface="メイリオ"/>
                <a:cs typeface="メイリオ"/>
              </a:rPr>
              <a:t>の影</a:t>
            </a:r>
            <a:r>
              <a:rPr sz="1600" spc="-10" dirty="0">
                <a:latin typeface="メイリオ"/>
                <a:cs typeface="メイリオ"/>
              </a:rPr>
              <a:t>響</a:t>
            </a:r>
            <a:r>
              <a:rPr sz="1600" spc="-25" dirty="0">
                <a:latin typeface="メイリオ"/>
                <a:cs typeface="メイリオ"/>
              </a:rPr>
              <a:t>もあ</a:t>
            </a:r>
            <a:r>
              <a:rPr sz="1600" spc="-20" dirty="0">
                <a:latin typeface="メイリオ"/>
                <a:cs typeface="メイリオ"/>
              </a:rPr>
              <a:t>って、</a:t>
            </a:r>
            <a:r>
              <a:rPr sz="1600" b="1" spc="-10" dirty="0">
                <a:solidFill>
                  <a:srgbClr val="006FC0"/>
                </a:solidFill>
                <a:latin typeface="メイリオ"/>
                <a:cs typeface="メイリオ"/>
              </a:rPr>
              <a:t>よ</a:t>
            </a:r>
            <a:r>
              <a:rPr sz="1600" b="1" spc="-25" dirty="0">
                <a:solidFill>
                  <a:srgbClr val="006FC0"/>
                </a:solidFill>
                <a:latin typeface="メイリオ"/>
                <a:cs typeface="メイリオ"/>
              </a:rPr>
              <a:t>り便</a:t>
            </a:r>
            <a:r>
              <a:rPr sz="1600" b="1" spc="-50" dirty="0">
                <a:solidFill>
                  <a:srgbClr val="006FC0"/>
                </a:solidFill>
                <a:latin typeface="メイリオ"/>
                <a:cs typeface="メイリオ"/>
              </a:rPr>
              <a:t>利</a:t>
            </a:r>
            <a:r>
              <a:rPr sz="1600" b="1" spc="-30" dirty="0">
                <a:solidFill>
                  <a:srgbClr val="006FC0"/>
                </a:solidFill>
                <a:latin typeface="メイリオ"/>
                <a:cs typeface="メイリオ"/>
              </a:rPr>
              <a:t>で安価なクロスボーダー決済</a:t>
            </a:r>
            <a:r>
              <a:rPr sz="1600" spc="-30" dirty="0">
                <a:latin typeface="メイリオ"/>
                <a:cs typeface="メイリオ"/>
              </a:rPr>
              <a:t>を望む声が増加。こ</a:t>
            </a:r>
            <a:r>
              <a:rPr sz="1600" spc="-25" dirty="0">
                <a:latin typeface="メイリオ"/>
                <a:cs typeface="メイリオ"/>
              </a:rPr>
              <a:t>うし</a:t>
            </a:r>
            <a:r>
              <a:rPr sz="1600" spc="-30" dirty="0">
                <a:latin typeface="メイリオ"/>
                <a:cs typeface="メイリオ"/>
              </a:rPr>
              <a:t>た中、</a:t>
            </a:r>
            <a:r>
              <a:rPr sz="1600" b="1" spc="-25" dirty="0">
                <a:solidFill>
                  <a:srgbClr val="006FC0"/>
                </a:solidFill>
                <a:latin typeface="メイリオ"/>
                <a:cs typeface="メイリオ"/>
              </a:rPr>
              <a:t>複数の国の</a:t>
            </a:r>
            <a:r>
              <a:rPr sz="1600" b="1" spc="-20" dirty="0">
                <a:solidFill>
                  <a:srgbClr val="006FC0"/>
                </a:solidFill>
                <a:latin typeface="メイリオ"/>
                <a:cs typeface="メイリオ"/>
              </a:rPr>
              <a:t>CBDC</a:t>
            </a:r>
            <a:r>
              <a:rPr sz="1600" b="1" spc="-35" dirty="0">
                <a:solidFill>
                  <a:srgbClr val="006FC0"/>
                </a:solidFill>
                <a:latin typeface="メイリオ"/>
                <a:cs typeface="メイリオ"/>
              </a:rPr>
              <a:t>を相互に交</a:t>
            </a:r>
            <a:r>
              <a:rPr sz="1600" b="1" spc="-25" dirty="0">
                <a:solidFill>
                  <a:srgbClr val="006FC0"/>
                </a:solidFill>
                <a:latin typeface="メイリオ"/>
                <a:cs typeface="メイリオ"/>
              </a:rPr>
              <a:t>換</a:t>
            </a:r>
            <a:r>
              <a:rPr sz="1600" spc="-25" dirty="0">
                <a:latin typeface="メイリオ"/>
                <a:cs typeface="メイリオ"/>
              </a:rPr>
              <a:t>する方法も、海外送金の仕組み</a:t>
            </a:r>
            <a:r>
              <a:rPr sz="1600" spc="-10" dirty="0">
                <a:latin typeface="メイリオ"/>
                <a:cs typeface="メイリオ"/>
              </a:rPr>
              <a:t>を</a:t>
            </a:r>
            <a:r>
              <a:rPr sz="1600" spc="-25" dirty="0">
                <a:latin typeface="メイリオ"/>
                <a:cs typeface="メイリオ"/>
              </a:rPr>
              <a:t>改善</a:t>
            </a:r>
            <a:r>
              <a:rPr sz="1600" spc="-10" dirty="0">
                <a:latin typeface="メイリオ"/>
                <a:cs typeface="メイリオ"/>
              </a:rPr>
              <a:t>す</a:t>
            </a:r>
            <a:r>
              <a:rPr sz="1600" spc="-25" dirty="0">
                <a:latin typeface="メイリオ"/>
                <a:cs typeface="メイリオ"/>
              </a:rPr>
              <a:t>るた</a:t>
            </a:r>
            <a:r>
              <a:rPr sz="1600" spc="-10" dirty="0">
                <a:latin typeface="メイリオ"/>
                <a:cs typeface="メイリオ"/>
              </a:rPr>
              <a:t>め</a:t>
            </a:r>
            <a:r>
              <a:rPr sz="1600" spc="-25" dirty="0">
                <a:latin typeface="メイリオ"/>
                <a:cs typeface="メイリオ"/>
              </a:rPr>
              <a:t>の選</a:t>
            </a:r>
            <a:r>
              <a:rPr sz="1600" spc="-20" dirty="0">
                <a:latin typeface="メイリオ"/>
                <a:cs typeface="メイリオ"/>
              </a:rPr>
              <a:t>択肢</a:t>
            </a:r>
            <a:r>
              <a:rPr sz="1600" spc="-10" dirty="0">
                <a:latin typeface="メイリオ"/>
                <a:cs typeface="メイリオ"/>
              </a:rPr>
              <a:t>の一</a:t>
            </a:r>
            <a:r>
              <a:rPr sz="1600" spc="-25" dirty="0">
                <a:latin typeface="メイリオ"/>
                <a:cs typeface="メイリオ"/>
              </a:rPr>
              <a:t>つと</a:t>
            </a:r>
            <a:r>
              <a:rPr sz="1600" spc="-10" dirty="0">
                <a:latin typeface="メイリオ"/>
                <a:cs typeface="メイリオ"/>
              </a:rPr>
              <a:t>し</a:t>
            </a:r>
            <a:r>
              <a:rPr sz="1600" spc="-25" dirty="0">
                <a:latin typeface="メイリオ"/>
                <a:cs typeface="メイリオ"/>
              </a:rPr>
              <a:t>て検</a:t>
            </a:r>
            <a:r>
              <a:rPr sz="1600" spc="-10" dirty="0">
                <a:latin typeface="メイリオ"/>
                <a:cs typeface="メイリオ"/>
              </a:rPr>
              <a:t>討</a:t>
            </a:r>
            <a:r>
              <a:rPr sz="1600" spc="-25" dirty="0">
                <a:latin typeface="メイリオ"/>
                <a:cs typeface="メイリオ"/>
              </a:rPr>
              <a:t>され</a:t>
            </a:r>
            <a:r>
              <a:rPr sz="1600" spc="-30" dirty="0">
                <a:latin typeface="メイリオ"/>
                <a:cs typeface="メイリオ"/>
              </a:rPr>
              <a:t>ている。</a:t>
            </a:r>
            <a:endParaRPr sz="1600" dirty="0">
              <a:latin typeface="メイリオ"/>
              <a:cs typeface="メイリオ"/>
            </a:endParaRPr>
          </a:p>
          <a:p>
            <a:pPr>
              <a:spcBef>
                <a:spcPts val="20"/>
              </a:spcBef>
            </a:pPr>
            <a:endParaRPr sz="950" dirty="0">
              <a:latin typeface="メイリオ"/>
              <a:cs typeface="メイリオ"/>
            </a:endParaRPr>
          </a:p>
          <a:p>
            <a:pPr marL="57785"/>
            <a:r>
              <a:rPr sz="1400" dirty="0">
                <a:latin typeface="メイリオ"/>
                <a:cs typeface="メイリオ"/>
              </a:rPr>
              <a:t>（国際的な議論の動向</a:t>
            </a:r>
            <a:r>
              <a:rPr sz="1400" spc="-50" dirty="0">
                <a:latin typeface="メイリオ"/>
                <a:cs typeface="メイリオ"/>
              </a:rPr>
              <a:t>）</a:t>
            </a:r>
            <a:endParaRPr sz="1400" dirty="0">
              <a:latin typeface="メイリオ"/>
              <a:cs typeface="メイリオ"/>
            </a:endParaRPr>
          </a:p>
        </p:txBody>
      </p:sp>
      <p:sp>
        <p:nvSpPr>
          <p:cNvPr id="3" name="object 3"/>
          <p:cNvSpPr txBox="1">
            <a:spLocks noGrp="1"/>
          </p:cNvSpPr>
          <p:nvPr>
            <p:ph type="title"/>
          </p:nvPr>
        </p:nvSpPr>
        <p:spPr>
          <a:xfrm>
            <a:off x="0" y="285216"/>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Yet R" panose="02030504000101010101" pitchFamily="18" charset="-127"/>
                <a:ea typeface="Yet R" panose="02030504000101010101" pitchFamily="18" charset="-127"/>
              </a:rPr>
              <a:t>クロスボーダー決済との関係</a:t>
            </a:r>
            <a:endParaRPr sz="2800" spc="-5" dirty="0">
              <a:latin typeface="Yet R" panose="02030504000101010101" pitchFamily="18" charset="-127"/>
              <a:ea typeface="Yet R" panose="02030504000101010101" pitchFamily="18" charset="-127"/>
            </a:endParaRPr>
          </a:p>
        </p:txBody>
      </p:sp>
      <p:grpSp>
        <p:nvGrpSpPr>
          <p:cNvPr id="4" name="object 4"/>
          <p:cNvGrpSpPr/>
          <p:nvPr/>
        </p:nvGrpSpPr>
        <p:grpSpPr>
          <a:xfrm>
            <a:off x="3216021" y="4105148"/>
            <a:ext cx="7020559" cy="1989455"/>
            <a:chOff x="1692020" y="4105147"/>
            <a:chExt cx="7020559" cy="1989455"/>
          </a:xfrm>
        </p:grpSpPr>
        <p:sp>
          <p:nvSpPr>
            <p:cNvPr id="5" name="object 5"/>
            <p:cNvSpPr/>
            <p:nvPr/>
          </p:nvSpPr>
          <p:spPr>
            <a:xfrm>
              <a:off x="1692020" y="4105147"/>
              <a:ext cx="7020559" cy="1989455"/>
            </a:xfrm>
            <a:custGeom>
              <a:avLst/>
              <a:gdLst/>
              <a:ahLst/>
              <a:cxnLst/>
              <a:rect l="l" t="t" r="r" b="b"/>
              <a:pathLst>
                <a:path w="7020559" h="1989454">
                  <a:moveTo>
                    <a:pt x="7020052" y="0"/>
                  </a:moveTo>
                  <a:lnTo>
                    <a:pt x="0" y="0"/>
                  </a:lnTo>
                  <a:lnTo>
                    <a:pt x="0" y="1989074"/>
                  </a:lnTo>
                  <a:lnTo>
                    <a:pt x="7020052" y="1989074"/>
                  </a:lnTo>
                  <a:lnTo>
                    <a:pt x="7020052" y="0"/>
                  </a:lnTo>
                  <a:close/>
                </a:path>
              </a:pathLst>
            </a:custGeom>
            <a:solidFill>
              <a:srgbClr val="D0D7E8"/>
            </a:solidFill>
          </p:spPr>
          <p:txBody>
            <a:bodyPr wrap="square" lIns="0" tIns="0" rIns="0" bIns="0" rtlCol="0"/>
            <a:lstStyle/>
            <a:p>
              <a:endParaRPr/>
            </a:p>
          </p:txBody>
        </p:sp>
        <p:sp>
          <p:nvSpPr>
            <p:cNvPr id="6" name="object 6"/>
            <p:cNvSpPr/>
            <p:nvPr/>
          </p:nvSpPr>
          <p:spPr>
            <a:xfrm>
              <a:off x="2052065" y="4822697"/>
              <a:ext cx="6454140" cy="1079500"/>
            </a:xfrm>
            <a:custGeom>
              <a:avLst/>
              <a:gdLst/>
              <a:ahLst/>
              <a:cxnLst/>
              <a:rect l="l" t="t" r="r" b="b"/>
              <a:pathLst>
                <a:path w="6454140" h="1079500">
                  <a:moveTo>
                    <a:pt x="6454139" y="0"/>
                  </a:moveTo>
                  <a:lnTo>
                    <a:pt x="0" y="0"/>
                  </a:lnTo>
                  <a:lnTo>
                    <a:pt x="0" y="1078992"/>
                  </a:lnTo>
                  <a:lnTo>
                    <a:pt x="6454139" y="1078992"/>
                  </a:lnTo>
                  <a:lnTo>
                    <a:pt x="6454139" y="0"/>
                  </a:lnTo>
                  <a:close/>
                </a:path>
              </a:pathLst>
            </a:custGeom>
            <a:solidFill>
              <a:srgbClr val="FFFFFF"/>
            </a:solidFill>
          </p:spPr>
          <p:txBody>
            <a:bodyPr wrap="square" lIns="0" tIns="0" rIns="0" bIns="0" rtlCol="0"/>
            <a:lstStyle/>
            <a:p>
              <a:endParaRPr/>
            </a:p>
          </p:txBody>
        </p:sp>
        <p:sp>
          <p:nvSpPr>
            <p:cNvPr id="7" name="object 7"/>
            <p:cNvSpPr/>
            <p:nvPr/>
          </p:nvSpPr>
          <p:spPr>
            <a:xfrm>
              <a:off x="2029967" y="4800599"/>
              <a:ext cx="6498590" cy="1123315"/>
            </a:xfrm>
            <a:custGeom>
              <a:avLst/>
              <a:gdLst/>
              <a:ahLst/>
              <a:cxnLst/>
              <a:rect l="l" t="t" r="r" b="b"/>
              <a:pathLst>
                <a:path w="6498590" h="1123314">
                  <a:moveTo>
                    <a:pt x="6476237" y="0"/>
                  </a:moveTo>
                  <a:lnTo>
                    <a:pt x="22098" y="0"/>
                  </a:lnTo>
                  <a:lnTo>
                    <a:pt x="13501" y="1738"/>
                  </a:lnTo>
                  <a:lnTo>
                    <a:pt x="6476" y="6477"/>
                  </a:lnTo>
                  <a:lnTo>
                    <a:pt x="1738" y="13501"/>
                  </a:lnTo>
                  <a:lnTo>
                    <a:pt x="0" y="22098"/>
                  </a:lnTo>
                  <a:lnTo>
                    <a:pt x="0" y="1101090"/>
                  </a:lnTo>
                  <a:lnTo>
                    <a:pt x="1738" y="1109691"/>
                  </a:lnTo>
                  <a:lnTo>
                    <a:pt x="6477" y="1116715"/>
                  </a:lnTo>
                  <a:lnTo>
                    <a:pt x="13501" y="1121451"/>
                  </a:lnTo>
                  <a:lnTo>
                    <a:pt x="22098" y="1123188"/>
                  </a:lnTo>
                  <a:lnTo>
                    <a:pt x="6476237" y="1123188"/>
                  </a:lnTo>
                  <a:lnTo>
                    <a:pt x="6484834" y="1121451"/>
                  </a:lnTo>
                  <a:lnTo>
                    <a:pt x="6491858" y="1116715"/>
                  </a:lnTo>
                  <a:lnTo>
                    <a:pt x="6496597" y="1109691"/>
                  </a:lnTo>
                  <a:lnTo>
                    <a:pt x="6498335" y="1101090"/>
                  </a:lnTo>
                  <a:lnTo>
                    <a:pt x="6498335" y="1096670"/>
                  </a:lnTo>
                  <a:lnTo>
                    <a:pt x="26543" y="1096670"/>
                  </a:lnTo>
                  <a:lnTo>
                    <a:pt x="26543" y="26543"/>
                  </a:lnTo>
                  <a:lnTo>
                    <a:pt x="6498335" y="26543"/>
                  </a:lnTo>
                  <a:lnTo>
                    <a:pt x="6498335" y="22098"/>
                  </a:lnTo>
                  <a:lnTo>
                    <a:pt x="6496597" y="13501"/>
                  </a:lnTo>
                  <a:lnTo>
                    <a:pt x="6491858" y="6477"/>
                  </a:lnTo>
                  <a:lnTo>
                    <a:pt x="6484834" y="1738"/>
                  </a:lnTo>
                  <a:lnTo>
                    <a:pt x="6476237" y="0"/>
                  </a:lnTo>
                  <a:close/>
                </a:path>
                <a:path w="6498590" h="1123314">
                  <a:moveTo>
                    <a:pt x="6498335" y="26543"/>
                  </a:moveTo>
                  <a:lnTo>
                    <a:pt x="6471792" y="26543"/>
                  </a:lnTo>
                  <a:lnTo>
                    <a:pt x="6471792" y="1096670"/>
                  </a:lnTo>
                  <a:lnTo>
                    <a:pt x="6498335" y="1096670"/>
                  </a:lnTo>
                  <a:lnTo>
                    <a:pt x="6498335" y="26543"/>
                  </a:lnTo>
                  <a:close/>
                </a:path>
                <a:path w="6498590" h="1123314">
                  <a:moveTo>
                    <a:pt x="6463030" y="35306"/>
                  </a:moveTo>
                  <a:lnTo>
                    <a:pt x="35306" y="35306"/>
                  </a:lnTo>
                  <a:lnTo>
                    <a:pt x="35306" y="1087831"/>
                  </a:lnTo>
                  <a:lnTo>
                    <a:pt x="6463030" y="1087831"/>
                  </a:lnTo>
                  <a:lnTo>
                    <a:pt x="6463030" y="1078992"/>
                  </a:lnTo>
                  <a:lnTo>
                    <a:pt x="44195" y="1078992"/>
                  </a:lnTo>
                  <a:lnTo>
                    <a:pt x="44195" y="44195"/>
                  </a:lnTo>
                  <a:lnTo>
                    <a:pt x="6463030" y="44195"/>
                  </a:lnTo>
                  <a:lnTo>
                    <a:pt x="6463030" y="35306"/>
                  </a:lnTo>
                  <a:close/>
                </a:path>
                <a:path w="6498590" h="1123314">
                  <a:moveTo>
                    <a:pt x="6463030" y="44195"/>
                  </a:moveTo>
                  <a:lnTo>
                    <a:pt x="6454139" y="44195"/>
                  </a:lnTo>
                  <a:lnTo>
                    <a:pt x="6454139" y="1078992"/>
                  </a:lnTo>
                  <a:lnTo>
                    <a:pt x="6463030" y="1078992"/>
                  </a:lnTo>
                  <a:lnTo>
                    <a:pt x="6463030" y="44195"/>
                  </a:lnTo>
                  <a:close/>
                </a:path>
              </a:pathLst>
            </a:custGeom>
            <a:solidFill>
              <a:srgbClr val="4F81BC"/>
            </a:solidFill>
          </p:spPr>
          <p:txBody>
            <a:bodyPr wrap="square" lIns="0" tIns="0" rIns="0" bIns="0" rtlCol="0"/>
            <a:lstStyle/>
            <a:p>
              <a:endParaRPr/>
            </a:p>
          </p:txBody>
        </p:sp>
      </p:grpSp>
      <p:graphicFrame>
        <p:nvGraphicFramePr>
          <p:cNvPr id="8" name="object 8"/>
          <p:cNvGraphicFramePr>
            <a:graphicFrameLocks noGrp="1"/>
          </p:cNvGraphicFramePr>
          <p:nvPr>
            <p:extLst>
              <p:ext uri="{D42A27DB-BD31-4B8C-83A1-F6EECF244321}">
                <p14:modId xmlns:p14="http://schemas.microsoft.com/office/powerpoint/2010/main" val="74696836"/>
              </p:ext>
            </p:extLst>
          </p:nvPr>
        </p:nvGraphicFramePr>
        <p:xfrm>
          <a:off x="1949653" y="2134998"/>
          <a:ext cx="8279765" cy="4526914"/>
        </p:xfrm>
        <a:graphic>
          <a:graphicData uri="http://schemas.openxmlformats.org/drawingml/2006/table">
            <a:tbl>
              <a:tblPr firstRow="1" bandRow="1">
                <a:tableStyleId>{2D5ABB26-0587-4C30-8999-92F81FD0307C}</a:tableStyleId>
              </a:tblPr>
              <a:tblGrid>
                <a:gridCol w="1259840">
                  <a:extLst>
                    <a:ext uri="{9D8B030D-6E8A-4147-A177-3AD203B41FA5}">
                      <a16:colId xmlns:a16="http://schemas.microsoft.com/office/drawing/2014/main" val="20000"/>
                    </a:ext>
                  </a:extLst>
                </a:gridCol>
                <a:gridCol w="7019925">
                  <a:extLst>
                    <a:ext uri="{9D8B030D-6E8A-4147-A177-3AD203B41FA5}">
                      <a16:colId xmlns:a16="http://schemas.microsoft.com/office/drawing/2014/main" val="20001"/>
                    </a:ext>
                  </a:extLst>
                </a:gridCol>
              </a:tblGrid>
              <a:tr h="814069">
                <a:tc>
                  <a:txBody>
                    <a:bodyPr/>
                    <a:lstStyle/>
                    <a:p>
                      <a:pPr marL="91440">
                        <a:lnSpc>
                          <a:spcPct val="100000"/>
                        </a:lnSpc>
                        <a:spcBef>
                          <a:spcPts val="150"/>
                        </a:spcBef>
                      </a:pPr>
                      <a:r>
                        <a:rPr sz="1400" dirty="0">
                          <a:latin typeface="メイリオ"/>
                          <a:cs typeface="メイリオ"/>
                        </a:rPr>
                        <a:t>2020/10</a:t>
                      </a:r>
                      <a:r>
                        <a:rPr sz="1400" spc="-50" dirty="0">
                          <a:latin typeface="メイリオ"/>
                          <a:cs typeface="メイリオ"/>
                        </a:rPr>
                        <a:t>月</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200660" algn="just">
                        <a:lnSpc>
                          <a:spcPct val="107200"/>
                        </a:lnSpc>
                        <a:spcBef>
                          <a:spcPts val="150"/>
                        </a:spcBef>
                      </a:pPr>
                      <a:r>
                        <a:rPr sz="1400" spc="-5" dirty="0">
                          <a:latin typeface="メイリオ"/>
                          <a:cs typeface="メイリオ"/>
                        </a:rPr>
                        <a:t>７つの主要中央銀行および</a:t>
                      </a:r>
                      <a:r>
                        <a:rPr sz="1400" spc="-10" dirty="0">
                          <a:latin typeface="メイリオ"/>
                          <a:cs typeface="メイリオ"/>
                        </a:rPr>
                        <a:t>BIS</a:t>
                      </a:r>
                      <a:r>
                        <a:rPr sz="1400" spc="-20" dirty="0">
                          <a:latin typeface="メイリオ"/>
                          <a:cs typeface="メイリオ"/>
                        </a:rPr>
                        <a:t>が「中央銀行デジタル通貨：基本的な原則と特性」を</a:t>
                      </a:r>
                      <a:r>
                        <a:rPr sz="1400" spc="-5" dirty="0">
                          <a:latin typeface="メイリオ"/>
                          <a:cs typeface="メイリオ"/>
                        </a:rPr>
                        <a:t>公表し、「相互運用性のある</a:t>
                      </a:r>
                      <a:r>
                        <a:rPr sz="1400" spc="-10" dirty="0">
                          <a:latin typeface="メイリオ"/>
                          <a:cs typeface="メイリオ"/>
                        </a:rPr>
                        <a:t>CBDC</a:t>
                      </a:r>
                      <a:r>
                        <a:rPr sz="1400" spc="-20" dirty="0">
                          <a:latin typeface="メイリオ"/>
                          <a:cs typeface="メイリオ"/>
                        </a:rPr>
                        <a:t>は、クロスボーダー送金の改善に貢献する可能性</a:t>
                      </a:r>
                      <a:r>
                        <a:rPr sz="1400" spc="-5" dirty="0">
                          <a:latin typeface="メイリオ"/>
                          <a:cs typeface="メイリオ"/>
                        </a:rPr>
                        <a:t>がある」ことを指摘。</a:t>
                      </a:r>
                      <a:endParaRPr sz="1400" dirty="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0"/>
                  </a:ext>
                </a:extLst>
              </a:tr>
              <a:tr h="574675">
                <a:tc>
                  <a:txBody>
                    <a:bodyPr/>
                    <a:lstStyle/>
                    <a:p>
                      <a:pPr marL="91440">
                        <a:lnSpc>
                          <a:spcPct val="100000"/>
                        </a:lnSpc>
                        <a:spcBef>
                          <a:spcPts val="150"/>
                        </a:spcBef>
                      </a:pPr>
                      <a:r>
                        <a:rPr sz="1400" spc="-10" dirty="0">
                          <a:latin typeface="メイリオ"/>
                          <a:cs typeface="メイリオ"/>
                        </a:rPr>
                        <a:t>2020/10</a:t>
                      </a:r>
                      <a:r>
                        <a:rPr sz="1400" spc="-50" dirty="0">
                          <a:latin typeface="メイリオ"/>
                          <a:cs typeface="メイリオ"/>
                        </a:rPr>
                        <a:t>月</a:t>
                      </a:r>
                      <a:endParaRPr sz="1400">
                        <a:latin typeface="メイリオ"/>
                        <a:cs typeface="メイリオ"/>
                      </a:endParaRPr>
                    </a:p>
                  </a:txBody>
                  <a:tcPr marL="0" marR="0" marT="1905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91440">
                        <a:lnSpc>
                          <a:spcPct val="100000"/>
                        </a:lnSpc>
                        <a:spcBef>
                          <a:spcPts val="270"/>
                        </a:spcBef>
                      </a:pPr>
                      <a:r>
                        <a:rPr sz="1400" spc="-10" dirty="0">
                          <a:latin typeface="メイリオ"/>
                          <a:cs typeface="メイリオ"/>
                        </a:rPr>
                        <a:t>FSBが「</a:t>
                      </a:r>
                      <a:r>
                        <a:rPr sz="1400" b="1" spc="-15" dirty="0">
                          <a:solidFill>
                            <a:srgbClr val="006FC0"/>
                          </a:solidFill>
                          <a:latin typeface="メイリオ"/>
                          <a:cs typeface="メイリオ"/>
                        </a:rPr>
                        <a:t>クロスボーダー送金の改善：ロードマップ</a:t>
                      </a:r>
                      <a:r>
                        <a:rPr sz="1400" spc="-15" dirty="0">
                          <a:latin typeface="メイリオ"/>
                          <a:cs typeface="メイリオ"/>
                        </a:rPr>
                        <a:t>」を公表し、</a:t>
                      </a:r>
                      <a:r>
                        <a:rPr sz="1400" spc="-10" dirty="0">
                          <a:latin typeface="メイリオ"/>
                          <a:cs typeface="メイリオ"/>
                        </a:rPr>
                        <a:t>CBDC</a:t>
                      </a:r>
                      <a:r>
                        <a:rPr sz="1400" spc="-25" dirty="0">
                          <a:latin typeface="メイリオ"/>
                          <a:cs typeface="メイリオ"/>
                        </a:rPr>
                        <a:t>を、既存の送</a:t>
                      </a:r>
                      <a:endParaRPr sz="1400">
                        <a:latin typeface="メイリオ"/>
                        <a:cs typeface="メイリオ"/>
                      </a:endParaRPr>
                    </a:p>
                    <a:p>
                      <a:pPr marL="91440">
                        <a:lnSpc>
                          <a:spcPct val="100000"/>
                        </a:lnSpc>
                        <a:spcBef>
                          <a:spcPts val="125"/>
                        </a:spcBef>
                      </a:pPr>
                      <a:r>
                        <a:rPr sz="1400" spc="-20" dirty="0">
                          <a:latin typeface="メイリオ"/>
                          <a:cs typeface="メイリオ"/>
                        </a:rPr>
                        <a:t>金システムが抱える課題に対処しうる新しい決済システムの一つとして位置づける。</a:t>
                      </a:r>
                      <a:endParaRPr sz="1400">
                        <a:latin typeface="メイリオ"/>
                        <a:cs typeface="メイリオ"/>
                      </a:endParaRPr>
                    </a:p>
                  </a:txBody>
                  <a:tcPr marL="0" marR="0" marT="3429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extLst>
                  <a:ext uri="{0D108BD9-81ED-4DB2-BD59-A6C34878D82A}">
                    <a16:rowId xmlns:a16="http://schemas.microsoft.com/office/drawing/2014/main" val="10001"/>
                  </a:ext>
                </a:extLst>
              </a:tr>
              <a:tr h="574675">
                <a:tc>
                  <a:txBody>
                    <a:bodyPr/>
                    <a:lstStyle/>
                    <a:p>
                      <a:pPr marL="91440">
                        <a:lnSpc>
                          <a:spcPct val="100000"/>
                        </a:lnSpc>
                        <a:spcBef>
                          <a:spcPts val="155"/>
                        </a:spcBef>
                      </a:pPr>
                      <a:r>
                        <a:rPr sz="1400" dirty="0">
                          <a:latin typeface="メイリオ"/>
                          <a:cs typeface="メイリオ"/>
                        </a:rPr>
                        <a:t>2021/7</a:t>
                      </a:r>
                      <a:r>
                        <a:rPr sz="1400" spc="-50" dirty="0">
                          <a:latin typeface="メイリオ"/>
                          <a:cs typeface="メイリオ"/>
                        </a:rPr>
                        <a:t>月</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a:lnSpc>
                          <a:spcPct val="100000"/>
                        </a:lnSpc>
                        <a:spcBef>
                          <a:spcPts val="275"/>
                        </a:spcBef>
                      </a:pPr>
                      <a:r>
                        <a:rPr sz="1400" dirty="0" err="1">
                          <a:latin typeface="メイリオ"/>
                          <a:cs typeface="メイリオ"/>
                        </a:rPr>
                        <a:t>CPMI</a:t>
                      </a:r>
                      <a:r>
                        <a:rPr sz="1400" spc="-20" dirty="0" err="1">
                          <a:latin typeface="メイリオ"/>
                          <a:cs typeface="メイリオ"/>
                        </a:rPr>
                        <a:t>等が共同報告書「</a:t>
                      </a:r>
                      <a:r>
                        <a:rPr lang="en-US" altLang="ja-JP" sz="1400" spc="-20" dirty="0" err="1">
                          <a:latin typeface="メイリオ"/>
                          <a:cs typeface="メイリオ"/>
                        </a:rPr>
                        <a:t>CBDC</a:t>
                      </a:r>
                      <a:r>
                        <a:rPr sz="1400" spc="-20" dirty="0" err="1">
                          <a:latin typeface="メイリオ"/>
                          <a:cs typeface="メイリオ"/>
                        </a:rPr>
                        <a:t>のクロスボーダー送金への活用」を公表。上記</a:t>
                      </a:r>
                      <a:endParaRPr sz="1400" dirty="0">
                        <a:latin typeface="メイリオ"/>
                        <a:cs typeface="メイリオ"/>
                      </a:endParaRPr>
                    </a:p>
                    <a:p>
                      <a:pPr marL="91440">
                        <a:lnSpc>
                          <a:spcPct val="100000"/>
                        </a:lnSpc>
                        <a:spcBef>
                          <a:spcPts val="120"/>
                        </a:spcBef>
                      </a:pPr>
                      <a:r>
                        <a:rPr sz="1400" spc="-20" dirty="0">
                          <a:latin typeface="メイリオ"/>
                          <a:cs typeface="メイリオ"/>
                        </a:rPr>
                        <a:t>「ロードマップ」に沿って、各国の取り組み状況を分析。</a:t>
                      </a:r>
                      <a:endParaRPr sz="1400" dirty="0">
                        <a:latin typeface="メイリオ"/>
                        <a:cs typeface="メイリオ"/>
                      </a:endParaRPr>
                    </a:p>
                  </a:txBody>
                  <a:tcPr marL="0" marR="0" marT="3492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2"/>
                  </a:ext>
                </a:extLst>
              </a:tr>
              <a:tr h="1988820">
                <a:tc>
                  <a:txBody>
                    <a:bodyPr/>
                    <a:lstStyle/>
                    <a:p>
                      <a:pPr marL="91440">
                        <a:lnSpc>
                          <a:spcPct val="100000"/>
                        </a:lnSpc>
                        <a:spcBef>
                          <a:spcPts val="155"/>
                        </a:spcBef>
                      </a:pPr>
                      <a:r>
                        <a:rPr sz="1400" dirty="0">
                          <a:latin typeface="メイリオ"/>
                          <a:cs typeface="メイリオ"/>
                        </a:rPr>
                        <a:t>2021/10</a:t>
                      </a:r>
                      <a:r>
                        <a:rPr sz="1400" spc="-50" dirty="0">
                          <a:latin typeface="メイリオ"/>
                          <a:cs typeface="メイリオ"/>
                        </a:rPr>
                        <a:t>月</a:t>
                      </a:r>
                      <a:endParaRPr sz="140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D0D7E8"/>
                    </a:solidFill>
                  </a:tcPr>
                </a:tc>
                <a:tc>
                  <a:txBody>
                    <a:bodyPr/>
                    <a:lstStyle/>
                    <a:p>
                      <a:pPr marL="91440" marR="83185">
                        <a:lnSpc>
                          <a:spcPct val="107100"/>
                        </a:lnSpc>
                        <a:spcBef>
                          <a:spcPts val="155"/>
                        </a:spcBef>
                      </a:pPr>
                      <a:r>
                        <a:rPr sz="1400" b="1" spc="-10" dirty="0">
                          <a:solidFill>
                            <a:srgbClr val="006FC0"/>
                          </a:solidFill>
                          <a:latin typeface="メイリオ"/>
                          <a:cs typeface="メイリオ"/>
                        </a:rPr>
                        <a:t>Ｇ7（</a:t>
                      </a:r>
                      <a:r>
                        <a:rPr sz="1400" b="1" spc="-5" dirty="0">
                          <a:solidFill>
                            <a:srgbClr val="006FC0"/>
                          </a:solidFill>
                          <a:latin typeface="メイリオ"/>
                          <a:cs typeface="メイリオ"/>
                        </a:rPr>
                        <a:t>財務大臣・中央銀行総裁</a:t>
                      </a:r>
                      <a:r>
                        <a:rPr sz="1400" b="1" spc="-25" dirty="0">
                          <a:solidFill>
                            <a:srgbClr val="006FC0"/>
                          </a:solidFill>
                          <a:latin typeface="メイリオ"/>
                          <a:cs typeface="メイリオ"/>
                        </a:rPr>
                        <a:t>）</a:t>
                      </a:r>
                      <a:r>
                        <a:rPr sz="1400" spc="-15" dirty="0">
                          <a:latin typeface="メイリオ"/>
                          <a:cs typeface="メイリオ"/>
                        </a:rPr>
                        <a:t>が「リテール</a:t>
                      </a:r>
                      <a:r>
                        <a:rPr sz="1400" spc="-10" dirty="0">
                          <a:latin typeface="メイリオ"/>
                          <a:cs typeface="メイリオ"/>
                        </a:rPr>
                        <a:t>CBDC</a:t>
                      </a:r>
                      <a:r>
                        <a:rPr sz="1400" spc="-20" dirty="0">
                          <a:latin typeface="メイリオ"/>
                          <a:cs typeface="メイリオ"/>
                        </a:rPr>
                        <a:t>に関する公共政策上の原則」を公</a:t>
                      </a:r>
                      <a:r>
                        <a:rPr sz="1400" spc="-10" dirty="0">
                          <a:latin typeface="メイリオ"/>
                          <a:cs typeface="メイリオ"/>
                        </a:rPr>
                        <a:t>表し、クロスボーダー機能に対するCBDC</a:t>
                      </a:r>
                      <a:r>
                        <a:rPr sz="1400" spc="-20" dirty="0">
                          <a:latin typeface="メイリオ"/>
                          <a:cs typeface="メイリオ"/>
                        </a:rPr>
                        <a:t>の役割を整理。</a:t>
                      </a:r>
                      <a:endParaRPr sz="1400" dirty="0">
                        <a:latin typeface="メイリオ"/>
                        <a:cs typeface="メイリオ"/>
                      </a:endParaRPr>
                    </a:p>
                    <a:p>
                      <a:pPr>
                        <a:lnSpc>
                          <a:spcPct val="100000"/>
                        </a:lnSpc>
                        <a:spcBef>
                          <a:spcPts val="55"/>
                        </a:spcBef>
                      </a:pPr>
                      <a:endParaRPr sz="2150" dirty="0">
                        <a:latin typeface="Times New Roman"/>
                        <a:cs typeface="Times New Roman"/>
                      </a:endParaRPr>
                    </a:p>
                    <a:p>
                      <a:pPr marL="432434">
                        <a:lnSpc>
                          <a:spcPct val="100000"/>
                        </a:lnSpc>
                      </a:pPr>
                      <a:r>
                        <a:rPr sz="1400" dirty="0">
                          <a:latin typeface="メイリオ"/>
                          <a:cs typeface="メイリオ"/>
                        </a:rPr>
                        <a:t>原則12．</a:t>
                      </a:r>
                      <a:r>
                        <a:rPr sz="1400" spc="-10" dirty="0">
                          <a:latin typeface="メイリオ"/>
                          <a:cs typeface="メイリオ"/>
                        </a:rPr>
                        <a:t>クロスボーダー機能</a:t>
                      </a:r>
                      <a:endParaRPr sz="1400" dirty="0">
                        <a:latin typeface="メイリオ"/>
                        <a:cs typeface="メイリオ"/>
                      </a:endParaRPr>
                    </a:p>
                    <a:p>
                      <a:pPr marL="432434" marR="296545" indent="177800">
                        <a:lnSpc>
                          <a:spcPct val="107200"/>
                        </a:lnSpc>
                        <a:spcBef>
                          <a:spcPts val="300"/>
                        </a:spcBef>
                      </a:pPr>
                      <a:r>
                        <a:rPr sz="1400" b="1" dirty="0">
                          <a:solidFill>
                            <a:srgbClr val="006FC0"/>
                          </a:solidFill>
                          <a:latin typeface="メイリオ"/>
                          <a:cs typeface="メイリオ"/>
                        </a:rPr>
                        <a:t>CBDC</a:t>
                      </a:r>
                      <a:r>
                        <a:rPr sz="1400" b="1" spc="-15" dirty="0">
                          <a:solidFill>
                            <a:srgbClr val="006FC0"/>
                          </a:solidFill>
                          <a:latin typeface="メイリオ"/>
                          <a:cs typeface="メイリオ"/>
                        </a:rPr>
                        <a:t> の発行を検討する法域</a:t>
                      </a:r>
                      <a:r>
                        <a:rPr sz="1400" spc="-15" dirty="0">
                          <a:latin typeface="メイリオ"/>
                          <a:cs typeface="メイリオ"/>
                        </a:rPr>
                        <a:t>は、中央銀行やその他の組織が</a:t>
                      </a:r>
                      <a:r>
                        <a:rPr sz="1400" dirty="0">
                          <a:latin typeface="メイリオ"/>
                          <a:cs typeface="メイリオ"/>
                        </a:rPr>
                        <a:t>CBDC</a:t>
                      </a:r>
                      <a:r>
                        <a:rPr sz="1400" spc="-30" dirty="0">
                          <a:latin typeface="メイリオ"/>
                          <a:cs typeface="メイリオ"/>
                        </a:rPr>
                        <a:t> の設計の</a:t>
                      </a:r>
                      <a:r>
                        <a:rPr sz="1400" spc="-20" dirty="0">
                          <a:latin typeface="メイリオ"/>
                          <a:cs typeface="メイリオ"/>
                        </a:rPr>
                        <a:t>国際的な側面に関する検討にオープンかつ協調的に取り組むこと等により、</a:t>
                      </a:r>
                      <a:r>
                        <a:rPr sz="1400" spc="-50" dirty="0">
                          <a:latin typeface="メイリオ"/>
                          <a:cs typeface="メイリオ"/>
                        </a:rPr>
                        <a:t> </a:t>
                      </a:r>
                      <a:r>
                        <a:rPr sz="1400" b="1" dirty="0">
                          <a:solidFill>
                            <a:srgbClr val="006FC0"/>
                          </a:solidFill>
                          <a:latin typeface="メイリオ"/>
                          <a:cs typeface="メイリオ"/>
                        </a:rPr>
                        <a:t>CBDC</a:t>
                      </a:r>
                      <a:r>
                        <a:rPr sz="1400" b="1" spc="-15" dirty="0">
                          <a:solidFill>
                            <a:srgbClr val="006FC0"/>
                          </a:solidFill>
                          <a:latin typeface="メイリオ"/>
                          <a:cs typeface="メイリオ"/>
                        </a:rPr>
                        <a:t> がクロスボーダー送金をどのように改善しうるかを検討すべき</a:t>
                      </a:r>
                      <a:r>
                        <a:rPr sz="1400" spc="-20" dirty="0">
                          <a:latin typeface="メイリオ"/>
                          <a:cs typeface="メイリオ"/>
                        </a:rPr>
                        <a:t>である。</a:t>
                      </a:r>
                      <a:endParaRPr sz="1400" dirty="0">
                        <a:latin typeface="メイリオ"/>
                        <a:cs typeface="メイリオ"/>
                      </a:endParaRPr>
                    </a:p>
                  </a:txBody>
                  <a:tcPr marL="0" marR="0" marT="1968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3"/>
                  </a:ext>
                </a:extLst>
              </a:tr>
              <a:tr h="574675">
                <a:tc>
                  <a:txBody>
                    <a:bodyPr/>
                    <a:lstStyle/>
                    <a:p>
                      <a:pPr marL="91440">
                        <a:lnSpc>
                          <a:spcPct val="100000"/>
                        </a:lnSpc>
                        <a:spcBef>
                          <a:spcPts val="160"/>
                        </a:spcBef>
                      </a:pPr>
                      <a:r>
                        <a:rPr sz="1400" dirty="0">
                          <a:latin typeface="メイリオ"/>
                          <a:cs typeface="メイリオ"/>
                        </a:rPr>
                        <a:t>～2022/7</a:t>
                      </a:r>
                      <a:r>
                        <a:rPr sz="1400" spc="-50" dirty="0">
                          <a:latin typeface="メイリオ"/>
                          <a:cs typeface="メイリオ"/>
                        </a:rPr>
                        <a:t>月</a:t>
                      </a:r>
                      <a:endParaRPr sz="1400">
                        <a:latin typeface="メイリオ"/>
                        <a:cs typeface="メイリオ"/>
                      </a:endParaRPr>
                    </a:p>
                  </a:txBody>
                  <a:tcPr marL="0" marR="0" marT="2032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tc>
                  <a:txBody>
                    <a:bodyPr/>
                    <a:lstStyle/>
                    <a:p>
                      <a:pPr marL="91440" marR="248920">
                        <a:lnSpc>
                          <a:spcPct val="107100"/>
                        </a:lnSpc>
                        <a:spcBef>
                          <a:spcPts val="160"/>
                        </a:spcBef>
                      </a:pPr>
                      <a:r>
                        <a:rPr sz="1400" dirty="0">
                          <a:latin typeface="メイリオ"/>
                          <a:cs typeface="メイリオ"/>
                        </a:rPr>
                        <a:t>CPMI</a:t>
                      </a:r>
                      <a:r>
                        <a:rPr sz="1400" spc="-20" dirty="0">
                          <a:latin typeface="メイリオ"/>
                          <a:cs typeface="メイリオ"/>
                        </a:rPr>
                        <a:t>等が上記「ロードマップ」に沿って、クロスボーダー決済の改善に向けた各国</a:t>
                      </a:r>
                      <a:r>
                        <a:rPr sz="1400" spc="-50" dirty="0">
                          <a:latin typeface="メイリオ"/>
                          <a:cs typeface="メイリオ"/>
                        </a:rPr>
                        <a:t> </a:t>
                      </a:r>
                      <a:r>
                        <a:rPr sz="1400" dirty="0">
                          <a:latin typeface="メイリオ"/>
                          <a:cs typeface="メイリオ"/>
                        </a:rPr>
                        <a:t>CBDC</a:t>
                      </a:r>
                      <a:r>
                        <a:rPr sz="1400" spc="-20" dirty="0">
                          <a:latin typeface="メイリオ"/>
                          <a:cs typeface="メイリオ"/>
                        </a:rPr>
                        <a:t>へのアクセスやインターリンクに関する選択肢を分析。</a:t>
                      </a:r>
                      <a:endParaRPr sz="1400" dirty="0">
                        <a:latin typeface="メイリオ"/>
                        <a:cs typeface="メイリオ"/>
                      </a:endParaRPr>
                    </a:p>
                  </a:txBody>
                  <a:tcPr marL="0" marR="0" marT="2032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E9ECF4"/>
                    </a:solidFill>
                  </a:tcPr>
                </a:tc>
                <a:extLst>
                  <a:ext uri="{0D108BD9-81ED-4DB2-BD59-A6C34878D82A}">
                    <a16:rowId xmlns:a16="http://schemas.microsoft.com/office/drawing/2014/main" val="10004"/>
                  </a:ext>
                </a:extLst>
              </a:tr>
            </a:tbl>
          </a:graphicData>
        </a:graphic>
      </p:graphicFrame>
      <p:sp>
        <p:nvSpPr>
          <p:cNvPr id="10" name="テキスト ボックス 9">
            <a:extLst>
              <a:ext uri="{FF2B5EF4-FFF2-40B4-BE49-F238E27FC236}">
                <a16:creationId xmlns:a16="http://schemas.microsoft.com/office/drawing/2014/main" id="{D6C38D0B-46FC-43A4-864F-E7BE044B4AF4}"/>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11" name="スライド番号プレースホルダー 1">
            <a:extLst>
              <a:ext uri="{FF2B5EF4-FFF2-40B4-BE49-F238E27FC236}">
                <a16:creationId xmlns:a16="http://schemas.microsoft.com/office/drawing/2014/main" id="{25B99D57-A6F8-41A5-9548-8C96976AEBA8}"/>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30</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４</a:t>
            </a: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デジタル基軸通貨</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51017DA0-7C21-44BB-8388-77D6F1F24C3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31</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5232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0AB3DB4-5976-181B-F9B9-780467EF7F35}"/>
              </a:ext>
            </a:extLst>
          </p:cNvPr>
          <p:cNvSpPr txBox="1"/>
          <p:nvPr/>
        </p:nvSpPr>
        <p:spPr>
          <a:xfrm>
            <a:off x="0" y="161510"/>
            <a:ext cx="12191999" cy="461665"/>
          </a:xfrm>
          <a:prstGeom prst="rect">
            <a:avLst/>
          </a:prstGeom>
          <a:noFill/>
        </p:spPr>
        <p:txBody>
          <a:bodyPr wrap="square" rtlCol="0">
            <a:spAutoFit/>
          </a:bodyPr>
          <a:lstStyle/>
          <a:p>
            <a:pPr algn="ctr"/>
            <a:r>
              <a:rPr lang="ja-JP" altLang="en-US" sz="2400" i="0" dirty="0">
                <a:solidFill>
                  <a:srgbClr val="1A1A1A"/>
                </a:solidFill>
                <a:effectLst/>
                <a:latin typeface="Yet R" panose="02030504000101010101" pitchFamily="18" charset="-127"/>
                <a:ea typeface="Yet R" panose="02030504000101010101" pitchFamily="18" charset="-127"/>
              </a:rPr>
              <a:t>複数の基軸通貨制度が存在する世界</a:t>
            </a:r>
            <a:endParaRPr kumimoji="1" lang="ja-JP" altLang="en-US" sz="2400" dirty="0">
              <a:latin typeface="Yet R" panose="02030504000101010101" pitchFamily="18" charset="-127"/>
              <a:ea typeface="Yet R" panose="02030504000101010101" pitchFamily="18" charset="-127"/>
            </a:endParaRPr>
          </a:p>
        </p:txBody>
      </p:sp>
      <p:sp>
        <p:nvSpPr>
          <p:cNvPr id="39" name="テキスト ボックス 38">
            <a:extLst>
              <a:ext uri="{FF2B5EF4-FFF2-40B4-BE49-F238E27FC236}">
                <a16:creationId xmlns:a16="http://schemas.microsoft.com/office/drawing/2014/main" id="{D3B6C4E4-B6CD-4677-87C8-331CF123C71C}"/>
              </a:ext>
            </a:extLst>
          </p:cNvPr>
          <p:cNvSpPr txBox="1"/>
          <p:nvPr/>
        </p:nvSpPr>
        <p:spPr>
          <a:xfrm>
            <a:off x="1006821" y="623175"/>
            <a:ext cx="10178358" cy="369332"/>
          </a:xfrm>
          <a:prstGeom prst="rect">
            <a:avLst/>
          </a:prstGeom>
          <a:noFill/>
        </p:spPr>
        <p:txBody>
          <a:bodyPr wrap="square">
            <a:spAutoFit/>
          </a:bodyPr>
          <a:lstStyle/>
          <a:p>
            <a:r>
              <a:rPr lang="en-US" altLang="ja-JP" dirty="0">
                <a:latin typeface="Britannic Bold" panose="020B0903060703020204" pitchFamily="34" charset="0"/>
              </a:rPr>
              <a:t>Fed Chief Jerome Powell says it’s possible to have more than one reserve currency in the world.</a:t>
            </a:r>
            <a:endParaRPr lang="ja-JP" altLang="en-US" dirty="0">
              <a:latin typeface="Britannic Bold" panose="020B0903060703020204" pitchFamily="34" charset="0"/>
            </a:endParaRPr>
          </a:p>
        </p:txBody>
      </p:sp>
      <p:sp>
        <p:nvSpPr>
          <p:cNvPr id="40" name="テキスト ボックス 39">
            <a:extLst>
              <a:ext uri="{FF2B5EF4-FFF2-40B4-BE49-F238E27FC236}">
                <a16:creationId xmlns:a16="http://schemas.microsoft.com/office/drawing/2014/main" id="{DEF6EE2A-F4A2-4072-91B1-59DE4B7E3C94}"/>
              </a:ext>
            </a:extLst>
          </p:cNvPr>
          <p:cNvSpPr txBox="1"/>
          <p:nvPr/>
        </p:nvSpPr>
        <p:spPr>
          <a:xfrm>
            <a:off x="362140" y="6211669"/>
            <a:ext cx="11624648" cy="646331"/>
          </a:xfrm>
          <a:prstGeom prst="rect">
            <a:avLst/>
          </a:prstGeom>
          <a:noFill/>
        </p:spPr>
        <p:txBody>
          <a:bodyPr wrap="square">
            <a:spAutoFit/>
          </a:bodyPr>
          <a:lstStyle/>
          <a:p>
            <a:r>
              <a:rPr lang="en-US" altLang="ja-JP" dirty="0">
                <a:latin typeface="Britannic Bold" panose="020B0903060703020204" pitchFamily="34" charset="0"/>
                <a:ea typeface="BIZ UDPゴシック" panose="020B0400000000000000" pitchFamily="50" charset="-128"/>
              </a:rPr>
              <a:t>Rep. Carolyn Maloney</a:t>
            </a:r>
            <a:r>
              <a:rPr lang="ja-JP" altLang="en-US" dirty="0">
                <a:latin typeface="Britannic Bold" panose="020B0903060703020204" pitchFamily="34" charset="0"/>
                <a:ea typeface="BIZ UDPゴシック" panose="020B0400000000000000" pitchFamily="50" charset="-128"/>
              </a:rPr>
              <a:t>が、ロシアと中国がドルを使わなくなった場合の米国経済に与える影響を質問し、パウエル議長が回答している動画（</a:t>
            </a:r>
            <a:r>
              <a:rPr lang="en-US" altLang="ja-JP" dirty="0">
                <a:latin typeface="Britannic Bold" panose="020B0903060703020204" pitchFamily="34" charset="0"/>
                <a:ea typeface="BIZ UDPゴシック" panose="020B0400000000000000" pitchFamily="50" charset="-128"/>
              </a:rPr>
              <a:t>1:03:40</a:t>
            </a:r>
            <a:r>
              <a:rPr lang="ja-JP" altLang="en-US" dirty="0">
                <a:latin typeface="Britannic Bold" panose="020B0903060703020204" pitchFamily="34" charset="0"/>
                <a:ea typeface="BIZ UDPゴシック" panose="020B0400000000000000" pitchFamily="50" charset="-128"/>
              </a:rPr>
              <a:t>から</a:t>
            </a:r>
            <a:r>
              <a:rPr lang="en-US" altLang="ja-JP" dirty="0">
                <a:latin typeface="Britannic Bold" panose="020B0903060703020204" pitchFamily="34" charset="0"/>
                <a:ea typeface="BIZ UDPゴシック" panose="020B0400000000000000" pitchFamily="50" charset="-128"/>
              </a:rPr>
              <a:t>1:05:30</a:t>
            </a:r>
            <a:r>
              <a:rPr lang="ja-JP" altLang="en-US" dirty="0">
                <a:latin typeface="Britannic Bold" panose="020B0903060703020204" pitchFamily="34" charset="0"/>
                <a:ea typeface="BIZ UDPゴシック" panose="020B0400000000000000" pitchFamily="50" charset="-128"/>
              </a:rPr>
              <a:t>の部分を参照）</a:t>
            </a:r>
          </a:p>
        </p:txBody>
      </p:sp>
      <p:pic>
        <p:nvPicPr>
          <p:cNvPr id="20" name="図 19">
            <a:extLst>
              <a:ext uri="{FF2B5EF4-FFF2-40B4-BE49-F238E27FC236}">
                <a16:creationId xmlns:a16="http://schemas.microsoft.com/office/drawing/2014/main" id="{F3406AA3-693B-49F1-8C85-0BB6B5C5EE99}"/>
              </a:ext>
            </a:extLst>
          </p:cNvPr>
          <p:cNvPicPr>
            <a:picLocks noChangeAspect="1"/>
          </p:cNvPicPr>
          <p:nvPr/>
        </p:nvPicPr>
        <p:blipFill>
          <a:blip r:embed="rId2"/>
          <a:stretch>
            <a:fillRect/>
          </a:stretch>
        </p:blipFill>
        <p:spPr>
          <a:xfrm>
            <a:off x="1104523" y="990387"/>
            <a:ext cx="9823010" cy="5139716"/>
          </a:xfrm>
          <a:prstGeom prst="rect">
            <a:avLst/>
          </a:prstGeom>
        </p:spPr>
      </p:pic>
      <p:sp>
        <p:nvSpPr>
          <p:cNvPr id="44" name="テキスト ボックス 43">
            <a:extLst>
              <a:ext uri="{FF2B5EF4-FFF2-40B4-BE49-F238E27FC236}">
                <a16:creationId xmlns:a16="http://schemas.microsoft.com/office/drawing/2014/main" id="{4483213A-BA99-43EF-A5F7-9442EFD984DA}"/>
              </a:ext>
            </a:extLst>
          </p:cNvPr>
          <p:cNvSpPr txBox="1"/>
          <p:nvPr/>
        </p:nvSpPr>
        <p:spPr>
          <a:xfrm>
            <a:off x="3142655" y="1084840"/>
            <a:ext cx="4644707" cy="307777"/>
          </a:xfrm>
          <a:prstGeom prst="rect">
            <a:avLst/>
          </a:prstGeom>
          <a:noFill/>
        </p:spPr>
        <p:txBody>
          <a:bodyPr wrap="square">
            <a:spAutoFit/>
          </a:bodyPr>
          <a:lstStyle/>
          <a:p>
            <a:r>
              <a:rPr lang="en-US" altLang="ja-JP" sz="1400" dirty="0">
                <a:solidFill>
                  <a:schemeClr val="bg1"/>
                </a:solidFill>
                <a:latin typeface="Amasis MT Pro Medium" panose="02040604050005020304" pitchFamily="18" charset="0"/>
                <a:ea typeface="BIZ UDPゴシック" panose="020B0400000000000000" pitchFamily="50" charset="-128"/>
              </a:rPr>
              <a:t>https://www.youtube.com/watch?v=r38K7xoBLVU</a:t>
            </a:r>
            <a:endParaRPr lang="ja-JP" altLang="en-US" sz="1400" dirty="0">
              <a:solidFill>
                <a:schemeClr val="bg1"/>
              </a:solidFill>
              <a:latin typeface="Amasis MT Pro Medium" panose="02040604050005020304" pitchFamily="18" charset="0"/>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D6E9BFE-4DF7-429C-8585-F0A4F1E78AD5}"/>
              </a:ext>
            </a:extLst>
          </p:cNvPr>
          <p:cNvSpPr txBox="1"/>
          <p:nvPr/>
        </p:nvSpPr>
        <p:spPr>
          <a:xfrm rot="19238454">
            <a:off x="851988" y="3700778"/>
            <a:ext cx="4581331" cy="307777"/>
          </a:xfrm>
          <a:prstGeom prst="rect">
            <a:avLst/>
          </a:prstGeom>
          <a:noFill/>
        </p:spPr>
        <p:txBody>
          <a:bodyPr wrap="square" rtlCol="0">
            <a:spAutoFit/>
          </a:bodyPr>
          <a:lstStyle/>
          <a:p>
            <a:pPr algn="ctr"/>
            <a:r>
              <a:rPr lang="ja-JP" altLang="en-US" sz="1400" b="1" i="0" dirty="0">
                <a:solidFill>
                  <a:schemeClr val="accent4">
                    <a:lumMod val="20000"/>
                    <a:lumOff val="80000"/>
                  </a:schemeClr>
                </a:solidFill>
                <a:effectLst/>
                <a:latin typeface="BIZ UDPゴシック" panose="020B0400000000000000" pitchFamily="50" charset="-128"/>
                <a:ea typeface="BIZ UDPゴシック" panose="020B0400000000000000" pitchFamily="50" charset="-128"/>
              </a:rPr>
              <a:t>基軸通貨は複数あっても良いと言っている？</a:t>
            </a:r>
            <a:endParaRPr kumimoji="1" lang="ja-JP" altLang="en-US" sz="2400" dirty="0">
              <a:solidFill>
                <a:schemeClr val="accent4">
                  <a:lumMod val="20000"/>
                  <a:lumOff val="80000"/>
                </a:schemeClr>
              </a:solidFill>
              <a:latin typeface="BIZ UDPゴシック" panose="020B0400000000000000" pitchFamily="50" charset="-128"/>
              <a:ea typeface="BIZ UDPゴシック" panose="020B0400000000000000" pitchFamily="50" charset="-128"/>
            </a:endParaRPr>
          </a:p>
        </p:txBody>
      </p:sp>
      <p:sp>
        <p:nvSpPr>
          <p:cNvPr id="8" name="スライド番号プレースホルダー 1">
            <a:extLst>
              <a:ext uri="{FF2B5EF4-FFF2-40B4-BE49-F238E27FC236}">
                <a16:creationId xmlns:a16="http://schemas.microsoft.com/office/drawing/2014/main" id="{C138EBC1-A8C2-47A0-80C0-ADD039E2ADDA}"/>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6080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a:extLst>
              <a:ext uri="{FF2B5EF4-FFF2-40B4-BE49-F238E27FC236}">
                <a16:creationId xmlns:a16="http://schemas.microsoft.com/office/drawing/2014/main" id="{7D0D4BB2-E85D-163A-E7A6-0707DDE50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457" y="1476375"/>
            <a:ext cx="55245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67A08719-EAC0-8FA6-55E8-A2F59B4BBBDB}"/>
              </a:ext>
            </a:extLst>
          </p:cNvPr>
          <p:cNvPicPr>
            <a:picLocks noChangeAspect="1"/>
          </p:cNvPicPr>
          <p:nvPr/>
        </p:nvPicPr>
        <p:blipFill>
          <a:blip r:embed="rId3"/>
          <a:stretch>
            <a:fillRect/>
          </a:stretch>
        </p:blipFill>
        <p:spPr>
          <a:xfrm>
            <a:off x="415043" y="8162"/>
            <a:ext cx="5655686" cy="6858000"/>
          </a:xfrm>
          <a:prstGeom prst="rect">
            <a:avLst/>
          </a:prstGeom>
        </p:spPr>
      </p:pic>
      <p:sp>
        <p:nvSpPr>
          <p:cNvPr id="14" name="テキスト ボックス 13">
            <a:extLst>
              <a:ext uri="{FF2B5EF4-FFF2-40B4-BE49-F238E27FC236}">
                <a16:creationId xmlns:a16="http://schemas.microsoft.com/office/drawing/2014/main" id="{04B60139-52DB-E23D-6826-F4BFD2383E9F}"/>
              </a:ext>
            </a:extLst>
          </p:cNvPr>
          <p:cNvSpPr txBox="1"/>
          <p:nvPr/>
        </p:nvSpPr>
        <p:spPr>
          <a:xfrm rot="21398981">
            <a:off x="1828798" y="960194"/>
            <a:ext cx="9715501" cy="461665"/>
          </a:xfrm>
          <a:prstGeom prst="rect">
            <a:avLst/>
          </a:prstGeom>
          <a:solidFill>
            <a:schemeClr val="bg1">
              <a:lumMod val="95000"/>
            </a:schemeClr>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インド準備銀行は、ルピー国際決済システム導入を発表</a:t>
            </a:r>
            <a:r>
              <a:rPr kumimoji="1" lang="ja-JP" altLang="en-US" dirty="0">
                <a:latin typeface="BIZ UDPゴシック" panose="020B0400000000000000" pitchFamily="50" charset="-128"/>
                <a:ea typeface="BIZ UDPゴシック" panose="020B0400000000000000" pitchFamily="50" charset="-128"/>
              </a:rPr>
              <a:t>（２０２２．７．１１）</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BA321CA9-D72B-4F3E-A122-144862700A00}"/>
              </a:ext>
            </a:extLst>
          </p:cNvPr>
          <p:cNvSpPr txBox="1"/>
          <p:nvPr/>
        </p:nvSpPr>
        <p:spPr>
          <a:xfrm>
            <a:off x="6359978" y="30366"/>
            <a:ext cx="5584371" cy="646331"/>
          </a:xfrm>
          <a:prstGeom prst="rect">
            <a:avLst/>
          </a:prstGeom>
          <a:noFill/>
        </p:spPr>
        <p:txBody>
          <a:bodyPr wrap="square" rtlCol="0">
            <a:spAutoFit/>
          </a:bodyPr>
          <a:lstStyle/>
          <a:p>
            <a:r>
              <a:rPr kumimoji="1" lang="ja-JP" altLang="en-US" dirty="0">
                <a:latin typeface="HG丸ｺﾞｼｯｸM-PRO" panose="020F0600000000000000" pitchFamily="50" charset="-128"/>
                <a:ea typeface="HG丸ｺﾞｼｯｸM-PRO" panose="020F0600000000000000" pitchFamily="50" charset="-128"/>
              </a:rPr>
              <a:t>ドル建て国際決済ではなく、ルピーによる国際決済が可能になった。</a:t>
            </a:r>
          </a:p>
        </p:txBody>
      </p:sp>
      <p:sp>
        <p:nvSpPr>
          <p:cNvPr id="7" name="テキスト ボックス 6">
            <a:extLst>
              <a:ext uri="{FF2B5EF4-FFF2-40B4-BE49-F238E27FC236}">
                <a16:creationId xmlns:a16="http://schemas.microsoft.com/office/drawing/2014/main" id="{A4330FD7-AC62-A972-306D-AEAF630EC47E}"/>
              </a:ext>
            </a:extLst>
          </p:cNvPr>
          <p:cNvSpPr txBox="1"/>
          <p:nvPr/>
        </p:nvSpPr>
        <p:spPr>
          <a:xfrm>
            <a:off x="5606923" y="5649509"/>
            <a:ext cx="6337426" cy="1015663"/>
          </a:xfrm>
          <a:prstGeom prst="rect">
            <a:avLst/>
          </a:prstGeom>
          <a:noFill/>
        </p:spPr>
        <p:txBody>
          <a:bodyPr wrap="square">
            <a:spAutoFit/>
          </a:bodyPr>
          <a:lstStyle/>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インド最大のセメント会社ウルトラテックはロシアの</a:t>
            </a:r>
            <a:r>
              <a:rPr lang="ja-JP" altLang="en-US" sz="1200" b="0" i="1" dirty="0">
                <a:solidFill>
                  <a:srgbClr val="000000"/>
                </a:solidFill>
                <a:effectLst/>
                <a:latin typeface="Microsoft YaHei" panose="020B0503020204020204" pitchFamily="34" charset="-122"/>
                <a:ea typeface="Microsoft YaHei" panose="020B0503020204020204" pitchFamily="34" charset="-122"/>
              </a:rPr>
              <a:t>シベリア</a:t>
            </a:r>
            <a:r>
              <a:rPr lang="ja-JP" altLang="en-US" sz="1200" b="0" i="0" dirty="0">
                <a:solidFill>
                  <a:srgbClr val="000000"/>
                </a:solidFill>
                <a:effectLst/>
                <a:latin typeface="Microsoft YaHei" panose="020B0503020204020204" pitchFamily="34" charset="-122"/>
                <a:ea typeface="Microsoft YaHei" panose="020B0503020204020204" pitchFamily="34" charset="-122"/>
              </a:rPr>
              <a:t>石炭</a:t>
            </a:r>
            <a:r>
              <a:rPr lang="ja-JP" altLang="en-US" sz="1200" b="0" i="1" dirty="0">
                <a:solidFill>
                  <a:srgbClr val="000000"/>
                </a:solidFill>
                <a:effectLst/>
                <a:latin typeface="Microsoft YaHei" panose="020B0503020204020204" pitchFamily="34" charset="-122"/>
                <a:ea typeface="Microsoft YaHei" panose="020B0503020204020204" pitchFamily="34" charset="-122"/>
              </a:rPr>
              <a:t>エネルギー</a:t>
            </a:r>
            <a:r>
              <a:rPr lang="ja-JP" altLang="en-US" sz="1200" b="0" i="0" dirty="0">
                <a:solidFill>
                  <a:srgbClr val="000000"/>
                </a:solidFill>
                <a:effectLst/>
                <a:latin typeface="Microsoft YaHei" panose="020B0503020204020204" pitchFamily="34" charset="-122"/>
                <a:ea typeface="Microsoft YaHei" panose="020B0503020204020204" pitchFamily="34" charset="-122"/>
              </a:rPr>
              <a:t>会社（</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0" dirty="0">
                <a:solidFill>
                  <a:srgbClr val="000000"/>
                </a:solidFill>
                <a:effectLst/>
                <a:latin typeface="Microsoft YaHei" panose="020B0503020204020204" pitchFamily="34" charset="-122"/>
                <a:ea typeface="Microsoft YaHei" panose="020B0503020204020204" pitchFamily="34" charset="-122"/>
              </a:rPr>
              <a:t>）から</a:t>
            </a:r>
            <a:r>
              <a:rPr lang="en-US" altLang="ja-JP" sz="1200" b="0" i="0" u="none" strike="noStrike" dirty="0">
                <a:effectLst/>
                <a:latin typeface="Microsoft YaHei" panose="020B0503020204020204" pitchFamily="34" charset="-122"/>
                <a:ea typeface="Microsoft YaHei" panose="020B0503020204020204" pitchFamily="34" charset="-122"/>
              </a:rPr>
              <a:t>15</a:t>
            </a:r>
            <a:r>
              <a:rPr lang="ja-JP" altLang="en-US" sz="1200" b="0" i="0" u="none" strike="noStrike" dirty="0">
                <a:effectLst/>
                <a:latin typeface="Microsoft YaHei" panose="020B0503020204020204" pitchFamily="34" charset="-122"/>
                <a:ea typeface="Microsoft YaHei" panose="020B0503020204020204" pitchFamily="34" charset="-122"/>
              </a:rPr>
              <a:t>万</a:t>
            </a:r>
            <a:r>
              <a:rPr lang="en-US" altLang="ja-JP" sz="1200" b="0" i="0" u="none" strike="noStrike" dirty="0">
                <a:effectLst/>
                <a:latin typeface="Microsoft YaHei" panose="020B0503020204020204" pitchFamily="34" charset="-122"/>
                <a:ea typeface="Microsoft YaHei" panose="020B0503020204020204" pitchFamily="34" charset="-122"/>
              </a:rPr>
              <a:t>7000</a:t>
            </a:r>
            <a:r>
              <a:rPr lang="ja-JP" altLang="en-US" sz="1200" b="0" i="0" u="none" strike="noStrike" dirty="0">
                <a:effectLst/>
                <a:latin typeface="Microsoft YaHei" panose="020B0503020204020204" pitchFamily="34" charset="-122"/>
                <a:ea typeface="Microsoft YaHei" panose="020B0503020204020204" pitchFamily="34" charset="-122"/>
              </a:rPr>
              <a:t>トンの石炭</a:t>
            </a:r>
            <a:r>
              <a:rPr lang="ja-JP" altLang="en-US" sz="1200" b="0" i="0" dirty="0">
                <a:solidFill>
                  <a:srgbClr val="000000"/>
                </a:solidFill>
                <a:effectLst/>
                <a:latin typeface="Microsoft YaHei" panose="020B0503020204020204" pitchFamily="34" charset="-122"/>
                <a:ea typeface="Microsoft YaHei" panose="020B0503020204020204" pitchFamily="34" charset="-122"/>
              </a:rPr>
              <a:t>を購入し、極東の港から出荷。</a:t>
            </a:r>
            <a:r>
              <a:rPr lang="en-US" altLang="ja-JP" sz="1200" b="0" i="0" dirty="0">
                <a:solidFill>
                  <a:srgbClr val="000000"/>
                </a:solidFill>
                <a:effectLst/>
                <a:latin typeface="Microsoft YaHei" panose="020B0503020204020204" pitchFamily="34" charset="-122"/>
                <a:ea typeface="Microsoft YaHei" panose="020B0503020204020204" pitchFamily="34" charset="-122"/>
              </a:rPr>
              <a:t>2022</a:t>
            </a:r>
            <a:r>
              <a:rPr lang="ja-JP" altLang="en-US" sz="1200" b="0" i="0" dirty="0">
                <a:solidFill>
                  <a:srgbClr val="000000"/>
                </a:solidFill>
                <a:effectLst/>
                <a:latin typeface="Microsoft YaHei" panose="020B0503020204020204" pitchFamily="34" charset="-122"/>
                <a:ea typeface="Microsoft YaHei" panose="020B0503020204020204" pitchFamily="34" charset="-122"/>
              </a:rPr>
              <a:t>年</a:t>
            </a:r>
            <a:r>
              <a:rPr lang="en-US" altLang="ja-JP" sz="1200" b="0" i="0" dirty="0">
                <a:solidFill>
                  <a:srgbClr val="000000"/>
                </a:solidFill>
                <a:effectLst/>
                <a:latin typeface="Microsoft YaHei" panose="020B0503020204020204" pitchFamily="34" charset="-122"/>
                <a:ea typeface="Microsoft YaHei" panose="020B0503020204020204" pitchFamily="34" charset="-122"/>
              </a:rPr>
              <a:t>6</a:t>
            </a:r>
            <a:r>
              <a:rPr lang="ja-JP" altLang="en-US" sz="1200" b="0" i="0" dirty="0">
                <a:solidFill>
                  <a:srgbClr val="000000"/>
                </a:solidFill>
                <a:effectLst/>
                <a:latin typeface="Microsoft YaHei" panose="020B0503020204020204" pitchFamily="34" charset="-122"/>
                <a:ea typeface="Microsoft YaHei" panose="020B0503020204020204" pitchFamily="34" charset="-122"/>
              </a:rPr>
              <a:t>月</a:t>
            </a:r>
            <a:r>
              <a:rPr lang="en-US" altLang="ja-JP" sz="1200" b="0" i="0" dirty="0">
                <a:solidFill>
                  <a:srgbClr val="000000"/>
                </a:solidFill>
                <a:effectLst/>
                <a:latin typeface="Microsoft YaHei" panose="020B0503020204020204" pitchFamily="34" charset="-122"/>
                <a:ea typeface="Microsoft YaHei" panose="020B0503020204020204" pitchFamily="34" charset="-122"/>
              </a:rPr>
              <a:t>5</a:t>
            </a:r>
            <a:r>
              <a:rPr lang="ja-JP" altLang="en-US" sz="1200" b="0" i="0" dirty="0">
                <a:solidFill>
                  <a:srgbClr val="000000"/>
                </a:solidFill>
                <a:effectLst/>
                <a:latin typeface="Microsoft YaHei" panose="020B0503020204020204" pitchFamily="34" charset="-122"/>
                <a:ea typeface="Microsoft YaHei" panose="020B0503020204020204" pitchFamily="34" charset="-122"/>
              </a:rPr>
              <a:t>日付の請求代金は約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1</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a:t>
            </a:r>
            <a:r>
              <a:rPr lang="en-US" altLang="ja-JP" sz="1200" b="0" i="0" dirty="0">
                <a:solidFill>
                  <a:srgbClr val="000000"/>
                </a:solidFill>
                <a:effectLst/>
                <a:latin typeface="Microsoft YaHei" panose="020B0503020204020204" pitchFamily="34" charset="-122"/>
                <a:ea typeface="Microsoft YaHei" panose="020B0503020204020204" pitchFamily="34" charset="-122"/>
              </a:rPr>
              <a:t>7200</a:t>
            </a:r>
            <a:r>
              <a:rPr lang="ja-JP" altLang="en-US" sz="1200" b="0" i="0" dirty="0">
                <a:solidFill>
                  <a:srgbClr val="000000"/>
                </a:solidFill>
                <a:effectLst/>
                <a:latin typeface="Microsoft YaHei" panose="020B0503020204020204" pitchFamily="34" charset="-122"/>
                <a:ea typeface="Microsoft YaHei" panose="020B0503020204020204" pitchFamily="34" charset="-122"/>
              </a:rPr>
              <a:t>万元（約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36</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億円）。</a:t>
            </a:r>
          </a:p>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取引を手配したのは</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1" dirty="0">
                <a:solidFill>
                  <a:srgbClr val="000000"/>
                </a:solidFill>
                <a:effectLst/>
                <a:latin typeface="Microsoft YaHei" panose="020B0503020204020204" pitchFamily="34" charset="-122"/>
                <a:ea typeface="Microsoft YaHei" panose="020B0503020204020204" pitchFamily="34" charset="-122"/>
              </a:rPr>
              <a:t>の</a:t>
            </a:r>
            <a:r>
              <a:rPr lang="ja-JP" altLang="en-US" sz="1200" b="0" i="0" dirty="0">
                <a:solidFill>
                  <a:srgbClr val="000000"/>
                </a:solidFill>
                <a:effectLst/>
                <a:latin typeface="Microsoft YaHei" panose="020B0503020204020204" pitchFamily="34" charset="-122"/>
                <a:ea typeface="Microsoft YaHei" panose="020B0503020204020204" pitchFamily="34" charset="-122"/>
              </a:rPr>
              <a:t>ドバイ部門で、他の企業も元建てでロシア産石炭を発注。</a:t>
            </a:r>
            <a:endParaRPr lang="en-US" altLang="ja-JP" sz="1200" b="0" i="0" dirty="0">
              <a:solidFill>
                <a:srgbClr val="000000"/>
              </a:solidFill>
              <a:effectLst/>
              <a:latin typeface="Microsoft YaHei" panose="020B0503020204020204" pitchFamily="34" charset="-122"/>
              <a:ea typeface="Microsoft YaHei" panose="020B0503020204020204" pitchFamily="34" charset="-122"/>
            </a:endParaRPr>
          </a:p>
          <a:p>
            <a:pPr algn="l"/>
            <a:r>
              <a:rPr lang="ja-JP" altLang="en-US" sz="1200" dirty="0">
                <a:solidFill>
                  <a:srgbClr val="000000"/>
                </a:solidFill>
                <a:latin typeface="Microsoft YaHei" panose="020B0503020204020204" pitchFamily="34" charset="-122"/>
                <a:ea typeface="Microsoft YaHei" panose="020B0503020204020204" pitchFamily="34" charset="-122"/>
              </a:rPr>
              <a:t>ルピーでの国際決済が可能となれば、上記のような人民元建てからルピーに代わる。</a:t>
            </a:r>
            <a:endParaRPr lang="ja-JP" altLang="en-US" sz="1200" b="0" i="0" dirty="0">
              <a:solidFill>
                <a:srgbClr val="000000"/>
              </a:solidFill>
              <a:effectLst/>
              <a:latin typeface="Microsoft YaHei" panose="020B0503020204020204" pitchFamily="34" charset="-122"/>
              <a:ea typeface="Microsoft YaHei" panose="020B0503020204020204" pitchFamily="34" charset="-122"/>
            </a:endParaRPr>
          </a:p>
        </p:txBody>
      </p:sp>
      <p:sp>
        <p:nvSpPr>
          <p:cNvPr id="8" name="スライド番号プレースホルダー 1">
            <a:extLst>
              <a:ext uri="{FF2B5EF4-FFF2-40B4-BE49-F238E27FC236}">
                <a16:creationId xmlns:a16="http://schemas.microsoft.com/office/drawing/2014/main" id="{804A6D13-B7C4-4BCC-A417-C9ACFE7FDC2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6783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ADF963C-8F01-7AEF-581F-9FAF8594A014}"/>
              </a:ext>
            </a:extLst>
          </p:cNvPr>
          <p:cNvPicPr>
            <a:picLocks noChangeAspect="1"/>
          </p:cNvPicPr>
          <p:nvPr/>
        </p:nvPicPr>
        <p:blipFill>
          <a:blip r:embed="rId2"/>
          <a:stretch>
            <a:fillRect/>
          </a:stretch>
        </p:blipFill>
        <p:spPr>
          <a:xfrm>
            <a:off x="1039496" y="0"/>
            <a:ext cx="10113007" cy="6858000"/>
          </a:xfrm>
          <a:prstGeom prst="rect">
            <a:avLst/>
          </a:prstGeom>
        </p:spPr>
      </p:pic>
      <p:sp>
        <p:nvSpPr>
          <p:cNvPr id="12" name="テキスト ボックス 11">
            <a:extLst>
              <a:ext uri="{FF2B5EF4-FFF2-40B4-BE49-F238E27FC236}">
                <a16:creationId xmlns:a16="http://schemas.microsoft.com/office/drawing/2014/main" id="{B56DF4F7-B396-C1F8-66A1-FC21864DC171}"/>
              </a:ext>
            </a:extLst>
          </p:cNvPr>
          <p:cNvSpPr txBox="1"/>
          <p:nvPr/>
        </p:nvSpPr>
        <p:spPr>
          <a:xfrm>
            <a:off x="1862050" y="0"/>
            <a:ext cx="8570423" cy="215444"/>
          </a:xfrm>
          <a:prstGeom prst="rect">
            <a:avLst/>
          </a:prstGeom>
          <a:noFill/>
        </p:spPr>
        <p:txBody>
          <a:bodyPr wrap="square">
            <a:spAutoFit/>
          </a:bodyPr>
          <a:lstStyle/>
          <a:p>
            <a:pPr algn="ctr"/>
            <a:r>
              <a:rPr lang="en-US" altLang="ja-JP" sz="800" dirty="0">
                <a:latin typeface="UD デジタル 教科書体 NK-R" panose="02020400000000000000" pitchFamily="18" charset="-128"/>
                <a:ea typeface="UD デジタル 教科書体 NK-R" panose="02020400000000000000" pitchFamily="18" charset="-128"/>
                <a:hlinkClick r:id="rId3"/>
              </a:rPr>
              <a:t>https://www.kansascityfed.org/research/jackson-hole-economic-symposium/about-jackson-hole-economic-symposium/</a:t>
            </a:r>
            <a:r>
              <a:rPr lang="ja-JP" altLang="en-US" sz="800" dirty="0">
                <a:latin typeface="UD デジタル 教科書体 NK-R" panose="02020400000000000000" pitchFamily="18" charset="-128"/>
                <a:ea typeface="UD デジタル 教科書体 NK-R" panose="02020400000000000000" pitchFamily="18" charset="-128"/>
              </a:rPr>
              <a:t>　</a:t>
            </a:r>
          </a:p>
        </p:txBody>
      </p:sp>
      <p:sp>
        <p:nvSpPr>
          <p:cNvPr id="15" name="テキスト ボックス 14">
            <a:extLst>
              <a:ext uri="{FF2B5EF4-FFF2-40B4-BE49-F238E27FC236}">
                <a16:creationId xmlns:a16="http://schemas.microsoft.com/office/drawing/2014/main" id="{4AD920AF-FAC6-758F-483C-E4CEBCE273BE}"/>
              </a:ext>
            </a:extLst>
          </p:cNvPr>
          <p:cNvSpPr txBox="1"/>
          <p:nvPr/>
        </p:nvSpPr>
        <p:spPr>
          <a:xfrm>
            <a:off x="1278773" y="4145039"/>
            <a:ext cx="9634452" cy="900246"/>
          </a:xfrm>
          <a:prstGeom prst="rect">
            <a:avLst/>
          </a:prstGeom>
          <a:solidFill>
            <a:schemeClr val="bg2"/>
          </a:solidFill>
        </p:spPr>
        <p:txBody>
          <a:bodyPr wrap="square">
            <a:spAutoFit/>
          </a:bodyPr>
          <a:lstStyle/>
          <a:p>
            <a:pPr algn="l"/>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２０２２年</a:t>
            </a:r>
            <a:r>
              <a:rPr lang="en-US" altLang="ja-JP" sz="1050" b="1" i="0" dirty="0">
                <a:solidFill>
                  <a:srgbClr val="333333"/>
                </a:solidFill>
                <a:effectLst/>
                <a:latin typeface="UD デジタル 教科書体 NK-R" panose="02020400000000000000" pitchFamily="18" charset="-128"/>
                <a:ea typeface="UD デジタル 教科書体 NK-R" panose="02020400000000000000" pitchFamily="18" charset="-128"/>
              </a:rPr>
              <a:t>8</a:t>
            </a:r>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月</a:t>
            </a:r>
            <a:r>
              <a:rPr lang="en-US" altLang="ja-JP" sz="1050" b="1" i="0" dirty="0">
                <a:solidFill>
                  <a:srgbClr val="333333"/>
                </a:solidFill>
                <a:effectLst/>
                <a:latin typeface="UD デジタル 教科書体 NK-R" panose="02020400000000000000" pitchFamily="18" charset="-128"/>
                <a:ea typeface="UD デジタル 教科書体 NK-R" panose="02020400000000000000" pitchFamily="18" charset="-128"/>
              </a:rPr>
              <a:t>26</a:t>
            </a:r>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日　</a:t>
            </a:r>
            <a:r>
              <a:rPr lang="ja-JP" altLang="en-US" sz="1050" b="1" i="0" dirty="0">
                <a:solidFill>
                  <a:srgbClr val="333333"/>
                </a:solidFill>
                <a:effectLst/>
                <a:highlight>
                  <a:srgbClr val="FFFF00"/>
                </a:highlight>
                <a:latin typeface="UD デジタル 教科書体 NK-R" panose="02020400000000000000" pitchFamily="18" charset="-128"/>
                <a:ea typeface="UD デジタル 教科書体 NK-R" panose="02020400000000000000" pitchFamily="18" charset="-128"/>
              </a:rPr>
              <a:t>ジャクソン・ホール・エコノミック・ポリシー・シンポジウム</a:t>
            </a:r>
            <a:r>
              <a:rPr lang="en-US" altLang="ja-JP" sz="1050" b="1" i="0" dirty="0">
                <a:solidFill>
                  <a:srgbClr val="333333"/>
                </a:solidFill>
                <a:effectLst/>
                <a:latin typeface="UD デジタル 教科書体 NK-R" panose="02020400000000000000" pitchFamily="18" charset="-128"/>
                <a:ea typeface="UD デジタル 教科書体 NK-R" panose="02020400000000000000" pitchFamily="18" charset="-128"/>
              </a:rPr>
              <a:t>_</a:t>
            </a:r>
            <a:r>
              <a:rPr lang="ja-JP" altLang="en-US" sz="1050" b="1" i="0" dirty="0">
                <a:solidFill>
                  <a:srgbClr val="333333"/>
                </a:solidFill>
                <a:effectLst/>
                <a:latin typeface="UD デジタル 教科書体 NK-R" panose="02020400000000000000" pitchFamily="18" charset="-128"/>
                <a:ea typeface="UD デジタル 教科書体 NK-R" panose="02020400000000000000" pitchFamily="18" charset="-128"/>
              </a:rPr>
              <a:t>今年のテーマは、</a:t>
            </a:r>
            <a:r>
              <a:rPr lang="ja-JP" altLang="en-US" sz="1050" b="1" i="0" dirty="0">
                <a:effectLst/>
                <a:highlight>
                  <a:srgbClr val="FFFF00"/>
                </a:highlight>
                <a:latin typeface="UD デジタル 教科書体 NK-R" panose="02020400000000000000" pitchFamily="18" charset="-128"/>
                <a:ea typeface="UD デジタル 教科書体 NK-R" panose="02020400000000000000" pitchFamily="18" charset="-128"/>
              </a:rPr>
              <a:t>経済と政策の制約の再評価</a:t>
            </a:r>
          </a:p>
          <a:p>
            <a:pPr algn="l"/>
            <a:r>
              <a:rPr lang="ja-JP" altLang="en-US" sz="1050" b="0" i="0" dirty="0">
                <a:solidFill>
                  <a:srgbClr val="333333"/>
                </a:solidFill>
                <a:effectLst/>
                <a:latin typeface="UD デジタル 教科書体 NK-R" panose="02020400000000000000" pitchFamily="18" charset="-128"/>
                <a:ea typeface="UD デジタル 教科書体 NK-R" panose="02020400000000000000" pitchFamily="18" charset="-128"/>
              </a:rPr>
              <a:t>今年のテーマは、パンデミック時の経済的制約の出現と、供給に関する考慮事項がどのように中心的な舞台に戻ってきたかを探ります。歴史的なレベルの財政および金融緩和が需要の急増につながったとしても、ボトルネックと不足により経済的供給は制限されており、その結果、世界的にインフレを押し上げる不均衡が生じています。さらに、パンデミックに対する並外れた、しばしば革新的な世界的な政策対応は、財政の持続可能性や中央銀行のバランスシートの最終的な規模に関する懸念など、マクロ経済政策を拘束する制約について疑問を投げかけています。</a:t>
            </a:r>
          </a:p>
        </p:txBody>
      </p:sp>
      <p:pic>
        <p:nvPicPr>
          <p:cNvPr id="5122" name="Picture 2" descr="Bloomberg's dollar gauge recovers from recent decline to resume uptrend">
            <a:extLst>
              <a:ext uri="{FF2B5EF4-FFF2-40B4-BE49-F238E27FC236}">
                <a16:creationId xmlns:a16="http://schemas.microsoft.com/office/drawing/2014/main" id="{5FC594F7-F3FF-5C9E-D489-4989450DE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4" y="5145578"/>
            <a:ext cx="3044049" cy="171227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llar has breached, approached or is heading toward key levels vs peers">
            <a:extLst>
              <a:ext uri="{FF2B5EF4-FFF2-40B4-BE49-F238E27FC236}">
                <a16:creationId xmlns:a16="http://schemas.microsoft.com/office/drawing/2014/main" id="{F91B037D-59F8-6EF7-057E-F494EBBE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3301" y="5069504"/>
            <a:ext cx="3167150" cy="1780452"/>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C410FAFD-F899-8FD0-C52B-D6279A53C2C1}"/>
              </a:ext>
            </a:extLst>
          </p:cNvPr>
          <p:cNvSpPr txBox="1"/>
          <p:nvPr/>
        </p:nvSpPr>
        <p:spPr>
          <a:xfrm>
            <a:off x="0" y="551687"/>
            <a:ext cx="12120806" cy="646331"/>
          </a:xfrm>
          <a:prstGeom prst="rect">
            <a:avLst/>
          </a:prstGeom>
          <a:noFill/>
        </p:spPr>
        <p:txBody>
          <a:bodyPr wrap="square" rtlCol="0">
            <a:spAutoFit/>
          </a:bodyPr>
          <a:lstStyle/>
          <a:p>
            <a:r>
              <a:rPr kumimoji="1" lang="ja-JP" altLang="en-US" dirty="0">
                <a:solidFill>
                  <a:srgbClr val="C00000"/>
                </a:solidFill>
                <a:latin typeface="UD デジタル 教科書体 N-B" panose="02020700000000000000" pitchFamily="17" charset="-128"/>
                <a:ea typeface="UD デジタル 教科書体 N-B" panose="02020700000000000000" pitchFamily="17" charset="-128"/>
              </a:rPr>
              <a:t>カンザス連銀が主催するこのシンポジウムは、世界中の金融専門家が集まり議論する、所謂「金融のダボス会議」と呼ばれる重要な会議。</a:t>
            </a:r>
          </a:p>
        </p:txBody>
      </p:sp>
      <p:sp>
        <p:nvSpPr>
          <p:cNvPr id="9" name="スライド番号プレースホルダー 1">
            <a:extLst>
              <a:ext uri="{FF2B5EF4-FFF2-40B4-BE49-F238E27FC236}">
                <a16:creationId xmlns:a16="http://schemas.microsoft.com/office/drawing/2014/main" id="{38E2F61E-CC0F-4A9D-9B05-0D46E4FCEF6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34</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9709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https://forms.office.com/r/gbqfiHmUyH</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QR コード&#10;&#10;自動的に生成された説明">
            <a:extLst>
              <a:ext uri="{FF2B5EF4-FFF2-40B4-BE49-F238E27FC236}">
                <a16:creationId xmlns:a16="http://schemas.microsoft.com/office/drawing/2014/main" id="{3A7961D5-E632-471E-BFD4-96657D5FD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544" y="563446"/>
            <a:ext cx="5915062" cy="5915062"/>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09B1C8-830E-4674-9060-039A5139D064}"/>
              </a:ext>
            </a:extLst>
          </p:cNvPr>
          <p:cNvSpPr txBox="1"/>
          <p:nvPr/>
        </p:nvSpPr>
        <p:spPr>
          <a:xfrm>
            <a:off x="550801" y="1480439"/>
            <a:ext cx="11387674" cy="5109091"/>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RNA</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rPr>
              <a:t>日（木）　　　</a:t>
            </a:r>
            <a:r>
              <a:rPr lang="ja-JP" altLang="ja-JP" sz="1800" b="1" dirty="0">
                <a:solidFill>
                  <a:srgbClr val="C00000"/>
                </a:solidFill>
                <a:effectLst/>
                <a:latin typeface="游ゴシック" panose="020B0400000000000000" pitchFamily="50" charset="-128"/>
                <a:ea typeface="Meiryo UI" panose="020B0604030504040204" pitchFamily="50" charset="-128"/>
                <a:cs typeface="ＭＳ Ｐゴシック" panose="020B0600070205080204" pitchFamily="50" charset="-128"/>
              </a:rPr>
              <a:t>「中央銀行デジタル通貨（</a:t>
            </a:r>
            <a:r>
              <a:rPr lang="en-US" altLang="ja-JP" sz="1800" b="1" dirty="0">
                <a:solidFill>
                  <a:srgbClr val="C00000"/>
                </a:solidFill>
                <a:effectLst/>
                <a:latin typeface="游ゴシック" panose="020B0400000000000000" pitchFamily="50" charset="-128"/>
                <a:ea typeface="Meiryo UI" panose="020B0604030504040204" pitchFamily="50" charset="-128"/>
                <a:cs typeface="ＭＳ Ｐゴシック" panose="020B0600070205080204" pitchFamily="50" charset="-128"/>
              </a:rPr>
              <a:t>CBDC</a:t>
            </a:r>
            <a:r>
              <a:rPr lang="ja-JP" altLang="ja-JP" sz="1800" b="1" dirty="0">
                <a:solidFill>
                  <a:srgbClr val="C00000"/>
                </a:solidFill>
                <a:effectLst/>
                <a:latin typeface="游ゴシック" panose="020B0400000000000000" pitchFamily="50" charset="-128"/>
                <a:ea typeface="Meiryo UI" panose="020B0604030504040204" pitchFamily="50" charset="-128"/>
                <a:cs typeface="ＭＳ Ｐゴシック" panose="020B0600070205080204" pitchFamily="50" charset="-128"/>
              </a:rPr>
              <a:t>）の最新動向～ブロックチェーン、デジタル基軸通貨～」</a:t>
            </a:r>
            <a:endParaRPr lang="en-US" altLang="ja-JP" b="1" dirty="0">
              <a:solidFill>
                <a:srgbClr val="C00000"/>
              </a:solidFill>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生物学</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シリーズ（２）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DNA</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の産業利用～ストレージやセンシングなど～</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	</a:t>
            </a:r>
          </a:p>
          <a:p>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Work-X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セミナー　古くて新しいスピントロニクス～擬似量子ビット計算の可能性～</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11</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経済安全保障とエマージングテクノロジー</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日（金）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重要性を増すオープンデータ～開戦に至る抗戦力調査と三井物産～</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1077218"/>
          </a:xfrm>
          <a:prstGeom prst="rect">
            <a:avLst/>
          </a:prstGeom>
          <a:noFill/>
        </p:spPr>
        <p:txBody>
          <a:bodyPr wrap="square" rtlCol="0">
            <a:spAutoFit/>
          </a:bodyPr>
          <a:lstStyle/>
          <a:p>
            <a:pPr algn="ctr"/>
            <a:r>
              <a:rPr kumimoji="1" lang="ja-JP" altLang="en-US" sz="3200" dirty="0">
                <a:solidFill>
                  <a:srgbClr val="C00000"/>
                </a:solidFill>
                <a:latin typeface="Amasis MT Pro Medium" panose="02040604050005020304" pitchFamily="18" charset="0"/>
                <a:ea typeface="BIZ UDP明朝 Medium" panose="02020500000000000000" pitchFamily="18" charset="-128"/>
              </a:rPr>
              <a:t>はじめに</a:t>
            </a:r>
            <a:endParaRPr kumimoji="1" lang="en-US" altLang="ja-JP" sz="3200" dirty="0">
              <a:solidFill>
                <a:srgbClr val="C00000"/>
              </a:solidFill>
              <a:latin typeface="Amasis MT Pro Medium" panose="02040604050005020304" pitchFamily="18" charset="0"/>
              <a:ea typeface="BIZ UDP明朝 Medium" panose="02020500000000000000" pitchFamily="18" charset="-128"/>
            </a:endParaRPr>
          </a:p>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637502" y="2522137"/>
            <a:ext cx="1808704" cy="830997"/>
          </a:xfrm>
          <a:prstGeom prst="rect">
            <a:avLst/>
          </a:prstGeom>
          <a:noFill/>
        </p:spPr>
        <p:txBody>
          <a:bodyPr wrap="square" rtlCol="0">
            <a:spAutoFit/>
          </a:bodyPr>
          <a:lstStyle/>
          <a:p>
            <a:pPr algn="r"/>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
        <p:nvSpPr>
          <p:cNvPr id="5" name="スライド番号プレースホルダー 1">
            <a:extLst>
              <a:ext uri="{FF2B5EF4-FFF2-40B4-BE49-F238E27FC236}">
                <a16:creationId xmlns:a16="http://schemas.microsoft.com/office/drawing/2014/main" id="{3C91BA64-A726-4D03-936B-4A1D119775D3}"/>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4</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047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ブロックチェーン</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9B187E5F-7DA7-43BC-9F81-14A2A9142CE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5</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7693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5"/>
          <p:cNvSpPr>
            <a:spLocks noChangeArrowheads="1"/>
          </p:cNvSpPr>
          <p:nvPr/>
        </p:nvSpPr>
        <p:spPr bwMode="auto">
          <a:xfrm>
            <a:off x="0" y="6626225"/>
            <a:ext cx="23631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 https://bitcoin.org/bitcoin.pdf</a:t>
            </a:r>
            <a:endParaRPr lang="ja-JP" altLang="en-US" sz="900" dirty="0">
              <a:latin typeface="Meiryo UI" panose="020B0604030504040204" pitchFamily="50" charset="-128"/>
              <a:ea typeface="Meiryo UI" panose="020B0604030504040204" pitchFamily="50" charset="-128"/>
            </a:endParaRPr>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4" y="1310489"/>
            <a:ext cx="6176520" cy="499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正方形/長方形 5"/>
          <p:cNvSpPr>
            <a:spLocks noChangeArrowheads="1"/>
          </p:cNvSpPr>
          <p:nvPr/>
        </p:nvSpPr>
        <p:spPr bwMode="auto">
          <a:xfrm>
            <a:off x="6156085" y="2076964"/>
            <a:ext cx="6035915"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本当の</a:t>
            </a:r>
            <a:r>
              <a:rPr lang="en-US" altLang="ja-JP" sz="1600" b="1" dirty="0">
                <a:latin typeface="Meiryo UI" panose="020B0604030504040204" pitchFamily="50" charset="-128"/>
                <a:ea typeface="Meiryo UI" panose="020B0604030504040204" pitchFamily="50" charset="-128"/>
              </a:rPr>
              <a:t>P2P</a:t>
            </a:r>
            <a:r>
              <a:rPr lang="ja-JP" altLang="en-US" sz="1600" b="1" dirty="0">
                <a:latin typeface="Meiryo UI" panose="020B0604030504040204" pitchFamily="50" charset="-128"/>
                <a:ea typeface="Meiryo UI" panose="020B0604030504040204" pitchFamily="50" charset="-128"/>
              </a:rPr>
              <a:t>電子通貨が実現すると、金融機関を介在させることなく直接オンラインで送金できる</a:t>
            </a:r>
            <a:r>
              <a:rPr lang="ja-JP" altLang="en-US" sz="1600" dirty="0">
                <a:latin typeface="Meiryo UI" panose="020B0604030504040204" pitchFamily="50" charset="-128"/>
                <a:ea typeface="Meiryo UI" panose="020B0604030504040204" pitchFamily="50" charset="-128"/>
              </a:rPr>
              <a:t>。このメリットは企業、個人にとって非常に大きい。</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○従来の仮想通貨では、電子署名を使って電子通貨を実現しているが、</a:t>
            </a:r>
            <a:r>
              <a:rPr lang="ja-JP" altLang="en-US" sz="1600" b="1" dirty="0">
                <a:latin typeface="Meiryo UI" panose="020B0604030504040204" pitchFamily="50" charset="-128"/>
                <a:ea typeface="Meiryo UI" panose="020B0604030504040204" pitchFamily="50" charset="-128"/>
              </a:rPr>
              <a:t>電子署名の偽造（</a:t>
            </a:r>
            <a:r>
              <a:rPr lang="en-US" altLang="ja-JP" sz="1600" b="1" dirty="0">
                <a:latin typeface="Meiryo UI" panose="020B0604030504040204" pitchFamily="50" charset="-128"/>
                <a:ea typeface="Meiryo UI" panose="020B0604030504040204" pitchFamily="50" charset="-128"/>
              </a:rPr>
              <a:t>Copy</a:t>
            </a:r>
            <a:r>
              <a:rPr lang="ja-JP" altLang="en-US" sz="1600" b="1" dirty="0">
                <a:latin typeface="Meiryo UI" panose="020B0604030504040204" pitchFamily="50" charset="-128"/>
                <a:ea typeface="Meiryo UI" panose="020B0604030504040204" pitchFamily="50" charset="-128"/>
              </a:rPr>
              <a:t>）により多重使用を抑止できない</a:t>
            </a:r>
            <a:r>
              <a:rPr lang="ja-JP" altLang="en-US" sz="1600" dirty="0">
                <a:latin typeface="Meiryo UI" panose="020B0604030504040204" pitchFamily="50" charset="-128"/>
                <a:ea typeface="Meiryo UI" panose="020B0604030504040204" pitchFamily="50" charset="-128"/>
              </a:rPr>
              <a:t>。この為、第三者機関を設置して対応している。これでは真の</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電子通貨とは言えない。</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○この多重使用問題を</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ネットワークで解決する方法が見つかれば、本当の</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電子通貨が実現する。</a:t>
            </a:r>
            <a:r>
              <a:rPr lang="en-US" altLang="ja-JP" sz="1600" dirty="0">
                <a:latin typeface="Meiryo UI" panose="020B0604030504040204" pitchFamily="50" charset="-128"/>
                <a:ea typeface="Meiryo UI" panose="020B0604030504040204" pitchFamily="50" charset="-128"/>
              </a:rPr>
              <a:t>2008</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月、そこで考え出されたのが、</a:t>
            </a:r>
            <a:r>
              <a:rPr lang="en-US" altLang="ja-JP" sz="1600" dirty="0" err="1">
                <a:latin typeface="Meiryo UI" panose="020B0604030504040204" pitchFamily="50" charset="-128"/>
                <a:ea typeface="Meiryo UI" panose="020B0604030504040204" pitchFamily="50" charset="-128"/>
              </a:rPr>
              <a:t>Blockchain</a:t>
            </a:r>
            <a:r>
              <a:rPr lang="ja-JP" altLang="en-US" sz="1600" dirty="0" err="1">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Blockchain</a:t>
            </a:r>
            <a:r>
              <a:rPr lang="ja-JP" altLang="en-US" sz="1600" dirty="0">
                <a:latin typeface="Meiryo UI" panose="020B0604030504040204" pitchFamily="50" charset="-128"/>
                <a:ea typeface="Meiryo UI" panose="020B0604030504040204" pitchFamily="50" charset="-128"/>
              </a:rPr>
              <a:t>は、</a:t>
            </a:r>
            <a:r>
              <a:rPr lang="ja-JP" altLang="en-US" sz="1600" b="1" dirty="0">
                <a:latin typeface="Meiryo UI" panose="020B0604030504040204" pitchFamily="50" charset="-128"/>
                <a:ea typeface="Meiryo UI" panose="020B0604030504040204" pitchFamily="50" charset="-128"/>
              </a:rPr>
              <a:t>分散型のコンピューターネットワーク（</a:t>
            </a:r>
            <a:r>
              <a:rPr lang="en-US" altLang="ja-JP" sz="1600" b="1" dirty="0">
                <a:latin typeface="Meiryo UI" panose="020B0604030504040204" pitchFamily="50" charset="-128"/>
                <a:ea typeface="Meiryo UI" panose="020B0604030504040204" pitchFamily="50" charset="-128"/>
              </a:rPr>
              <a:t>Peer to Peer</a:t>
            </a:r>
            <a:r>
              <a:rPr lang="ja-JP" altLang="en-US" sz="1600" b="1" dirty="0">
                <a:latin typeface="Meiryo UI" panose="020B0604030504040204" pitchFamily="50" charset="-128"/>
                <a:ea typeface="Meiryo UI" panose="020B0604030504040204" pitchFamily="50" charset="-128"/>
              </a:rPr>
              <a:t>）で実現され、中央管理者を置かずにして「信憑性のある合意に到達する方法」を可能とする技術</a:t>
            </a:r>
            <a:r>
              <a:rPr lang="ja-JP" altLang="en-US" sz="1600" dirty="0">
                <a:latin typeface="Meiryo UI" panose="020B0604030504040204" pitchFamily="50" charset="-128"/>
                <a:ea typeface="Meiryo UI" panose="020B0604030504040204" pitchFamily="50" charset="-128"/>
              </a:rPr>
              <a:t>である。</a:t>
            </a:r>
          </a:p>
        </p:txBody>
      </p:sp>
      <p:sp>
        <p:nvSpPr>
          <p:cNvPr id="15" name="正方形/長方形 1"/>
          <p:cNvSpPr>
            <a:spLocks noChangeArrowheads="1"/>
          </p:cNvSpPr>
          <p:nvPr/>
        </p:nvSpPr>
        <p:spPr bwMode="auto">
          <a:xfrm>
            <a:off x="5873750" y="1306725"/>
            <a:ext cx="6318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600" dirty="0" err="1">
                <a:latin typeface="Meiryo UI" panose="020B0604030504040204" pitchFamily="50" charset="-128"/>
                <a:ea typeface="Meiryo UI" panose="020B0604030504040204" pitchFamily="50" charset="-128"/>
              </a:rPr>
              <a:t>Nakamoto</a:t>
            </a:r>
            <a:r>
              <a:rPr lang="en-US" altLang="ja-JP" sz="1600" dirty="0">
                <a:latin typeface="Meiryo UI" panose="020B0604030504040204" pitchFamily="50" charset="-128"/>
                <a:ea typeface="Meiryo UI" panose="020B0604030504040204" pitchFamily="50" charset="-128"/>
              </a:rPr>
              <a:t> Satoshi</a:t>
            </a:r>
          </a:p>
          <a:p>
            <a:pPr algn="ct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Bitcoin : </a:t>
            </a:r>
            <a:r>
              <a:rPr lang="en-US" altLang="ja-JP" sz="1600" b="1" dirty="0">
                <a:latin typeface="Meiryo UI" panose="020B0604030504040204" pitchFamily="50" charset="-128"/>
                <a:ea typeface="Meiryo UI" panose="020B0604030504040204" pitchFamily="50" charset="-128"/>
              </a:rPr>
              <a:t>A Peer-to-Peer Electronic Cash System</a:t>
            </a:r>
            <a:r>
              <a:rPr lang="ja-JP" altLang="en-US" sz="1600" dirty="0">
                <a:latin typeface="Meiryo UI" panose="020B0604030504040204" pitchFamily="50" charset="-128"/>
                <a:ea typeface="Meiryo UI" panose="020B0604030504040204" pitchFamily="50" charset="-128"/>
              </a:rPr>
              <a:t>」</a:t>
            </a:r>
          </a:p>
        </p:txBody>
      </p:sp>
      <p:sp>
        <p:nvSpPr>
          <p:cNvPr id="4" name="角丸四角形 3"/>
          <p:cNvSpPr/>
          <p:nvPr/>
        </p:nvSpPr>
        <p:spPr>
          <a:xfrm>
            <a:off x="144855" y="1421394"/>
            <a:ext cx="5875699" cy="4916032"/>
          </a:xfrm>
          <a:prstGeom prst="roundRect">
            <a:avLst>
              <a:gd name="adj" fmla="val 3171"/>
            </a:avLst>
          </a:prstGeom>
          <a:noFill/>
          <a:ln w="38100">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126055" y="776756"/>
            <a:ext cx="7939889" cy="369332"/>
          </a:xfrm>
          <a:prstGeom prst="rect">
            <a:avLst/>
          </a:prstGeom>
          <a:solidFill>
            <a:schemeClr val="accent2">
              <a:lumMod val="75000"/>
            </a:schemeClr>
          </a:solidFill>
          <a:scene3d>
            <a:camera prst="orthographicFront"/>
            <a:lightRig rig="threePt" dir="t"/>
          </a:scene3d>
          <a:sp3d>
            <a:bevelT prst="relaxedInset"/>
          </a:sp3d>
        </p:spPr>
        <p:txBody>
          <a:bodyPr wrap="square">
            <a:spAutoFit/>
          </a:bodyPr>
          <a:lstStyle/>
          <a:p>
            <a:pPr algn="ctr"/>
            <a:r>
              <a:rPr lang="ja-JP" altLang="en-US" dirty="0">
                <a:solidFill>
                  <a:schemeClr val="bg1"/>
                </a:solidFill>
                <a:latin typeface="Meiryo UI" panose="020B0604030504040204" pitchFamily="50" charset="-128"/>
                <a:ea typeface="Meiryo UI" panose="020B0604030504040204" pitchFamily="50" charset="-128"/>
              </a:rPr>
              <a:t>仮想通貨とは、「国家の裏付けがなく、ネットワークなどを介して流通する決済手段</a:t>
            </a:r>
          </a:p>
        </p:txBody>
      </p:sp>
      <p:sp>
        <p:nvSpPr>
          <p:cNvPr id="20" name="テキスト ボックス 19">
            <a:extLst>
              <a:ext uri="{FF2B5EF4-FFF2-40B4-BE49-F238E27FC236}">
                <a16:creationId xmlns:a16="http://schemas.microsoft.com/office/drawing/2014/main" id="{D8823140-4A4A-4922-B303-6191FF06D680}"/>
              </a:ext>
            </a:extLst>
          </p:cNvPr>
          <p:cNvSpPr txBox="1"/>
          <p:nvPr/>
        </p:nvSpPr>
        <p:spPr>
          <a:xfrm>
            <a:off x="2434171" y="130108"/>
            <a:ext cx="7339694" cy="523220"/>
          </a:xfrm>
          <a:prstGeom prst="rect">
            <a:avLst/>
          </a:prstGeom>
          <a:noFill/>
        </p:spPr>
        <p:txBody>
          <a:bodyPr wrap="square" rtlCol="0">
            <a:spAutoFit/>
          </a:bodyPr>
          <a:lstStyle/>
          <a:p>
            <a:pPr algn="ctr"/>
            <a:r>
              <a:rPr kumimoji="1" lang="ja-JP" altLang="en-US" sz="2800" b="1" dirty="0">
                <a:latin typeface="Yet R" panose="02030504000101010101" pitchFamily="18" charset="-127"/>
                <a:ea typeface="Yet R" panose="02030504000101010101" pitchFamily="18" charset="-127"/>
              </a:rPr>
              <a:t>ブロックチェーン</a:t>
            </a:r>
          </a:p>
        </p:txBody>
      </p:sp>
      <p:sp>
        <p:nvSpPr>
          <p:cNvPr id="9" name="スライド番号プレースホルダー 1">
            <a:extLst>
              <a:ext uri="{FF2B5EF4-FFF2-40B4-BE49-F238E27FC236}">
                <a16:creationId xmlns:a16="http://schemas.microsoft.com/office/drawing/2014/main" id="{D60079C6-C7D7-4498-8A78-343079A9350D}"/>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6</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075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5"/>
          <p:cNvSpPr>
            <a:spLocks noChangeArrowheads="1"/>
          </p:cNvSpPr>
          <p:nvPr/>
        </p:nvSpPr>
        <p:spPr bwMode="auto">
          <a:xfrm>
            <a:off x="0" y="6652175"/>
            <a:ext cx="48718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900" dirty="0">
                <a:latin typeface="Meiryo UI" panose="020B0604030504040204" pitchFamily="50" charset="-128"/>
                <a:ea typeface="Meiryo UI" panose="020B0604030504040204" pitchFamily="50" charset="-128"/>
              </a:rPr>
              <a:t>（出典）</a:t>
            </a:r>
            <a:r>
              <a:rPr lang="en-US" altLang="ja-JP" sz="900" dirty="0" err="1">
                <a:latin typeface="Meiryo UI" panose="020B0604030504040204" pitchFamily="50" charset="-128"/>
                <a:ea typeface="Meiryo UI" panose="020B0604030504040204" pitchFamily="50" charset="-128"/>
              </a:rPr>
              <a:t>Nakamoto</a:t>
            </a:r>
            <a:r>
              <a:rPr lang="en-US" altLang="ja-JP" sz="900" dirty="0">
                <a:latin typeface="Meiryo UI" panose="020B0604030504040204" pitchFamily="50" charset="-128"/>
                <a:ea typeface="Meiryo UI" panose="020B0604030504040204" pitchFamily="50" charset="-128"/>
              </a:rPr>
              <a:t> Satoshi</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Bitcoin : A Peer-to-Peer Electronic Cash System</a:t>
            </a:r>
            <a:r>
              <a:rPr lang="ja-JP" altLang="en-US" sz="900" dirty="0">
                <a:latin typeface="Meiryo UI" panose="020B0604030504040204" pitchFamily="50" charset="-128"/>
                <a:ea typeface="Meiryo UI" panose="020B0604030504040204" pitchFamily="50" charset="-128"/>
              </a:rPr>
              <a:t>」を修整</a:t>
            </a:r>
          </a:p>
        </p:txBody>
      </p:sp>
      <p:sp>
        <p:nvSpPr>
          <p:cNvPr id="4" name="正方形/長方形 3"/>
          <p:cNvSpPr/>
          <p:nvPr/>
        </p:nvSpPr>
        <p:spPr>
          <a:xfrm>
            <a:off x="2224077" y="1956788"/>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32691" y="2221807"/>
            <a:ext cx="1258432" cy="525101"/>
          </a:xfrm>
          <a:prstGeom prst="roundRect">
            <a:avLst/>
          </a:prstGeom>
          <a:solidFill>
            <a:srgbClr val="7030A0"/>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三井太郎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16" name="角丸四角形 15"/>
          <p:cNvSpPr/>
          <p:nvPr/>
        </p:nvSpPr>
        <p:spPr>
          <a:xfrm>
            <a:off x="2532691" y="3304313"/>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0" name="角丸四角形 19"/>
          <p:cNvSpPr/>
          <p:nvPr/>
        </p:nvSpPr>
        <p:spPr>
          <a:xfrm>
            <a:off x="2532691" y="4308945"/>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前の取引の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4904011" y="1956788"/>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5212625" y="2221807"/>
            <a:ext cx="1258432" cy="525101"/>
          </a:xfrm>
          <a:prstGeom prst="roundRect">
            <a:avLst/>
          </a:prstGeom>
          <a:solidFill>
            <a:srgbClr val="CE08B2"/>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三井花子</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24" name="角丸四角形 23"/>
          <p:cNvSpPr/>
          <p:nvPr/>
        </p:nvSpPr>
        <p:spPr>
          <a:xfrm>
            <a:off x="5212625" y="3304312"/>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05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5" name="角丸四角形 24"/>
          <p:cNvSpPr/>
          <p:nvPr/>
        </p:nvSpPr>
        <p:spPr>
          <a:xfrm>
            <a:off x="5212625" y="4314406"/>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三井太郎の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6" name="正方形/長方形 25"/>
          <p:cNvSpPr/>
          <p:nvPr/>
        </p:nvSpPr>
        <p:spPr>
          <a:xfrm>
            <a:off x="7583946" y="1951902"/>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7892560" y="2216921"/>
            <a:ext cx="1258432" cy="525101"/>
          </a:xfrm>
          <a:prstGeom prst="roundRect">
            <a:avLst/>
          </a:prstGeom>
          <a:solidFill>
            <a:srgbClr val="002060"/>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三井次郎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28" name="角丸四角形 27"/>
          <p:cNvSpPr/>
          <p:nvPr/>
        </p:nvSpPr>
        <p:spPr>
          <a:xfrm>
            <a:off x="7892560" y="3304312"/>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9" name="角丸四角形 28"/>
          <p:cNvSpPr/>
          <p:nvPr/>
        </p:nvSpPr>
        <p:spPr>
          <a:xfrm>
            <a:off x="7892560" y="4308945"/>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三井花子の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30" name="角丸四角形 29"/>
          <p:cNvSpPr/>
          <p:nvPr/>
        </p:nvSpPr>
        <p:spPr>
          <a:xfrm>
            <a:off x="2483668" y="5465310"/>
            <a:ext cx="1258432" cy="52510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三井太郎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cxnSp>
        <p:nvCxnSpPr>
          <p:cNvPr id="40" name="直線矢印コネクタ 39"/>
          <p:cNvCxnSpPr>
            <a:endCxn id="16" idx="0"/>
          </p:cNvCxnSpPr>
          <p:nvPr/>
        </p:nvCxnSpPr>
        <p:spPr>
          <a:xfrm>
            <a:off x="3161907" y="2742022"/>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右矢印 40"/>
          <p:cNvSpPr/>
          <p:nvPr/>
        </p:nvSpPr>
        <p:spPr>
          <a:xfrm>
            <a:off x="4035567" y="3445412"/>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a:off x="6715502" y="3461829"/>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p:cNvSpPr/>
          <p:nvPr/>
        </p:nvSpPr>
        <p:spPr>
          <a:xfrm>
            <a:off x="5212625" y="5461277"/>
            <a:ext cx="1258432" cy="525101"/>
          </a:xfrm>
          <a:prstGeom prst="roundRect">
            <a:avLst/>
          </a:prstGeom>
          <a:solidFill>
            <a:srgbClr val="CE08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三井花子</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sp>
        <p:nvSpPr>
          <p:cNvPr id="48" name="右矢印 47"/>
          <p:cNvSpPr/>
          <p:nvPr/>
        </p:nvSpPr>
        <p:spPr>
          <a:xfrm>
            <a:off x="1355633" y="3440114"/>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p:cNvCxnSpPr/>
          <p:nvPr/>
        </p:nvCxnSpPr>
        <p:spPr>
          <a:xfrm>
            <a:off x="3161423" y="3829413"/>
            <a:ext cx="0"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角丸四角形 51"/>
          <p:cNvSpPr/>
          <p:nvPr/>
        </p:nvSpPr>
        <p:spPr>
          <a:xfrm>
            <a:off x="7883847" y="5465310"/>
            <a:ext cx="1258432" cy="52510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三井次郎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sp>
        <p:nvSpPr>
          <p:cNvPr id="54" name="右矢印 53"/>
          <p:cNvSpPr/>
          <p:nvPr/>
        </p:nvSpPr>
        <p:spPr>
          <a:xfrm>
            <a:off x="9395436" y="3440114"/>
            <a:ext cx="1177058" cy="271604"/>
          </a:xfrm>
          <a:prstGeom prst="rightArrow">
            <a:avLst/>
          </a:prstGeom>
          <a:solidFill>
            <a:schemeClr val="bg2"/>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p:cNvCxnSpPr/>
          <p:nvPr/>
        </p:nvCxnSpPr>
        <p:spPr>
          <a:xfrm>
            <a:off x="5809756" y="2742022"/>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24" idx="2"/>
          </p:cNvCxnSpPr>
          <p:nvPr/>
        </p:nvCxnSpPr>
        <p:spPr>
          <a:xfrm>
            <a:off x="5841841" y="3829413"/>
            <a:ext cx="3017"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a:off x="8521776" y="2745290"/>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endCxn id="29" idx="0"/>
          </p:cNvCxnSpPr>
          <p:nvPr/>
        </p:nvCxnSpPr>
        <p:spPr>
          <a:xfrm>
            <a:off x="8521776" y="3829413"/>
            <a:ext cx="0"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6" idx="3"/>
          </p:cNvCxnSpPr>
          <p:nvPr/>
        </p:nvCxnSpPr>
        <p:spPr>
          <a:xfrm>
            <a:off x="3791123" y="2484358"/>
            <a:ext cx="1443759" cy="183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30" idx="3"/>
          </p:cNvCxnSpPr>
          <p:nvPr/>
        </p:nvCxnSpPr>
        <p:spPr>
          <a:xfrm flipV="1">
            <a:off x="3742100" y="4790467"/>
            <a:ext cx="1470525" cy="937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3585765" y="5326921"/>
            <a:ext cx="11972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電子署名</a:t>
            </a:r>
          </a:p>
        </p:txBody>
      </p:sp>
      <p:sp>
        <p:nvSpPr>
          <p:cNvPr id="69" name="テキスト ボックス 68"/>
          <p:cNvSpPr txBox="1"/>
          <p:nvPr/>
        </p:nvSpPr>
        <p:spPr>
          <a:xfrm>
            <a:off x="3887670" y="2969351"/>
            <a:ext cx="84683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確認</a:t>
            </a:r>
          </a:p>
        </p:txBody>
      </p:sp>
      <p:cxnSp>
        <p:nvCxnSpPr>
          <p:cNvPr id="70" name="直線矢印コネクタ 69"/>
          <p:cNvCxnSpPr>
            <a:stCxn id="45" idx="3"/>
          </p:cNvCxnSpPr>
          <p:nvPr/>
        </p:nvCxnSpPr>
        <p:spPr>
          <a:xfrm flipV="1">
            <a:off x="6471057" y="4818730"/>
            <a:ext cx="1438408" cy="90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6341160" y="5326921"/>
            <a:ext cx="11972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電子署名</a:t>
            </a:r>
          </a:p>
        </p:txBody>
      </p:sp>
      <p:cxnSp>
        <p:nvCxnSpPr>
          <p:cNvPr id="76" name="直線矢印コネクタ 75"/>
          <p:cNvCxnSpPr/>
          <p:nvPr/>
        </p:nvCxnSpPr>
        <p:spPr>
          <a:xfrm>
            <a:off x="6445436" y="2495624"/>
            <a:ext cx="1447124" cy="1859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6596892" y="2959679"/>
            <a:ext cx="84683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確認</a:t>
            </a:r>
          </a:p>
        </p:txBody>
      </p:sp>
      <p:sp>
        <p:nvSpPr>
          <p:cNvPr id="80" name="正方形/長方形 79"/>
          <p:cNvSpPr/>
          <p:nvPr/>
        </p:nvSpPr>
        <p:spPr>
          <a:xfrm>
            <a:off x="1162624" y="740666"/>
            <a:ext cx="10585612" cy="1077218"/>
          </a:xfrm>
          <a:prstGeom prst="rect">
            <a:avLst/>
          </a:prstGeom>
        </p:spPr>
        <p:txBody>
          <a:bodyPr wrap="square">
            <a:spAutoFit/>
          </a:bodyPr>
          <a:lstStyle/>
          <a:p>
            <a:pPr>
              <a:spcBef>
                <a:spcPct val="0"/>
              </a:spcBef>
              <a:buFontTx/>
              <a:buNone/>
            </a:pPr>
            <a:r>
              <a:rPr lang="ja-JP" altLang="en-US" sz="1600" dirty="0">
                <a:latin typeface="Meiryo UI" panose="020B0604030504040204" pitchFamily="50" charset="-128"/>
                <a:ea typeface="Meiryo UI" panose="020B0604030504040204" pitchFamily="50" charset="-128"/>
              </a:rPr>
              <a:t>①三井太郎は、「自分が持っているビットコインの所有権を三井花子に移す」という取引に対し、自分の秘密鍵を使って署名し、ネットワークに報告。</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②三井太郎の電子署名は、「送金するビットコインが自分に渡るまでの取引の記録」（これがハッシュ）と「三井花子の公開鍵」をセットにする。</a:t>
            </a:r>
            <a:endParaRPr lang="en-US" altLang="ja-JP" sz="1600" dirty="0">
              <a:latin typeface="Meiryo UI" panose="020B0604030504040204" pitchFamily="50" charset="-128"/>
              <a:ea typeface="Meiryo UI" panose="020B0604030504040204" pitchFamily="50" charset="-128"/>
            </a:endParaRPr>
          </a:p>
        </p:txBody>
      </p:sp>
      <p:sp>
        <p:nvSpPr>
          <p:cNvPr id="81" name="テキスト ボックス 80"/>
          <p:cNvSpPr txBox="1"/>
          <p:nvPr/>
        </p:nvSpPr>
        <p:spPr>
          <a:xfrm>
            <a:off x="5014765" y="1651480"/>
            <a:ext cx="157040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三井太郎の作業</a:t>
            </a:r>
          </a:p>
        </p:txBody>
      </p:sp>
      <p:sp>
        <p:nvSpPr>
          <p:cNvPr id="82" name="テキスト ボックス 81"/>
          <p:cNvSpPr txBox="1"/>
          <p:nvPr/>
        </p:nvSpPr>
        <p:spPr>
          <a:xfrm>
            <a:off x="7652882" y="1650980"/>
            <a:ext cx="157040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三井花子の作業</a:t>
            </a:r>
          </a:p>
        </p:txBody>
      </p:sp>
      <p:sp>
        <p:nvSpPr>
          <p:cNvPr id="85" name="正方形/長方形 84"/>
          <p:cNvSpPr/>
          <p:nvPr/>
        </p:nvSpPr>
        <p:spPr>
          <a:xfrm>
            <a:off x="5114685" y="2869824"/>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10BTC</a:t>
            </a:r>
            <a:r>
              <a:rPr kumimoji="1" lang="ja-JP" altLang="en-US" sz="1100" dirty="0">
                <a:solidFill>
                  <a:schemeClr val="tx1"/>
                </a:solidFill>
                <a:latin typeface="Meiryo UI" panose="020B0604030504040204" pitchFamily="50" charset="-128"/>
                <a:ea typeface="Meiryo UI" panose="020B0604030504040204" pitchFamily="50" charset="-128"/>
              </a:rPr>
              <a:t>を花子さんへ</a:t>
            </a:r>
          </a:p>
        </p:txBody>
      </p:sp>
      <p:sp>
        <p:nvSpPr>
          <p:cNvPr id="86" name="正方形/長方形 85"/>
          <p:cNvSpPr/>
          <p:nvPr/>
        </p:nvSpPr>
        <p:spPr>
          <a:xfrm>
            <a:off x="7820241" y="2853273"/>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5BTC</a:t>
            </a:r>
            <a:r>
              <a:rPr kumimoji="1" lang="ja-JP" altLang="en-US" sz="1100" dirty="0">
                <a:solidFill>
                  <a:schemeClr val="tx1"/>
                </a:solidFill>
                <a:latin typeface="Meiryo UI" panose="020B0604030504040204" pitchFamily="50" charset="-128"/>
                <a:ea typeface="Meiryo UI" panose="020B0604030504040204" pitchFamily="50" charset="-128"/>
              </a:rPr>
              <a:t>を次郎さんへ</a:t>
            </a:r>
          </a:p>
        </p:txBody>
      </p:sp>
      <p:sp>
        <p:nvSpPr>
          <p:cNvPr id="87" name="正方形/長方形 86"/>
          <p:cNvSpPr/>
          <p:nvPr/>
        </p:nvSpPr>
        <p:spPr>
          <a:xfrm>
            <a:off x="2453183" y="2869824"/>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20BTC</a:t>
            </a:r>
            <a:r>
              <a:rPr kumimoji="1" lang="ja-JP" altLang="en-US" sz="1100" dirty="0">
                <a:solidFill>
                  <a:schemeClr val="tx1"/>
                </a:solidFill>
                <a:latin typeface="Meiryo UI" panose="020B0604030504040204" pitchFamily="50" charset="-128"/>
                <a:ea typeface="Meiryo UI" panose="020B0604030504040204" pitchFamily="50" charset="-128"/>
              </a:rPr>
              <a:t>を太郎さんへ</a:t>
            </a:r>
          </a:p>
        </p:txBody>
      </p:sp>
      <p:sp>
        <p:nvSpPr>
          <p:cNvPr id="88" name="正方形/長方形 87"/>
          <p:cNvSpPr/>
          <p:nvPr/>
        </p:nvSpPr>
        <p:spPr>
          <a:xfrm>
            <a:off x="1896723" y="6068257"/>
            <a:ext cx="8888873"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①ハッシュで、直前の取引データの“指紋”を作り、これに②秘密鍵で署名することで“指紋”の改竄を防き、</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ネットワーク参加者が取引の改竄がなされていないことを確認できるようにする。</a:t>
            </a:r>
          </a:p>
        </p:txBody>
      </p:sp>
      <p:sp>
        <p:nvSpPr>
          <p:cNvPr id="53" name="テキスト ボックス 52">
            <a:extLst>
              <a:ext uri="{FF2B5EF4-FFF2-40B4-BE49-F238E27FC236}">
                <a16:creationId xmlns:a16="http://schemas.microsoft.com/office/drawing/2014/main" id="{65D9FB61-29ED-46B5-90B3-F76C7B09F630}"/>
              </a:ext>
            </a:extLst>
          </p:cNvPr>
          <p:cNvSpPr txBox="1"/>
          <p:nvPr/>
        </p:nvSpPr>
        <p:spPr>
          <a:xfrm>
            <a:off x="2434171" y="130108"/>
            <a:ext cx="7339694" cy="523220"/>
          </a:xfrm>
          <a:prstGeom prst="rect">
            <a:avLst/>
          </a:prstGeom>
          <a:noFill/>
        </p:spPr>
        <p:txBody>
          <a:bodyPr wrap="square" rtlCol="0">
            <a:spAutoFit/>
          </a:bodyPr>
          <a:lstStyle/>
          <a:p>
            <a:pPr algn="ctr"/>
            <a:r>
              <a:rPr kumimoji="1" lang="en-US" altLang="ja-JP" sz="2800" dirty="0">
                <a:latin typeface="Yet R" panose="02030504000101010101" pitchFamily="18" charset="-127"/>
                <a:ea typeface="Yet R" panose="02030504000101010101" pitchFamily="18" charset="-127"/>
              </a:rPr>
              <a:t>Block</a:t>
            </a:r>
            <a:r>
              <a:rPr kumimoji="1" lang="ja-JP" altLang="en-US" sz="2800" dirty="0">
                <a:latin typeface="Yet R" panose="02030504000101010101" pitchFamily="18" charset="-127"/>
                <a:ea typeface="Yet R" panose="02030504000101010101" pitchFamily="18" charset="-127"/>
              </a:rPr>
              <a:t>の</a:t>
            </a:r>
            <a:r>
              <a:rPr kumimoji="1" lang="en-US" altLang="ja-JP" sz="2800" dirty="0">
                <a:latin typeface="Yet R" panose="02030504000101010101" pitchFamily="18" charset="-127"/>
                <a:ea typeface="Yet R" panose="02030504000101010101" pitchFamily="18" charset="-127"/>
              </a:rPr>
              <a:t>Chain</a:t>
            </a:r>
            <a:endParaRPr kumimoji="1" lang="ja-JP" altLang="en-US" sz="2800" dirty="0">
              <a:latin typeface="Yet R" panose="02030504000101010101" pitchFamily="18" charset="-127"/>
              <a:ea typeface="Yet R" panose="02030504000101010101" pitchFamily="18" charset="-127"/>
            </a:endParaRPr>
          </a:p>
        </p:txBody>
      </p:sp>
      <p:sp>
        <p:nvSpPr>
          <p:cNvPr id="7" name="テキスト ボックス 6">
            <a:extLst>
              <a:ext uri="{FF2B5EF4-FFF2-40B4-BE49-F238E27FC236}">
                <a16:creationId xmlns:a16="http://schemas.microsoft.com/office/drawing/2014/main" id="{0BA3F72E-09D1-45AB-89D2-50DFA73DB58B}"/>
              </a:ext>
            </a:extLst>
          </p:cNvPr>
          <p:cNvSpPr txBox="1"/>
          <p:nvPr/>
        </p:nvSpPr>
        <p:spPr>
          <a:xfrm>
            <a:off x="168676" y="130109"/>
            <a:ext cx="1186957" cy="646331"/>
          </a:xfrm>
          <a:prstGeom prst="rect">
            <a:avLst/>
          </a:prstGeom>
          <a:solidFill>
            <a:schemeClr val="accent2">
              <a:lumMod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nchor="ctr">
            <a:spAutoFit/>
          </a:bodyPr>
          <a:lstStyle/>
          <a:p>
            <a:pPr algn="ctr"/>
            <a:r>
              <a:rPr lang="ja-JP" altLang="en-US" sz="3600" dirty="0">
                <a:solidFill>
                  <a:schemeClr val="bg2"/>
                </a:solidFill>
                <a:latin typeface="UD デジタル 教科書体 NK-B" panose="02020700000000000000" pitchFamily="18" charset="-128"/>
                <a:ea typeface="UD デジタル 教科書体 NK-B" panose="02020700000000000000" pitchFamily="18" charset="-128"/>
              </a:rPr>
              <a:t>参考</a:t>
            </a:r>
            <a:endParaRPr kumimoji="1" lang="ja-JP" altLang="en-US" sz="3600" dirty="0">
              <a:solidFill>
                <a:schemeClr val="bg2"/>
              </a:solidFill>
              <a:latin typeface="UD デジタル 教科書体 NK-B" panose="02020700000000000000" pitchFamily="18" charset="-128"/>
              <a:ea typeface="UD デジタル 教科書体 NK-B" panose="02020700000000000000" pitchFamily="18" charset="-128"/>
            </a:endParaRPr>
          </a:p>
        </p:txBody>
      </p:sp>
      <p:sp>
        <p:nvSpPr>
          <p:cNvPr id="46" name="スライド番号プレースホルダー 1">
            <a:extLst>
              <a:ext uri="{FF2B5EF4-FFF2-40B4-BE49-F238E27FC236}">
                <a16:creationId xmlns:a16="http://schemas.microsoft.com/office/drawing/2014/main" id="{6E5DD439-10E4-4F47-BAD7-1567014F2B7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7</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958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２</a:t>
            </a:r>
          </a:p>
        </p:txBody>
      </p:sp>
      <p:sp>
        <p:nvSpPr>
          <p:cNvPr id="3" name="テキスト ボックス 2"/>
          <p:cNvSpPr txBox="1"/>
          <p:nvPr/>
        </p:nvSpPr>
        <p:spPr>
          <a:xfrm>
            <a:off x="0" y="2767280"/>
            <a:ext cx="121919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中央銀行デジタル通貨</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51FDE838-4530-447F-AA63-ED542DF01000}"/>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8</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063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F3478110-2F04-45F2-B31B-9B46BC7B758C}"/>
              </a:ext>
            </a:extLst>
          </p:cNvPr>
          <p:cNvSpPr txBox="1">
            <a:spLocks noGrp="1"/>
          </p:cNvSpPr>
          <p:nvPr>
            <p:ph type="title"/>
          </p:nvPr>
        </p:nvSpPr>
        <p:spPr>
          <a:xfrm>
            <a:off x="0" y="205331"/>
            <a:ext cx="12192000" cy="443711"/>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800" dirty="0">
                <a:latin typeface="Yet R" panose="02030504000101010101" pitchFamily="18" charset="-127"/>
                <a:ea typeface="Yet R" panose="02030504000101010101" pitchFamily="18" charset="-127"/>
              </a:rPr>
              <a:t>中央銀行デジタル通貨とは</a:t>
            </a:r>
            <a:endParaRPr sz="2800" spc="-5" dirty="0">
              <a:latin typeface="Yet R" panose="02030504000101010101" pitchFamily="18" charset="-127"/>
              <a:ea typeface="Yet R" panose="02030504000101010101" pitchFamily="18" charset="-127"/>
            </a:endParaRPr>
          </a:p>
        </p:txBody>
      </p:sp>
      <p:sp>
        <p:nvSpPr>
          <p:cNvPr id="4" name="object 2">
            <a:extLst>
              <a:ext uri="{FF2B5EF4-FFF2-40B4-BE49-F238E27FC236}">
                <a16:creationId xmlns:a16="http://schemas.microsoft.com/office/drawing/2014/main" id="{3F676711-3EBE-42BF-96C9-B6A751E9BCEB}"/>
              </a:ext>
            </a:extLst>
          </p:cNvPr>
          <p:cNvSpPr/>
          <p:nvPr/>
        </p:nvSpPr>
        <p:spPr>
          <a:xfrm>
            <a:off x="573110" y="859913"/>
            <a:ext cx="11436439" cy="1630680"/>
          </a:xfrm>
          <a:custGeom>
            <a:avLst/>
            <a:gdLst/>
            <a:ahLst/>
            <a:cxnLst/>
            <a:rect l="l" t="t" r="r" b="b"/>
            <a:pathLst>
              <a:path w="8618220" h="1630680">
                <a:moveTo>
                  <a:pt x="0" y="92202"/>
                </a:moveTo>
                <a:lnTo>
                  <a:pt x="7244" y="56310"/>
                </a:lnTo>
                <a:lnTo>
                  <a:pt x="27001" y="27003"/>
                </a:lnTo>
                <a:lnTo>
                  <a:pt x="56305" y="7244"/>
                </a:lnTo>
                <a:lnTo>
                  <a:pt x="92189" y="0"/>
                </a:lnTo>
                <a:lnTo>
                  <a:pt x="8526018" y="0"/>
                </a:lnTo>
                <a:lnTo>
                  <a:pt x="8561909" y="7244"/>
                </a:lnTo>
                <a:lnTo>
                  <a:pt x="8591216" y="27003"/>
                </a:lnTo>
                <a:lnTo>
                  <a:pt x="8610975" y="56310"/>
                </a:lnTo>
                <a:lnTo>
                  <a:pt x="8618220" y="92202"/>
                </a:lnTo>
                <a:lnTo>
                  <a:pt x="8618220" y="1538478"/>
                </a:lnTo>
                <a:lnTo>
                  <a:pt x="8610975" y="1574369"/>
                </a:lnTo>
                <a:lnTo>
                  <a:pt x="8591216" y="1603676"/>
                </a:lnTo>
                <a:lnTo>
                  <a:pt x="8561909" y="1623435"/>
                </a:lnTo>
                <a:lnTo>
                  <a:pt x="8526018" y="1630680"/>
                </a:lnTo>
                <a:lnTo>
                  <a:pt x="92189" y="1630680"/>
                </a:lnTo>
                <a:lnTo>
                  <a:pt x="56305" y="1623435"/>
                </a:lnTo>
                <a:lnTo>
                  <a:pt x="27001" y="1603676"/>
                </a:lnTo>
                <a:lnTo>
                  <a:pt x="7244" y="1574369"/>
                </a:lnTo>
                <a:lnTo>
                  <a:pt x="0" y="1538478"/>
                </a:lnTo>
                <a:lnTo>
                  <a:pt x="0" y="92202"/>
                </a:lnTo>
                <a:close/>
              </a:path>
            </a:pathLst>
          </a:custGeom>
          <a:ln w="25908">
            <a:solidFill>
              <a:srgbClr val="385D89"/>
            </a:solidFill>
          </a:ln>
        </p:spPr>
        <p:txBody>
          <a:bodyPr wrap="square" lIns="0" tIns="0" rIns="0" bIns="0" rtlCol="0"/>
          <a:lstStyle/>
          <a:p>
            <a:endParaRPr/>
          </a:p>
        </p:txBody>
      </p:sp>
      <p:sp>
        <p:nvSpPr>
          <p:cNvPr id="5" name="object 3">
            <a:extLst>
              <a:ext uri="{FF2B5EF4-FFF2-40B4-BE49-F238E27FC236}">
                <a16:creationId xmlns:a16="http://schemas.microsoft.com/office/drawing/2014/main" id="{061B5298-AD89-421F-B888-2C418FD4E9B4}"/>
              </a:ext>
            </a:extLst>
          </p:cNvPr>
          <p:cNvSpPr txBox="1"/>
          <p:nvPr/>
        </p:nvSpPr>
        <p:spPr>
          <a:xfrm>
            <a:off x="656823" y="921842"/>
            <a:ext cx="11352726" cy="1526059"/>
          </a:xfrm>
          <a:prstGeom prst="rect">
            <a:avLst/>
          </a:prstGeom>
        </p:spPr>
        <p:txBody>
          <a:bodyPr vert="horz" wrap="square" lIns="0" tIns="55880" rIns="0" bIns="0" rtlCol="0">
            <a:spAutoFit/>
          </a:bodyPr>
          <a:lstStyle/>
          <a:p>
            <a:pPr marL="355600" indent="-342900">
              <a:lnSpc>
                <a:spcPct val="100000"/>
              </a:lnSpc>
              <a:spcBef>
                <a:spcPts val="440"/>
              </a:spcBef>
              <a:buFont typeface="Wingdings"/>
              <a:buChar char=""/>
              <a:tabLst>
                <a:tab pos="354965" algn="l"/>
                <a:tab pos="355600" algn="l"/>
              </a:tabLst>
            </a:pPr>
            <a:r>
              <a:rPr sz="2000" dirty="0">
                <a:latin typeface="BIZ UDPゴシック" panose="020B0400000000000000" pitchFamily="50" charset="-128"/>
                <a:ea typeface="BIZ UDPゴシック" panose="020B0400000000000000" pitchFamily="50" charset="-128"/>
                <a:cs typeface="メイリオ"/>
              </a:rPr>
              <a:t>「</a:t>
            </a:r>
            <a:r>
              <a:rPr sz="2000" b="1" dirty="0">
                <a:solidFill>
                  <a:srgbClr val="006FC0"/>
                </a:solidFill>
                <a:latin typeface="BIZ UDPゴシック" panose="020B0400000000000000" pitchFamily="50" charset="-128"/>
                <a:ea typeface="BIZ UDPゴシック" panose="020B0400000000000000" pitchFamily="50" charset="-128"/>
                <a:cs typeface="メイリオ"/>
              </a:rPr>
              <a:t>中央銀行デジタル通貨</a:t>
            </a:r>
            <a:r>
              <a:rPr sz="2000" dirty="0">
                <a:latin typeface="BIZ UDPゴシック" panose="020B0400000000000000" pitchFamily="50" charset="-128"/>
                <a:ea typeface="BIZ UDPゴシック" panose="020B0400000000000000" pitchFamily="50" charset="-128"/>
                <a:cs typeface="メイリオ"/>
              </a:rPr>
              <a:t>」（Central</a:t>
            </a:r>
            <a:r>
              <a:rPr sz="2000" spc="375" dirty="0">
                <a:latin typeface="BIZ UDPゴシック" panose="020B0400000000000000" pitchFamily="50" charset="-128"/>
                <a:ea typeface="BIZ UDPゴシック" panose="020B0400000000000000" pitchFamily="50" charset="-128"/>
                <a:cs typeface="メイリオ"/>
              </a:rPr>
              <a:t> </a:t>
            </a:r>
            <a:r>
              <a:rPr sz="2000" dirty="0">
                <a:latin typeface="BIZ UDPゴシック" panose="020B0400000000000000" pitchFamily="50" charset="-128"/>
                <a:ea typeface="BIZ UDPゴシック" panose="020B0400000000000000" pitchFamily="50" charset="-128"/>
                <a:cs typeface="メイリオ"/>
              </a:rPr>
              <a:t>Bank</a:t>
            </a:r>
            <a:r>
              <a:rPr sz="2000" spc="390" dirty="0">
                <a:latin typeface="BIZ UDPゴシック" panose="020B0400000000000000" pitchFamily="50" charset="-128"/>
                <a:ea typeface="BIZ UDPゴシック" panose="020B0400000000000000" pitchFamily="50" charset="-128"/>
                <a:cs typeface="メイリオ"/>
              </a:rPr>
              <a:t> </a:t>
            </a:r>
            <a:r>
              <a:rPr sz="2000" dirty="0">
                <a:latin typeface="BIZ UDPゴシック" panose="020B0400000000000000" pitchFamily="50" charset="-128"/>
                <a:ea typeface="BIZ UDPゴシック" panose="020B0400000000000000" pitchFamily="50" charset="-128"/>
                <a:cs typeface="メイリオ"/>
              </a:rPr>
              <a:t>Digital</a:t>
            </a:r>
            <a:r>
              <a:rPr sz="2000" spc="380" dirty="0">
                <a:latin typeface="BIZ UDPゴシック" panose="020B0400000000000000" pitchFamily="50" charset="-128"/>
                <a:ea typeface="BIZ UDPゴシック" panose="020B0400000000000000" pitchFamily="50" charset="-128"/>
                <a:cs typeface="メイリオ"/>
              </a:rPr>
              <a:t> </a:t>
            </a:r>
            <a:r>
              <a:rPr sz="2000" dirty="0">
                <a:latin typeface="BIZ UDPゴシック" panose="020B0400000000000000" pitchFamily="50" charset="-128"/>
                <a:ea typeface="BIZ UDPゴシック" panose="020B0400000000000000" pitchFamily="50" charset="-128"/>
                <a:cs typeface="メイリオ"/>
              </a:rPr>
              <a:t>Currency：</a:t>
            </a:r>
            <a:r>
              <a:rPr sz="2000" b="1" dirty="0">
                <a:solidFill>
                  <a:srgbClr val="006FC0"/>
                </a:solidFill>
                <a:latin typeface="BIZ UDPゴシック" panose="020B0400000000000000" pitchFamily="50" charset="-128"/>
                <a:ea typeface="BIZ UDPゴシック" panose="020B0400000000000000" pitchFamily="50" charset="-128"/>
                <a:cs typeface="メイリオ"/>
              </a:rPr>
              <a:t>CBDC</a:t>
            </a:r>
            <a:r>
              <a:rPr sz="2000" dirty="0">
                <a:latin typeface="BIZ UDPゴシック" panose="020B0400000000000000" pitchFamily="50" charset="-128"/>
                <a:ea typeface="BIZ UDPゴシック" panose="020B0400000000000000" pitchFamily="50" charset="-128"/>
                <a:cs typeface="メイリオ"/>
              </a:rPr>
              <a:t>）</a:t>
            </a:r>
            <a:r>
              <a:rPr sz="2000" spc="-20" dirty="0">
                <a:latin typeface="BIZ UDPゴシック" panose="020B0400000000000000" pitchFamily="50" charset="-128"/>
                <a:ea typeface="BIZ UDPゴシック" panose="020B0400000000000000" pitchFamily="50" charset="-128"/>
                <a:cs typeface="メイリオ"/>
              </a:rPr>
              <a:t>とは、</a:t>
            </a:r>
            <a:endParaRPr sz="2000" dirty="0">
              <a:latin typeface="BIZ UDPゴシック" panose="020B0400000000000000" pitchFamily="50" charset="-128"/>
              <a:ea typeface="BIZ UDPゴシック" panose="020B0400000000000000" pitchFamily="50" charset="-128"/>
              <a:cs typeface="メイリオ"/>
            </a:endParaRPr>
          </a:p>
          <a:p>
            <a:pPr marL="355600">
              <a:lnSpc>
                <a:spcPct val="100000"/>
              </a:lnSpc>
              <a:spcBef>
                <a:spcPts val="335"/>
              </a:spcBef>
            </a:pPr>
            <a:r>
              <a:rPr sz="2000" spc="-5" dirty="0">
                <a:latin typeface="BIZ UDPゴシック" panose="020B0400000000000000" pitchFamily="50" charset="-128"/>
                <a:ea typeface="BIZ UDPゴシック" panose="020B0400000000000000" pitchFamily="50" charset="-128"/>
                <a:cs typeface="メイリオ"/>
              </a:rPr>
              <a:t>既存の中央銀行預金とは異なる、新たな形態の電子的な中央銀行マネー。</a:t>
            </a:r>
            <a:endParaRPr sz="2000" dirty="0">
              <a:latin typeface="BIZ UDPゴシック" panose="020B0400000000000000" pitchFamily="50" charset="-128"/>
              <a:ea typeface="BIZ UDPゴシック" panose="020B0400000000000000" pitchFamily="50" charset="-128"/>
              <a:cs typeface="メイリオ"/>
            </a:endParaRPr>
          </a:p>
          <a:p>
            <a:pPr marL="355600" marR="234315" indent="-342900">
              <a:lnSpc>
                <a:spcPct val="116100"/>
              </a:lnSpc>
              <a:spcBef>
                <a:spcPts val="1190"/>
              </a:spcBef>
              <a:buClr>
                <a:srgbClr val="000000"/>
              </a:buClr>
              <a:buFont typeface="Wingdings"/>
              <a:buChar char=""/>
              <a:tabLst>
                <a:tab pos="354965" algn="l"/>
                <a:tab pos="355600" algn="l"/>
              </a:tabLst>
            </a:pPr>
            <a:r>
              <a:rPr sz="2000" b="1" dirty="0" err="1">
                <a:solidFill>
                  <a:srgbClr val="006FC0"/>
                </a:solidFill>
                <a:latin typeface="BIZ UDPゴシック" panose="020B0400000000000000" pitchFamily="50" charset="-128"/>
                <a:ea typeface="BIZ UDPゴシック" panose="020B0400000000000000" pitchFamily="50" charset="-128"/>
                <a:cs typeface="メイリオ"/>
              </a:rPr>
              <a:t>現時点で</a:t>
            </a:r>
            <a:r>
              <a:rPr sz="2000" b="1" spc="-10" dirty="0" err="1">
                <a:solidFill>
                  <a:srgbClr val="006FC0"/>
                </a:solidFill>
                <a:latin typeface="BIZ UDPゴシック" panose="020B0400000000000000" pitchFamily="50" charset="-128"/>
                <a:ea typeface="BIZ UDPゴシック" panose="020B0400000000000000" pitchFamily="50" charset="-128"/>
                <a:cs typeface="メイリオ"/>
              </a:rPr>
              <a:t>CBDC</a:t>
            </a:r>
            <a:r>
              <a:rPr sz="2000" b="1" dirty="0" err="1">
                <a:solidFill>
                  <a:srgbClr val="006FC0"/>
                </a:solidFill>
                <a:latin typeface="BIZ UDPゴシック" panose="020B0400000000000000" pitchFamily="50" charset="-128"/>
                <a:ea typeface="BIZ UDPゴシック" panose="020B0400000000000000" pitchFamily="50" charset="-128"/>
                <a:cs typeface="メイリオ"/>
              </a:rPr>
              <a:t>を発行する計画はない</a:t>
            </a:r>
            <a:r>
              <a:rPr sz="2000" dirty="0" err="1">
                <a:latin typeface="BIZ UDPゴシック" panose="020B0400000000000000" pitchFamily="50" charset="-128"/>
                <a:ea typeface="BIZ UDPゴシック" panose="020B0400000000000000" pitchFamily="50" charset="-128"/>
                <a:cs typeface="メイリオ"/>
              </a:rPr>
              <a:t>が、</a:t>
            </a:r>
            <a:r>
              <a:rPr sz="2000" b="1" spc="-5" dirty="0" err="1">
                <a:solidFill>
                  <a:srgbClr val="006FC0"/>
                </a:solidFill>
                <a:latin typeface="BIZ UDPゴシック" panose="020B0400000000000000" pitchFamily="50" charset="-128"/>
                <a:ea typeface="BIZ UDPゴシック" panose="020B0400000000000000" pitchFamily="50" charset="-128"/>
                <a:cs typeface="メイリオ"/>
              </a:rPr>
              <a:t>今後の様々な環境変化に的確に対応</a:t>
            </a:r>
            <a:r>
              <a:rPr sz="2000" b="1" dirty="0" err="1">
                <a:solidFill>
                  <a:srgbClr val="006FC0"/>
                </a:solidFill>
                <a:latin typeface="BIZ UDPゴシック" panose="020B0400000000000000" pitchFamily="50" charset="-128"/>
                <a:ea typeface="BIZ UDPゴシック" panose="020B0400000000000000" pitchFamily="50" charset="-128"/>
                <a:cs typeface="メイリオ"/>
              </a:rPr>
              <a:t>できるよう、しっかり準備しておく</a:t>
            </a:r>
            <a:r>
              <a:rPr sz="2000" spc="-10" dirty="0" err="1">
                <a:latin typeface="BIZ UDPゴシック" panose="020B0400000000000000" pitchFamily="50" charset="-128"/>
                <a:ea typeface="BIZ UDPゴシック" panose="020B0400000000000000" pitchFamily="50" charset="-128"/>
                <a:cs typeface="メイリオ"/>
              </a:rPr>
              <a:t>ことが重要</a:t>
            </a:r>
            <a:r>
              <a:rPr sz="2000" spc="-10" dirty="0">
                <a:latin typeface="BIZ UDPゴシック" panose="020B0400000000000000" pitchFamily="50" charset="-128"/>
                <a:ea typeface="BIZ UDPゴシック" panose="020B0400000000000000" pitchFamily="50" charset="-128"/>
                <a:cs typeface="メイリオ"/>
              </a:rPr>
              <a:t>。</a:t>
            </a:r>
            <a:endParaRPr sz="1400" dirty="0">
              <a:latin typeface="BIZ UDPゴシック" panose="020B0400000000000000" pitchFamily="50" charset="-128"/>
              <a:ea typeface="BIZ UDPゴシック" panose="020B0400000000000000" pitchFamily="50" charset="-128"/>
              <a:cs typeface="メイリオ"/>
            </a:endParaRPr>
          </a:p>
        </p:txBody>
      </p:sp>
      <p:sp>
        <p:nvSpPr>
          <p:cNvPr id="6" name="object 5">
            <a:extLst>
              <a:ext uri="{FF2B5EF4-FFF2-40B4-BE49-F238E27FC236}">
                <a16:creationId xmlns:a16="http://schemas.microsoft.com/office/drawing/2014/main" id="{320D00F6-DAE5-4A1F-96C4-B8DF7CE77E84}"/>
              </a:ext>
            </a:extLst>
          </p:cNvPr>
          <p:cNvSpPr txBox="1"/>
          <p:nvPr/>
        </p:nvSpPr>
        <p:spPr>
          <a:xfrm>
            <a:off x="1943915" y="3429000"/>
            <a:ext cx="2105025" cy="453390"/>
          </a:xfrm>
          <a:prstGeom prst="rect">
            <a:avLst/>
          </a:prstGeom>
        </p:spPr>
        <p:txBody>
          <a:bodyPr vert="horz" wrap="square" lIns="0" tIns="13335" rIns="0" bIns="0" rtlCol="0">
            <a:spAutoFit/>
          </a:bodyPr>
          <a:lstStyle/>
          <a:p>
            <a:pPr algn="ctr">
              <a:lnSpc>
                <a:spcPct val="100000"/>
              </a:lnSpc>
              <a:spcBef>
                <a:spcPts val="105"/>
              </a:spcBef>
            </a:pPr>
            <a:r>
              <a:rPr sz="1400" spc="-15" dirty="0">
                <a:solidFill>
                  <a:srgbClr val="006FC0"/>
                </a:solidFill>
                <a:latin typeface="メイリオ"/>
                <a:cs typeface="メイリオ"/>
              </a:rPr>
              <a:t>利用対象</a:t>
            </a:r>
            <a:endParaRPr sz="1400">
              <a:latin typeface="メイリオ"/>
              <a:cs typeface="メイリオ"/>
            </a:endParaRPr>
          </a:p>
          <a:p>
            <a:pPr algn="ctr">
              <a:lnSpc>
                <a:spcPct val="100000"/>
              </a:lnSpc>
            </a:pPr>
            <a:r>
              <a:rPr sz="1400" spc="-10" dirty="0">
                <a:solidFill>
                  <a:srgbClr val="006FC0"/>
                </a:solidFill>
                <a:latin typeface="メイリオ"/>
                <a:cs typeface="メイリオ"/>
              </a:rPr>
              <a:t>（</a:t>
            </a:r>
            <a:r>
              <a:rPr sz="1400" b="1" u="sng" spc="-10" dirty="0">
                <a:solidFill>
                  <a:srgbClr val="006FC0"/>
                </a:solidFill>
                <a:uFill>
                  <a:solidFill>
                    <a:srgbClr val="006FC0"/>
                  </a:solidFill>
                </a:uFill>
                <a:latin typeface="メイリオ"/>
                <a:cs typeface="メイリオ"/>
              </a:rPr>
              <a:t>一般利用</a:t>
            </a:r>
            <a:r>
              <a:rPr sz="1400" b="1" spc="-20" dirty="0">
                <a:solidFill>
                  <a:srgbClr val="006FC0"/>
                </a:solidFill>
                <a:latin typeface="メイリオ"/>
                <a:cs typeface="メイリオ"/>
              </a:rPr>
              <a:t> </a:t>
            </a:r>
            <a:r>
              <a:rPr sz="1400" dirty="0">
                <a:solidFill>
                  <a:srgbClr val="006FC0"/>
                </a:solidFill>
                <a:latin typeface="メイリオ"/>
                <a:cs typeface="メイリオ"/>
              </a:rPr>
              <a:t>or</a:t>
            </a:r>
            <a:r>
              <a:rPr sz="1400" spc="-10" dirty="0">
                <a:solidFill>
                  <a:srgbClr val="006FC0"/>
                </a:solidFill>
                <a:latin typeface="メイリオ"/>
                <a:cs typeface="メイリオ"/>
              </a:rPr>
              <a:t> 限定利用</a:t>
            </a:r>
            <a:r>
              <a:rPr sz="1400" spc="-50" dirty="0">
                <a:solidFill>
                  <a:srgbClr val="00AF50"/>
                </a:solidFill>
                <a:latin typeface="メイリオ"/>
                <a:cs typeface="メイリオ"/>
              </a:rPr>
              <a:t>）</a:t>
            </a:r>
            <a:endParaRPr sz="1400">
              <a:latin typeface="メイリオ"/>
              <a:cs typeface="メイリオ"/>
            </a:endParaRPr>
          </a:p>
        </p:txBody>
      </p:sp>
      <p:grpSp>
        <p:nvGrpSpPr>
          <p:cNvPr id="8" name="object 6">
            <a:extLst>
              <a:ext uri="{FF2B5EF4-FFF2-40B4-BE49-F238E27FC236}">
                <a16:creationId xmlns:a16="http://schemas.microsoft.com/office/drawing/2014/main" id="{50B25EE8-807E-4B34-A5E9-4F2889096974}"/>
              </a:ext>
            </a:extLst>
          </p:cNvPr>
          <p:cNvGrpSpPr/>
          <p:nvPr/>
        </p:nvGrpSpPr>
        <p:grpSpPr>
          <a:xfrm>
            <a:off x="1258306" y="3090482"/>
            <a:ext cx="3505835" cy="3429635"/>
            <a:chOff x="886904" y="3072320"/>
            <a:chExt cx="3505835" cy="3429635"/>
          </a:xfrm>
        </p:grpSpPr>
        <p:sp>
          <p:nvSpPr>
            <p:cNvPr id="9" name="object 7">
              <a:extLst>
                <a:ext uri="{FF2B5EF4-FFF2-40B4-BE49-F238E27FC236}">
                  <a16:creationId xmlns:a16="http://schemas.microsoft.com/office/drawing/2014/main" id="{6C054A00-1C5A-4B86-9704-D3B0CD14825F}"/>
                </a:ext>
              </a:extLst>
            </p:cNvPr>
            <p:cNvSpPr/>
            <p:nvPr/>
          </p:nvSpPr>
          <p:spPr>
            <a:xfrm>
              <a:off x="899921" y="4100321"/>
              <a:ext cx="3479800" cy="2388235"/>
            </a:xfrm>
            <a:custGeom>
              <a:avLst/>
              <a:gdLst/>
              <a:ahLst/>
              <a:cxnLst/>
              <a:rect l="l" t="t" r="r" b="b"/>
              <a:pathLst>
                <a:path w="3479800" h="2388235">
                  <a:moveTo>
                    <a:pt x="0" y="1194053"/>
                  </a:moveTo>
                  <a:lnTo>
                    <a:pt x="957" y="1147164"/>
                  </a:lnTo>
                  <a:lnTo>
                    <a:pt x="3808" y="1100732"/>
                  </a:lnTo>
                  <a:lnTo>
                    <a:pt x="8515" y="1054792"/>
                  </a:lnTo>
                  <a:lnTo>
                    <a:pt x="15044" y="1009376"/>
                  </a:lnTo>
                  <a:lnTo>
                    <a:pt x="23360" y="964518"/>
                  </a:lnTo>
                  <a:lnTo>
                    <a:pt x="33428" y="920251"/>
                  </a:lnTo>
                  <a:lnTo>
                    <a:pt x="45212" y="876608"/>
                  </a:lnTo>
                  <a:lnTo>
                    <a:pt x="58677" y="833622"/>
                  </a:lnTo>
                  <a:lnTo>
                    <a:pt x="73788" y="791327"/>
                  </a:lnTo>
                  <a:lnTo>
                    <a:pt x="90510" y="749755"/>
                  </a:lnTo>
                  <a:lnTo>
                    <a:pt x="108808" y="708941"/>
                  </a:lnTo>
                  <a:lnTo>
                    <a:pt x="128646" y="668916"/>
                  </a:lnTo>
                  <a:lnTo>
                    <a:pt x="149990" y="629714"/>
                  </a:lnTo>
                  <a:lnTo>
                    <a:pt x="172804" y="591368"/>
                  </a:lnTo>
                  <a:lnTo>
                    <a:pt x="197053" y="553912"/>
                  </a:lnTo>
                  <a:lnTo>
                    <a:pt x="222702" y="517378"/>
                  </a:lnTo>
                  <a:lnTo>
                    <a:pt x="249715" y="481800"/>
                  </a:lnTo>
                  <a:lnTo>
                    <a:pt x="278058" y="447211"/>
                  </a:lnTo>
                  <a:lnTo>
                    <a:pt x="307696" y="413644"/>
                  </a:lnTo>
                  <a:lnTo>
                    <a:pt x="338592" y="381133"/>
                  </a:lnTo>
                  <a:lnTo>
                    <a:pt x="370713" y="349710"/>
                  </a:lnTo>
                  <a:lnTo>
                    <a:pt x="404022" y="319408"/>
                  </a:lnTo>
                  <a:lnTo>
                    <a:pt x="438484" y="290262"/>
                  </a:lnTo>
                  <a:lnTo>
                    <a:pt x="474066" y="262303"/>
                  </a:lnTo>
                  <a:lnTo>
                    <a:pt x="510730" y="235565"/>
                  </a:lnTo>
                  <a:lnTo>
                    <a:pt x="548443" y="210082"/>
                  </a:lnTo>
                  <a:lnTo>
                    <a:pt x="587168" y="185886"/>
                  </a:lnTo>
                  <a:lnTo>
                    <a:pt x="626872" y="163011"/>
                  </a:lnTo>
                  <a:lnTo>
                    <a:pt x="667517" y="141490"/>
                  </a:lnTo>
                  <a:lnTo>
                    <a:pt x="709070" y="121355"/>
                  </a:lnTo>
                  <a:lnTo>
                    <a:pt x="751496" y="102641"/>
                  </a:lnTo>
                  <a:lnTo>
                    <a:pt x="794758" y="85380"/>
                  </a:lnTo>
                  <a:lnTo>
                    <a:pt x="838823" y="69605"/>
                  </a:lnTo>
                  <a:lnTo>
                    <a:pt x="883654" y="55351"/>
                  </a:lnTo>
                  <a:lnTo>
                    <a:pt x="929216" y="42649"/>
                  </a:lnTo>
                  <a:lnTo>
                    <a:pt x="975475" y="31533"/>
                  </a:lnTo>
                  <a:lnTo>
                    <a:pt x="1022395" y="22036"/>
                  </a:lnTo>
                  <a:lnTo>
                    <a:pt x="1069941" y="14191"/>
                  </a:lnTo>
                  <a:lnTo>
                    <a:pt x="1118078" y="8032"/>
                  </a:lnTo>
                  <a:lnTo>
                    <a:pt x="1166770" y="3592"/>
                  </a:lnTo>
                  <a:lnTo>
                    <a:pt x="1215983" y="903"/>
                  </a:lnTo>
                  <a:lnTo>
                    <a:pt x="1265682" y="0"/>
                  </a:lnTo>
                  <a:lnTo>
                    <a:pt x="1315380" y="903"/>
                  </a:lnTo>
                  <a:lnTo>
                    <a:pt x="1364593" y="3592"/>
                  </a:lnTo>
                  <a:lnTo>
                    <a:pt x="1413285" y="8032"/>
                  </a:lnTo>
                  <a:lnTo>
                    <a:pt x="1461422" y="14191"/>
                  </a:lnTo>
                  <a:lnTo>
                    <a:pt x="1508968" y="22036"/>
                  </a:lnTo>
                  <a:lnTo>
                    <a:pt x="1555888" y="31533"/>
                  </a:lnTo>
                  <a:lnTo>
                    <a:pt x="1602147" y="42649"/>
                  </a:lnTo>
                  <a:lnTo>
                    <a:pt x="1647709" y="55351"/>
                  </a:lnTo>
                  <a:lnTo>
                    <a:pt x="1692540" y="69605"/>
                  </a:lnTo>
                  <a:lnTo>
                    <a:pt x="1736605" y="85380"/>
                  </a:lnTo>
                  <a:lnTo>
                    <a:pt x="1779867" y="102641"/>
                  </a:lnTo>
                  <a:lnTo>
                    <a:pt x="1822293" y="121355"/>
                  </a:lnTo>
                  <a:lnTo>
                    <a:pt x="1863846" y="141490"/>
                  </a:lnTo>
                  <a:lnTo>
                    <a:pt x="1904491" y="163011"/>
                  </a:lnTo>
                  <a:lnTo>
                    <a:pt x="1944195" y="185886"/>
                  </a:lnTo>
                  <a:lnTo>
                    <a:pt x="1982920" y="210082"/>
                  </a:lnTo>
                  <a:lnTo>
                    <a:pt x="2020633" y="235565"/>
                  </a:lnTo>
                  <a:lnTo>
                    <a:pt x="2057297" y="262303"/>
                  </a:lnTo>
                  <a:lnTo>
                    <a:pt x="2092879" y="290262"/>
                  </a:lnTo>
                  <a:lnTo>
                    <a:pt x="2127341" y="319408"/>
                  </a:lnTo>
                  <a:lnTo>
                    <a:pt x="2160651" y="349710"/>
                  </a:lnTo>
                  <a:lnTo>
                    <a:pt x="2192771" y="381133"/>
                  </a:lnTo>
                  <a:lnTo>
                    <a:pt x="2223667" y="413644"/>
                  </a:lnTo>
                  <a:lnTo>
                    <a:pt x="2253305" y="447211"/>
                  </a:lnTo>
                  <a:lnTo>
                    <a:pt x="2281648" y="481800"/>
                  </a:lnTo>
                  <a:lnTo>
                    <a:pt x="2308661" y="517378"/>
                  </a:lnTo>
                  <a:lnTo>
                    <a:pt x="2334310" y="553912"/>
                  </a:lnTo>
                  <a:lnTo>
                    <a:pt x="2358559" y="591368"/>
                  </a:lnTo>
                  <a:lnTo>
                    <a:pt x="2381373" y="629714"/>
                  </a:lnTo>
                  <a:lnTo>
                    <a:pt x="2402717" y="668916"/>
                  </a:lnTo>
                  <a:lnTo>
                    <a:pt x="2422555" y="708941"/>
                  </a:lnTo>
                  <a:lnTo>
                    <a:pt x="2440853" y="749755"/>
                  </a:lnTo>
                  <a:lnTo>
                    <a:pt x="2457575" y="791327"/>
                  </a:lnTo>
                  <a:lnTo>
                    <a:pt x="2472686" y="833622"/>
                  </a:lnTo>
                  <a:lnTo>
                    <a:pt x="2486152" y="876608"/>
                  </a:lnTo>
                  <a:lnTo>
                    <a:pt x="2497935" y="920251"/>
                  </a:lnTo>
                  <a:lnTo>
                    <a:pt x="2508003" y="964518"/>
                  </a:lnTo>
                  <a:lnTo>
                    <a:pt x="2516319" y="1009376"/>
                  </a:lnTo>
                  <a:lnTo>
                    <a:pt x="2522848" y="1054792"/>
                  </a:lnTo>
                  <a:lnTo>
                    <a:pt x="2527555" y="1100732"/>
                  </a:lnTo>
                  <a:lnTo>
                    <a:pt x="2530406" y="1147164"/>
                  </a:lnTo>
                  <a:lnTo>
                    <a:pt x="2531364" y="1194053"/>
                  </a:lnTo>
                  <a:lnTo>
                    <a:pt x="2530406" y="1240940"/>
                  </a:lnTo>
                  <a:lnTo>
                    <a:pt x="2527555" y="1287368"/>
                  </a:lnTo>
                  <a:lnTo>
                    <a:pt x="2522848" y="1333306"/>
                  </a:lnTo>
                  <a:lnTo>
                    <a:pt x="2516319" y="1378719"/>
                  </a:lnTo>
                  <a:lnTo>
                    <a:pt x="2508003" y="1423575"/>
                  </a:lnTo>
                  <a:lnTo>
                    <a:pt x="2497935" y="1467840"/>
                  </a:lnTo>
                  <a:lnTo>
                    <a:pt x="2486152" y="1511481"/>
                  </a:lnTo>
                  <a:lnTo>
                    <a:pt x="2472686" y="1554465"/>
                  </a:lnTo>
                  <a:lnTo>
                    <a:pt x="2457575" y="1596760"/>
                  </a:lnTo>
                  <a:lnTo>
                    <a:pt x="2440853" y="1638330"/>
                  </a:lnTo>
                  <a:lnTo>
                    <a:pt x="2422555" y="1679145"/>
                  </a:lnTo>
                  <a:lnTo>
                    <a:pt x="2402717" y="1719169"/>
                  </a:lnTo>
                  <a:lnTo>
                    <a:pt x="2381373" y="1758371"/>
                  </a:lnTo>
                  <a:lnTo>
                    <a:pt x="2358559" y="1796716"/>
                  </a:lnTo>
                  <a:lnTo>
                    <a:pt x="2334310" y="1834173"/>
                  </a:lnTo>
                  <a:lnTo>
                    <a:pt x="2308661" y="1870707"/>
                  </a:lnTo>
                  <a:lnTo>
                    <a:pt x="2281648" y="1906285"/>
                  </a:lnTo>
                  <a:lnTo>
                    <a:pt x="2253305" y="1940874"/>
                  </a:lnTo>
                  <a:lnTo>
                    <a:pt x="2223667" y="1974442"/>
                  </a:lnTo>
                  <a:lnTo>
                    <a:pt x="2192771" y="2006954"/>
                  </a:lnTo>
                  <a:lnTo>
                    <a:pt x="2160651" y="2038378"/>
                  </a:lnTo>
                  <a:lnTo>
                    <a:pt x="2127341" y="2068680"/>
                  </a:lnTo>
                  <a:lnTo>
                    <a:pt x="2092879" y="2097828"/>
                  </a:lnTo>
                  <a:lnTo>
                    <a:pt x="2057297" y="2125788"/>
                  </a:lnTo>
                  <a:lnTo>
                    <a:pt x="2020633" y="2152527"/>
                  </a:lnTo>
                  <a:lnTo>
                    <a:pt x="1982920" y="2178011"/>
                  </a:lnTo>
                  <a:lnTo>
                    <a:pt x="1944195" y="2202208"/>
                  </a:lnTo>
                  <a:lnTo>
                    <a:pt x="1904491" y="2225085"/>
                  </a:lnTo>
                  <a:lnTo>
                    <a:pt x="1863846" y="2246607"/>
                  </a:lnTo>
                  <a:lnTo>
                    <a:pt x="1822293" y="2266743"/>
                  </a:lnTo>
                  <a:lnTo>
                    <a:pt x="1779867" y="2285458"/>
                  </a:lnTo>
                  <a:lnTo>
                    <a:pt x="1736605" y="2302720"/>
                  </a:lnTo>
                  <a:lnTo>
                    <a:pt x="1692540" y="2318496"/>
                  </a:lnTo>
                  <a:lnTo>
                    <a:pt x="1647709" y="2332752"/>
                  </a:lnTo>
                  <a:lnTo>
                    <a:pt x="1602147" y="2345455"/>
                  </a:lnTo>
                  <a:lnTo>
                    <a:pt x="1555888" y="2356572"/>
                  </a:lnTo>
                  <a:lnTo>
                    <a:pt x="1508968" y="2366069"/>
                  </a:lnTo>
                  <a:lnTo>
                    <a:pt x="1461422" y="2373915"/>
                  </a:lnTo>
                  <a:lnTo>
                    <a:pt x="1413285" y="2380074"/>
                  </a:lnTo>
                  <a:lnTo>
                    <a:pt x="1364593" y="2384515"/>
                  </a:lnTo>
                  <a:lnTo>
                    <a:pt x="1315380" y="2387204"/>
                  </a:lnTo>
                  <a:lnTo>
                    <a:pt x="1265682" y="2388108"/>
                  </a:lnTo>
                  <a:lnTo>
                    <a:pt x="1215983" y="2387204"/>
                  </a:lnTo>
                  <a:lnTo>
                    <a:pt x="1166770" y="2384515"/>
                  </a:lnTo>
                  <a:lnTo>
                    <a:pt x="1118078" y="2380074"/>
                  </a:lnTo>
                  <a:lnTo>
                    <a:pt x="1069941" y="2373915"/>
                  </a:lnTo>
                  <a:lnTo>
                    <a:pt x="1022395" y="2366069"/>
                  </a:lnTo>
                  <a:lnTo>
                    <a:pt x="975475" y="2356572"/>
                  </a:lnTo>
                  <a:lnTo>
                    <a:pt x="929216" y="2345455"/>
                  </a:lnTo>
                  <a:lnTo>
                    <a:pt x="883654" y="2332752"/>
                  </a:lnTo>
                  <a:lnTo>
                    <a:pt x="838823" y="2318496"/>
                  </a:lnTo>
                  <a:lnTo>
                    <a:pt x="794758" y="2302720"/>
                  </a:lnTo>
                  <a:lnTo>
                    <a:pt x="751496" y="2285458"/>
                  </a:lnTo>
                  <a:lnTo>
                    <a:pt x="709070" y="2266743"/>
                  </a:lnTo>
                  <a:lnTo>
                    <a:pt x="667517" y="2246607"/>
                  </a:lnTo>
                  <a:lnTo>
                    <a:pt x="626871" y="2225085"/>
                  </a:lnTo>
                  <a:lnTo>
                    <a:pt x="587168" y="2202208"/>
                  </a:lnTo>
                  <a:lnTo>
                    <a:pt x="548443" y="2178011"/>
                  </a:lnTo>
                  <a:lnTo>
                    <a:pt x="510730" y="2152527"/>
                  </a:lnTo>
                  <a:lnTo>
                    <a:pt x="474066" y="2125788"/>
                  </a:lnTo>
                  <a:lnTo>
                    <a:pt x="438484" y="2097828"/>
                  </a:lnTo>
                  <a:lnTo>
                    <a:pt x="404022" y="2068680"/>
                  </a:lnTo>
                  <a:lnTo>
                    <a:pt x="370712" y="2038378"/>
                  </a:lnTo>
                  <a:lnTo>
                    <a:pt x="338592" y="2006954"/>
                  </a:lnTo>
                  <a:lnTo>
                    <a:pt x="307696" y="1974442"/>
                  </a:lnTo>
                  <a:lnTo>
                    <a:pt x="278058" y="1940874"/>
                  </a:lnTo>
                  <a:lnTo>
                    <a:pt x="249715" y="1906285"/>
                  </a:lnTo>
                  <a:lnTo>
                    <a:pt x="222702" y="1870707"/>
                  </a:lnTo>
                  <a:lnTo>
                    <a:pt x="197053" y="1834173"/>
                  </a:lnTo>
                  <a:lnTo>
                    <a:pt x="172804" y="1796716"/>
                  </a:lnTo>
                  <a:lnTo>
                    <a:pt x="149990" y="1758371"/>
                  </a:lnTo>
                  <a:lnTo>
                    <a:pt x="128646" y="1719169"/>
                  </a:lnTo>
                  <a:lnTo>
                    <a:pt x="108808" y="1679145"/>
                  </a:lnTo>
                  <a:lnTo>
                    <a:pt x="90510" y="1638330"/>
                  </a:lnTo>
                  <a:lnTo>
                    <a:pt x="73788" y="1596760"/>
                  </a:lnTo>
                  <a:lnTo>
                    <a:pt x="58677" y="1554465"/>
                  </a:lnTo>
                  <a:lnTo>
                    <a:pt x="45211" y="1511481"/>
                  </a:lnTo>
                  <a:lnTo>
                    <a:pt x="33428" y="1467840"/>
                  </a:lnTo>
                  <a:lnTo>
                    <a:pt x="23360" y="1423575"/>
                  </a:lnTo>
                  <a:lnTo>
                    <a:pt x="15044" y="1378719"/>
                  </a:lnTo>
                  <a:lnTo>
                    <a:pt x="8515" y="1333306"/>
                  </a:lnTo>
                  <a:lnTo>
                    <a:pt x="3808" y="1287368"/>
                  </a:lnTo>
                  <a:lnTo>
                    <a:pt x="957" y="1240940"/>
                  </a:lnTo>
                  <a:lnTo>
                    <a:pt x="0" y="1194053"/>
                  </a:lnTo>
                  <a:close/>
                </a:path>
                <a:path w="3479800" h="2388235">
                  <a:moveTo>
                    <a:pt x="947928" y="1194053"/>
                  </a:moveTo>
                  <a:lnTo>
                    <a:pt x="948885" y="1147164"/>
                  </a:lnTo>
                  <a:lnTo>
                    <a:pt x="951736" y="1100732"/>
                  </a:lnTo>
                  <a:lnTo>
                    <a:pt x="956443" y="1054792"/>
                  </a:lnTo>
                  <a:lnTo>
                    <a:pt x="962972" y="1009376"/>
                  </a:lnTo>
                  <a:lnTo>
                    <a:pt x="971288" y="964518"/>
                  </a:lnTo>
                  <a:lnTo>
                    <a:pt x="981356" y="920251"/>
                  </a:lnTo>
                  <a:lnTo>
                    <a:pt x="993139" y="876608"/>
                  </a:lnTo>
                  <a:lnTo>
                    <a:pt x="1006605" y="833622"/>
                  </a:lnTo>
                  <a:lnTo>
                    <a:pt x="1021716" y="791327"/>
                  </a:lnTo>
                  <a:lnTo>
                    <a:pt x="1038438" y="749755"/>
                  </a:lnTo>
                  <a:lnTo>
                    <a:pt x="1056736" y="708941"/>
                  </a:lnTo>
                  <a:lnTo>
                    <a:pt x="1076574" y="668916"/>
                  </a:lnTo>
                  <a:lnTo>
                    <a:pt x="1097918" y="629714"/>
                  </a:lnTo>
                  <a:lnTo>
                    <a:pt x="1120732" y="591368"/>
                  </a:lnTo>
                  <a:lnTo>
                    <a:pt x="1144981" y="553912"/>
                  </a:lnTo>
                  <a:lnTo>
                    <a:pt x="1170630" y="517378"/>
                  </a:lnTo>
                  <a:lnTo>
                    <a:pt x="1197643" y="481800"/>
                  </a:lnTo>
                  <a:lnTo>
                    <a:pt x="1225986" y="447211"/>
                  </a:lnTo>
                  <a:lnTo>
                    <a:pt x="1255624" y="413644"/>
                  </a:lnTo>
                  <a:lnTo>
                    <a:pt x="1286520" y="381133"/>
                  </a:lnTo>
                  <a:lnTo>
                    <a:pt x="1318640" y="349710"/>
                  </a:lnTo>
                  <a:lnTo>
                    <a:pt x="1351950" y="319408"/>
                  </a:lnTo>
                  <a:lnTo>
                    <a:pt x="1386412" y="290262"/>
                  </a:lnTo>
                  <a:lnTo>
                    <a:pt x="1421994" y="262303"/>
                  </a:lnTo>
                  <a:lnTo>
                    <a:pt x="1458658" y="235565"/>
                  </a:lnTo>
                  <a:lnTo>
                    <a:pt x="1496371" y="210082"/>
                  </a:lnTo>
                  <a:lnTo>
                    <a:pt x="1535096" y="185886"/>
                  </a:lnTo>
                  <a:lnTo>
                    <a:pt x="1574799" y="163011"/>
                  </a:lnTo>
                  <a:lnTo>
                    <a:pt x="1615445" y="141490"/>
                  </a:lnTo>
                  <a:lnTo>
                    <a:pt x="1656998" y="121355"/>
                  </a:lnTo>
                  <a:lnTo>
                    <a:pt x="1699424" y="102641"/>
                  </a:lnTo>
                  <a:lnTo>
                    <a:pt x="1742686" y="85380"/>
                  </a:lnTo>
                  <a:lnTo>
                    <a:pt x="1786751" y="69605"/>
                  </a:lnTo>
                  <a:lnTo>
                    <a:pt x="1831582" y="55351"/>
                  </a:lnTo>
                  <a:lnTo>
                    <a:pt x="1877144" y="42649"/>
                  </a:lnTo>
                  <a:lnTo>
                    <a:pt x="1923403" y="31533"/>
                  </a:lnTo>
                  <a:lnTo>
                    <a:pt x="1970323" y="22036"/>
                  </a:lnTo>
                  <a:lnTo>
                    <a:pt x="2017869" y="14191"/>
                  </a:lnTo>
                  <a:lnTo>
                    <a:pt x="2066006" y="8032"/>
                  </a:lnTo>
                  <a:lnTo>
                    <a:pt x="2114698" y="3592"/>
                  </a:lnTo>
                  <a:lnTo>
                    <a:pt x="2163911" y="903"/>
                  </a:lnTo>
                  <a:lnTo>
                    <a:pt x="2213610" y="0"/>
                  </a:lnTo>
                  <a:lnTo>
                    <a:pt x="2263308" y="903"/>
                  </a:lnTo>
                  <a:lnTo>
                    <a:pt x="2312521" y="3592"/>
                  </a:lnTo>
                  <a:lnTo>
                    <a:pt x="2361213" y="8032"/>
                  </a:lnTo>
                  <a:lnTo>
                    <a:pt x="2409350" y="14191"/>
                  </a:lnTo>
                  <a:lnTo>
                    <a:pt x="2456896" y="22036"/>
                  </a:lnTo>
                  <a:lnTo>
                    <a:pt x="2503816" y="31533"/>
                  </a:lnTo>
                  <a:lnTo>
                    <a:pt x="2550075" y="42649"/>
                  </a:lnTo>
                  <a:lnTo>
                    <a:pt x="2595637" y="55351"/>
                  </a:lnTo>
                  <a:lnTo>
                    <a:pt x="2640468" y="69605"/>
                  </a:lnTo>
                  <a:lnTo>
                    <a:pt x="2684533" y="85380"/>
                  </a:lnTo>
                  <a:lnTo>
                    <a:pt x="2727795" y="102641"/>
                  </a:lnTo>
                  <a:lnTo>
                    <a:pt x="2770221" y="121355"/>
                  </a:lnTo>
                  <a:lnTo>
                    <a:pt x="2811774" y="141490"/>
                  </a:lnTo>
                  <a:lnTo>
                    <a:pt x="2852419" y="163011"/>
                  </a:lnTo>
                  <a:lnTo>
                    <a:pt x="2892123" y="185886"/>
                  </a:lnTo>
                  <a:lnTo>
                    <a:pt x="2930848" y="210082"/>
                  </a:lnTo>
                  <a:lnTo>
                    <a:pt x="2968561" y="235565"/>
                  </a:lnTo>
                  <a:lnTo>
                    <a:pt x="3005225" y="262303"/>
                  </a:lnTo>
                  <a:lnTo>
                    <a:pt x="3040807" y="290262"/>
                  </a:lnTo>
                  <a:lnTo>
                    <a:pt x="3075269" y="319408"/>
                  </a:lnTo>
                  <a:lnTo>
                    <a:pt x="3108578" y="349710"/>
                  </a:lnTo>
                  <a:lnTo>
                    <a:pt x="3140699" y="381133"/>
                  </a:lnTo>
                  <a:lnTo>
                    <a:pt x="3171595" y="413644"/>
                  </a:lnTo>
                  <a:lnTo>
                    <a:pt x="3201233" y="447211"/>
                  </a:lnTo>
                  <a:lnTo>
                    <a:pt x="3229576" y="481800"/>
                  </a:lnTo>
                  <a:lnTo>
                    <a:pt x="3256589" y="517378"/>
                  </a:lnTo>
                  <a:lnTo>
                    <a:pt x="3282238" y="553912"/>
                  </a:lnTo>
                  <a:lnTo>
                    <a:pt x="3306487" y="591368"/>
                  </a:lnTo>
                  <a:lnTo>
                    <a:pt x="3329301" y="629714"/>
                  </a:lnTo>
                  <a:lnTo>
                    <a:pt x="3350645" y="668916"/>
                  </a:lnTo>
                  <a:lnTo>
                    <a:pt x="3370483" y="708941"/>
                  </a:lnTo>
                  <a:lnTo>
                    <a:pt x="3388781" y="749755"/>
                  </a:lnTo>
                  <a:lnTo>
                    <a:pt x="3405503" y="791327"/>
                  </a:lnTo>
                  <a:lnTo>
                    <a:pt x="3420614" y="833622"/>
                  </a:lnTo>
                  <a:lnTo>
                    <a:pt x="3434079" y="876608"/>
                  </a:lnTo>
                  <a:lnTo>
                    <a:pt x="3445863" y="920251"/>
                  </a:lnTo>
                  <a:lnTo>
                    <a:pt x="3455931" y="964518"/>
                  </a:lnTo>
                  <a:lnTo>
                    <a:pt x="3464247" y="1009376"/>
                  </a:lnTo>
                  <a:lnTo>
                    <a:pt x="3470776" y="1054792"/>
                  </a:lnTo>
                  <a:lnTo>
                    <a:pt x="3475483" y="1100732"/>
                  </a:lnTo>
                  <a:lnTo>
                    <a:pt x="3478334" y="1147164"/>
                  </a:lnTo>
                  <a:lnTo>
                    <a:pt x="3479291" y="1194053"/>
                  </a:lnTo>
                  <a:lnTo>
                    <a:pt x="3478334" y="1240940"/>
                  </a:lnTo>
                  <a:lnTo>
                    <a:pt x="3475483" y="1287368"/>
                  </a:lnTo>
                  <a:lnTo>
                    <a:pt x="3470776" y="1333306"/>
                  </a:lnTo>
                  <a:lnTo>
                    <a:pt x="3464247" y="1378719"/>
                  </a:lnTo>
                  <a:lnTo>
                    <a:pt x="3455931" y="1423575"/>
                  </a:lnTo>
                  <a:lnTo>
                    <a:pt x="3445863" y="1467840"/>
                  </a:lnTo>
                  <a:lnTo>
                    <a:pt x="3434079" y="1511481"/>
                  </a:lnTo>
                  <a:lnTo>
                    <a:pt x="3420614" y="1554465"/>
                  </a:lnTo>
                  <a:lnTo>
                    <a:pt x="3405503" y="1596760"/>
                  </a:lnTo>
                  <a:lnTo>
                    <a:pt x="3388781" y="1638330"/>
                  </a:lnTo>
                  <a:lnTo>
                    <a:pt x="3370483" y="1679145"/>
                  </a:lnTo>
                  <a:lnTo>
                    <a:pt x="3350645" y="1719169"/>
                  </a:lnTo>
                  <a:lnTo>
                    <a:pt x="3329301" y="1758371"/>
                  </a:lnTo>
                  <a:lnTo>
                    <a:pt x="3306487" y="1796716"/>
                  </a:lnTo>
                  <a:lnTo>
                    <a:pt x="3282238" y="1834173"/>
                  </a:lnTo>
                  <a:lnTo>
                    <a:pt x="3256589" y="1870707"/>
                  </a:lnTo>
                  <a:lnTo>
                    <a:pt x="3229576" y="1906285"/>
                  </a:lnTo>
                  <a:lnTo>
                    <a:pt x="3201233" y="1940874"/>
                  </a:lnTo>
                  <a:lnTo>
                    <a:pt x="3171595" y="1974442"/>
                  </a:lnTo>
                  <a:lnTo>
                    <a:pt x="3140699" y="2006954"/>
                  </a:lnTo>
                  <a:lnTo>
                    <a:pt x="3108578" y="2038378"/>
                  </a:lnTo>
                  <a:lnTo>
                    <a:pt x="3075269" y="2068680"/>
                  </a:lnTo>
                  <a:lnTo>
                    <a:pt x="3040807" y="2097828"/>
                  </a:lnTo>
                  <a:lnTo>
                    <a:pt x="3005225" y="2125788"/>
                  </a:lnTo>
                  <a:lnTo>
                    <a:pt x="2968561" y="2152527"/>
                  </a:lnTo>
                  <a:lnTo>
                    <a:pt x="2930848" y="2178011"/>
                  </a:lnTo>
                  <a:lnTo>
                    <a:pt x="2892123" y="2202208"/>
                  </a:lnTo>
                  <a:lnTo>
                    <a:pt x="2852419" y="2225085"/>
                  </a:lnTo>
                  <a:lnTo>
                    <a:pt x="2811774" y="2246607"/>
                  </a:lnTo>
                  <a:lnTo>
                    <a:pt x="2770221" y="2266743"/>
                  </a:lnTo>
                  <a:lnTo>
                    <a:pt x="2727795" y="2285458"/>
                  </a:lnTo>
                  <a:lnTo>
                    <a:pt x="2684533" y="2302720"/>
                  </a:lnTo>
                  <a:lnTo>
                    <a:pt x="2640468" y="2318496"/>
                  </a:lnTo>
                  <a:lnTo>
                    <a:pt x="2595637" y="2332752"/>
                  </a:lnTo>
                  <a:lnTo>
                    <a:pt x="2550075" y="2345455"/>
                  </a:lnTo>
                  <a:lnTo>
                    <a:pt x="2503816" y="2356572"/>
                  </a:lnTo>
                  <a:lnTo>
                    <a:pt x="2456896" y="2366069"/>
                  </a:lnTo>
                  <a:lnTo>
                    <a:pt x="2409350" y="2373915"/>
                  </a:lnTo>
                  <a:lnTo>
                    <a:pt x="2361213" y="2380074"/>
                  </a:lnTo>
                  <a:lnTo>
                    <a:pt x="2312521" y="2384515"/>
                  </a:lnTo>
                  <a:lnTo>
                    <a:pt x="2263308" y="2387204"/>
                  </a:lnTo>
                  <a:lnTo>
                    <a:pt x="2213610" y="2388108"/>
                  </a:lnTo>
                  <a:lnTo>
                    <a:pt x="2163911" y="2387204"/>
                  </a:lnTo>
                  <a:lnTo>
                    <a:pt x="2114698" y="2384515"/>
                  </a:lnTo>
                  <a:lnTo>
                    <a:pt x="2066006" y="2380074"/>
                  </a:lnTo>
                  <a:lnTo>
                    <a:pt x="2017869" y="2373915"/>
                  </a:lnTo>
                  <a:lnTo>
                    <a:pt x="1970323" y="2366069"/>
                  </a:lnTo>
                  <a:lnTo>
                    <a:pt x="1923403" y="2356572"/>
                  </a:lnTo>
                  <a:lnTo>
                    <a:pt x="1877144" y="2345455"/>
                  </a:lnTo>
                  <a:lnTo>
                    <a:pt x="1831582" y="2332752"/>
                  </a:lnTo>
                  <a:lnTo>
                    <a:pt x="1786751" y="2318496"/>
                  </a:lnTo>
                  <a:lnTo>
                    <a:pt x="1742686" y="2302720"/>
                  </a:lnTo>
                  <a:lnTo>
                    <a:pt x="1699424" y="2285458"/>
                  </a:lnTo>
                  <a:lnTo>
                    <a:pt x="1656998" y="2266743"/>
                  </a:lnTo>
                  <a:lnTo>
                    <a:pt x="1615445" y="2246607"/>
                  </a:lnTo>
                  <a:lnTo>
                    <a:pt x="1574800" y="2225085"/>
                  </a:lnTo>
                  <a:lnTo>
                    <a:pt x="1535096" y="2202208"/>
                  </a:lnTo>
                  <a:lnTo>
                    <a:pt x="1496371" y="2178011"/>
                  </a:lnTo>
                  <a:lnTo>
                    <a:pt x="1458658" y="2152527"/>
                  </a:lnTo>
                  <a:lnTo>
                    <a:pt x="1421994" y="2125788"/>
                  </a:lnTo>
                  <a:lnTo>
                    <a:pt x="1386412" y="2097828"/>
                  </a:lnTo>
                  <a:lnTo>
                    <a:pt x="1351950" y="2068680"/>
                  </a:lnTo>
                  <a:lnTo>
                    <a:pt x="1318641" y="2038378"/>
                  </a:lnTo>
                  <a:lnTo>
                    <a:pt x="1286520" y="2006954"/>
                  </a:lnTo>
                  <a:lnTo>
                    <a:pt x="1255624" y="1974442"/>
                  </a:lnTo>
                  <a:lnTo>
                    <a:pt x="1225986" y="1940874"/>
                  </a:lnTo>
                  <a:lnTo>
                    <a:pt x="1197643" y="1906285"/>
                  </a:lnTo>
                  <a:lnTo>
                    <a:pt x="1170630" y="1870707"/>
                  </a:lnTo>
                  <a:lnTo>
                    <a:pt x="1144981" y="1834173"/>
                  </a:lnTo>
                  <a:lnTo>
                    <a:pt x="1120732" y="1796716"/>
                  </a:lnTo>
                  <a:lnTo>
                    <a:pt x="1097918" y="1758371"/>
                  </a:lnTo>
                  <a:lnTo>
                    <a:pt x="1076574" y="1719169"/>
                  </a:lnTo>
                  <a:lnTo>
                    <a:pt x="1056736" y="1679145"/>
                  </a:lnTo>
                  <a:lnTo>
                    <a:pt x="1038438" y="1638330"/>
                  </a:lnTo>
                  <a:lnTo>
                    <a:pt x="1021716" y="1596760"/>
                  </a:lnTo>
                  <a:lnTo>
                    <a:pt x="1006605" y="1554465"/>
                  </a:lnTo>
                  <a:lnTo>
                    <a:pt x="993140" y="1511481"/>
                  </a:lnTo>
                  <a:lnTo>
                    <a:pt x="981356" y="1467840"/>
                  </a:lnTo>
                  <a:lnTo>
                    <a:pt x="971288" y="1423575"/>
                  </a:lnTo>
                  <a:lnTo>
                    <a:pt x="962972" y="1378719"/>
                  </a:lnTo>
                  <a:lnTo>
                    <a:pt x="956443" y="1333306"/>
                  </a:lnTo>
                  <a:lnTo>
                    <a:pt x="951736" y="1287368"/>
                  </a:lnTo>
                  <a:lnTo>
                    <a:pt x="948885" y="1240940"/>
                  </a:lnTo>
                  <a:lnTo>
                    <a:pt x="947928" y="1194053"/>
                  </a:lnTo>
                  <a:close/>
                </a:path>
              </a:pathLst>
            </a:custGeom>
            <a:ln w="25908">
              <a:solidFill>
                <a:srgbClr val="001F5F"/>
              </a:solidFill>
            </a:ln>
          </p:spPr>
          <p:txBody>
            <a:bodyPr wrap="square" lIns="0" tIns="0" rIns="0" bIns="0" rtlCol="0"/>
            <a:lstStyle/>
            <a:p>
              <a:endParaRPr/>
            </a:p>
          </p:txBody>
        </p:sp>
        <p:sp>
          <p:nvSpPr>
            <p:cNvPr id="10" name="object 8">
              <a:extLst>
                <a:ext uri="{FF2B5EF4-FFF2-40B4-BE49-F238E27FC236}">
                  <a16:creationId xmlns:a16="http://schemas.microsoft.com/office/drawing/2014/main" id="{E68DBFAA-FA56-4805-8D8E-D0D73E4CA5A8}"/>
                </a:ext>
              </a:extLst>
            </p:cNvPr>
            <p:cNvSpPr/>
            <p:nvPr/>
          </p:nvSpPr>
          <p:spPr>
            <a:xfrm>
              <a:off x="1347977" y="3085337"/>
              <a:ext cx="2581910" cy="2169160"/>
            </a:xfrm>
            <a:custGeom>
              <a:avLst/>
              <a:gdLst/>
              <a:ahLst/>
              <a:cxnLst/>
              <a:rect l="l" t="t" r="r" b="b"/>
              <a:pathLst>
                <a:path w="2581910" h="2169160">
                  <a:moveTo>
                    <a:pt x="0" y="1084326"/>
                  </a:moveTo>
                  <a:lnTo>
                    <a:pt x="1025" y="1040718"/>
                  </a:lnTo>
                  <a:lnTo>
                    <a:pt x="4074" y="997547"/>
                  </a:lnTo>
                  <a:lnTo>
                    <a:pt x="9109" y="954846"/>
                  </a:lnTo>
                  <a:lnTo>
                    <a:pt x="16092" y="912646"/>
                  </a:lnTo>
                  <a:lnTo>
                    <a:pt x="24983" y="870980"/>
                  </a:lnTo>
                  <a:lnTo>
                    <a:pt x="35744" y="829880"/>
                  </a:lnTo>
                  <a:lnTo>
                    <a:pt x="48337" y="789379"/>
                  </a:lnTo>
                  <a:lnTo>
                    <a:pt x="62723" y="749510"/>
                  </a:lnTo>
                  <a:lnTo>
                    <a:pt x="78863" y="710304"/>
                  </a:lnTo>
                  <a:lnTo>
                    <a:pt x="96719" y="671794"/>
                  </a:lnTo>
                  <a:lnTo>
                    <a:pt x="116252" y="634012"/>
                  </a:lnTo>
                  <a:lnTo>
                    <a:pt x="137424" y="596991"/>
                  </a:lnTo>
                  <a:lnTo>
                    <a:pt x="160196" y="560763"/>
                  </a:lnTo>
                  <a:lnTo>
                    <a:pt x="184530" y="525361"/>
                  </a:lnTo>
                  <a:lnTo>
                    <a:pt x="210386" y="490817"/>
                  </a:lnTo>
                  <a:lnTo>
                    <a:pt x="237727" y="457164"/>
                  </a:lnTo>
                  <a:lnTo>
                    <a:pt x="266513" y="424433"/>
                  </a:lnTo>
                  <a:lnTo>
                    <a:pt x="296707" y="392658"/>
                  </a:lnTo>
                  <a:lnTo>
                    <a:pt x="328269" y="361870"/>
                  </a:lnTo>
                  <a:lnTo>
                    <a:pt x="361161" y="332102"/>
                  </a:lnTo>
                  <a:lnTo>
                    <a:pt x="395345" y="303387"/>
                  </a:lnTo>
                  <a:lnTo>
                    <a:pt x="430782" y="275756"/>
                  </a:lnTo>
                  <a:lnTo>
                    <a:pt x="467433" y="249243"/>
                  </a:lnTo>
                  <a:lnTo>
                    <a:pt x="505260" y="223879"/>
                  </a:lnTo>
                  <a:lnTo>
                    <a:pt x="544224" y="199698"/>
                  </a:lnTo>
                  <a:lnTo>
                    <a:pt x="584287" y="176731"/>
                  </a:lnTo>
                  <a:lnTo>
                    <a:pt x="625409" y="155011"/>
                  </a:lnTo>
                  <a:lnTo>
                    <a:pt x="667553" y="134570"/>
                  </a:lnTo>
                  <a:lnTo>
                    <a:pt x="710680" y="115441"/>
                  </a:lnTo>
                  <a:lnTo>
                    <a:pt x="754752" y="97656"/>
                  </a:lnTo>
                  <a:lnTo>
                    <a:pt x="799729" y="81247"/>
                  </a:lnTo>
                  <a:lnTo>
                    <a:pt x="845573" y="66248"/>
                  </a:lnTo>
                  <a:lnTo>
                    <a:pt x="892246" y="52689"/>
                  </a:lnTo>
                  <a:lnTo>
                    <a:pt x="939708" y="40605"/>
                  </a:lnTo>
                  <a:lnTo>
                    <a:pt x="987923" y="30026"/>
                  </a:lnTo>
                  <a:lnTo>
                    <a:pt x="1036850" y="20987"/>
                  </a:lnTo>
                  <a:lnTo>
                    <a:pt x="1086451" y="13518"/>
                  </a:lnTo>
                  <a:lnTo>
                    <a:pt x="1136688" y="7652"/>
                  </a:lnTo>
                  <a:lnTo>
                    <a:pt x="1187522" y="3422"/>
                  </a:lnTo>
                  <a:lnTo>
                    <a:pt x="1238915" y="861"/>
                  </a:lnTo>
                  <a:lnTo>
                    <a:pt x="1290828" y="0"/>
                  </a:lnTo>
                  <a:lnTo>
                    <a:pt x="1342740" y="861"/>
                  </a:lnTo>
                  <a:lnTo>
                    <a:pt x="1394133" y="3422"/>
                  </a:lnTo>
                  <a:lnTo>
                    <a:pt x="1444967" y="7652"/>
                  </a:lnTo>
                  <a:lnTo>
                    <a:pt x="1495204" y="13518"/>
                  </a:lnTo>
                  <a:lnTo>
                    <a:pt x="1544805" y="20987"/>
                  </a:lnTo>
                  <a:lnTo>
                    <a:pt x="1593732" y="30026"/>
                  </a:lnTo>
                  <a:lnTo>
                    <a:pt x="1641947" y="40605"/>
                  </a:lnTo>
                  <a:lnTo>
                    <a:pt x="1689409" y="52689"/>
                  </a:lnTo>
                  <a:lnTo>
                    <a:pt x="1736082" y="66248"/>
                  </a:lnTo>
                  <a:lnTo>
                    <a:pt x="1781926" y="81247"/>
                  </a:lnTo>
                  <a:lnTo>
                    <a:pt x="1826903" y="97656"/>
                  </a:lnTo>
                  <a:lnTo>
                    <a:pt x="1870975" y="115441"/>
                  </a:lnTo>
                  <a:lnTo>
                    <a:pt x="1914102" y="134570"/>
                  </a:lnTo>
                  <a:lnTo>
                    <a:pt x="1956246" y="155011"/>
                  </a:lnTo>
                  <a:lnTo>
                    <a:pt x="1997368" y="176731"/>
                  </a:lnTo>
                  <a:lnTo>
                    <a:pt x="2037431" y="199698"/>
                  </a:lnTo>
                  <a:lnTo>
                    <a:pt x="2076395" y="223879"/>
                  </a:lnTo>
                  <a:lnTo>
                    <a:pt x="2114222" y="249243"/>
                  </a:lnTo>
                  <a:lnTo>
                    <a:pt x="2150873" y="275756"/>
                  </a:lnTo>
                  <a:lnTo>
                    <a:pt x="2186310" y="303387"/>
                  </a:lnTo>
                  <a:lnTo>
                    <a:pt x="2220494" y="332102"/>
                  </a:lnTo>
                  <a:lnTo>
                    <a:pt x="2253386" y="361870"/>
                  </a:lnTo>
                  <a:lnTo>
                    <a:pt x="2284948" y="392658"/>
                  </a:lnTo>
                  <a:lnTo>
                    <a:pt x="2315142" y="424433"/>
                  </a:lnTo>
                  <a:lnTo>
                    <a:pt x="2343928" y="457164"/>
                  </a:lnTo>
                  <a:lnTo>
                    <a:pt x="2371269" y="490817"/>
                  </a:lnTo>
                  <a:lnTo>
                    <a:pt x="2397125" y="525361"/>
                  </a:lnTo>
                  <a:lnTo>
                    <a:pt x="2421459" y="560763"/>
                  </a:lnTo>
                  <a:lnTo>
                    <a:pt x="2444231" y="596991"/>
                  </a:lnTo>
                  <a:lnTo>
                    <a:pt x="2465403" y="634012"/>
                  </a:lnTo>
                  <a:lnTo>
                    <a:pt x="2484936" y="671794"/>
                  </a:lnTo>
                  <a:lnTo>
                    <a:pt x="2502792" y="710304"/>
                  </a:lnTo>
                  <a:lnTo>
                    <a:pt x="2518932" y="749510"/>
                  </a:lnTo>
                  <a:lnTo>
                    <a:pt x="2533318" y="789379"/>
                  </a:lnTo>
                  <a:lnTo>
                    <a:pt x="2545911" y="829880"/>
                  </a:lnTo>
                  <a:lnTo>
                    <a:pt x="2556672" y="870980"/>
                  </a:lnTo>
                  <a:lnTo>
                    <a:pt x="2565563" y="912646"/>
                  </a:lnTo>
                  <a:lnTo>
                    <a:pt x="2572546" y="954846"/>
                  </a:lnTo>
                  <a:lnTo>
                    <a:pt x="2577581" y="997547"/>
                  </a:lnTo>
                  <a:lnTo>
                    <a:pt x="2580630" y="1040718"/>
                  </a:lnTo>
                  <a:lnTo>
                    <a:pt x="2581656" y="1084326"/>
                  </a:lnTo>
                  <a:lnTo>
                    <a:pt x="2580630" y="1127933"/>
                  </a:lnTo>
                  <a:lnTo>
                    <a:pt x="2577581" y="1171104"/>
                  </a:lnTo>
                  <a:lnTo>
                    <a:pt x="2572546" y="1213805"/>
                  </a:lnTo>
                  <a:lnTo>
                    <a:pt x="2565563" y="1256005"/>
                  </a:lnTo>
                  <a:lnTo>
                    <a:pt x="2556672" y="1297671"/>
                  </a:lnTo>
                  <a:lnTo>
                    <a:pt x="2545911" y="1338771"/>
                  </a:lnTo>
                  <a:lnTo>
                    <a:pt x="2533318" y="1379272"/>
                  </a:lnTo>
                  <a:lnTo>
                    <a:pt x="2518932" y="1419141"/>
                  </a:lnTo>
                  <a:lnTo>
                    <a:pt x="2502792" y="1458347"/>
                  </a:lnTo>
                  <a:lnTo>
                    <a:pt x="2484936" y="1496857"/>
                  </a:lnTo>
                  <a:lnTo>
                    <a:pt x="2465403" y="1534639"/>
                  </a:lnTo>
                  <a:lnTo>
                    <a:pt x="2444231" y="1571660"/>
                  </a:lnTo>
                  <a:lnTo>
                    <a:pt x="2421459" y="1607888"/>
                  </a:lnTo>
                  <a:lnTo>
                    <a:pt x="2397125" y="1643290"/>
                  </a:lnTo>
                  <a:lnTo>
                    <a:pt x="2371269" y="1677834"/>
                  </a:lnTo>
                  <a:lnTo>
                    <a:pt x="2343928" y="1711487"/>
                  </a:lnTo>
                  <a:lnTo>
                    <a:pt x="2315142" y="1744218"/>
                  </a:lnTo>
                  <a:lnTo>
                    <a:pt x="2284948" y="1775993"/>
                  </a:lnTo>
                  <a:lnTo>
                    <a:pt x="2253386" y="1806781"/>
                  </a:lnTo>
                  <a:lnTo>
                    <a:pt x="2220494" y="1836549"/>
                  </a:lnTo>
                  <a:lnTo>
                    <a:pt x="2186310" y="1865264"/>
                  </a:lnTo>
                  <a:lnTo>
                    <a:pt x="2150873" y="1892895"/>
                  </a:lnTo>
                  <a:lnTo>
                    <a:pt x="2114222" y="1919408"/>
                  </a:lnTo>
                  <a:lnTo>
                    <a:pt x="2076395" y="1944772"/>
                  </a:lnTo>
                  <a:lnTo>
                    <a:pt x="2037431" y="1968953"/>
                  </a:lnTo>
                  <a:lnTo>
                    <a:pt x="1997368" y="1991920"/>
                  </a:lnTo>
                  <a:lnTo>
                    <a:pt x="1956246" y="2013640"/>
                  </a:lnTo>
                  <a:lnTo>
                    <a:pt x="1914102" y="2034081"/>
                  </a:lnTo>
                  <a:lnTo>
                    <a:pt x="1870975" y="2053210"/>
                  </a:lnTo>
                  <a:lnTo>
                    <a:pt x="1826903" y="2070995"/>
                  </a:lnTo>
                  <a:lnTo>
                    <a:pt x="1781926" y="2087404"/>
                  </a:lnTo>
                  <a:lnTo>
                    <a:pt x="1736082" y="2102403"/>
                  </a:lnTo>
                  <a:lnTo>
                    <a:pt x="1689409" y="2115962"/>
                  </a:lnTo>
                  <a:lnTo>
                    <a:pt x="1641947" y="2128046"/>
                  </a:lnTo>
                  <a:lnTo>
                    <a:pt x="1593732" y="2138625"/>
                  </a:lnTo>
                  <a:lnTo>
                    <a:pt x="1544805" y="2147664"/>
                  </a:lnTo>
                  <a:lnTo>
                    <a:pt x="1495204" y="2155133"/>
                  </a:lnTo>
                  <a:lnTo>
                    <a:pt x="1444967" y="2160999"/>
                  </a:lnTo>
                  <a:lnTo>
                    <a:pt x="1394133" y="2165229"/>
                  </a:lnTo>
                  <a:lnTo>
                    <a:pt x="1342740" y="2167790"/>
                  </a:lnTo>
                  <a:lnTo>
                    <a:pt x="1290828" y="2168652"/>
                  </a:lnTo>
                  <a:lnTo>
                    <a:pt x="1238915" y="2167790"/>
                  </a:lnTo>
                  <a:lnTo>
                    <a:pt x="1187522" y="2165229"/>
                  </a:lnTo>
                  <a:lnTo>
                    <a:pt x="1136688" y="2160999"/>
                  </a:lnTo>
                  <a:lnTo>
                    <a:pt x="1086451" y="2155133"/>
                  </a:lnTo>
                  <a:lnTo>
                    <a:pt x="1036850" y="2147664"/>
                  </a:lnTo>
                  <a:lnTo>
                    <a:pt x="987923" y="2138625"/>
                  </a:lnTo>
                  <a:lnTo>
                    <a:pt x="939708" y="2128046"/>
                  </a:lnTo>
                  <a:lnTo>
                    <a:pt x="892246" y="2115962"/>
                  </a:lnTo>
                  <a:lnTo>
                    <a:pt x="845573" y="2102403"/>
                  </a:lnTo>
                  <a:lnTo>
                    <a:pt x="799729" y="2087404"/>
                  </a:lnTo>
                  <a:lnTo>
                    <a:pt x="754752" y="2070995"/>
                  </a:lnTo>
                  <a:lnTo>
                    <a:pt x="710680" y="2053210"/>
                  </a:lnTo>
                  <a:lnTo>
                    <a:pt x="667553" y="2034081"/>
                  </a:lnTo>
                  <a:lnTo>
                    <a:pt x="625409" y="2013640"/>
                  </a:lnTo>
                  <a:lnTo>
                    <a:pt x="584287" y="1991920"/>
                  </a:lnTo>
                  <a:lnTo>
                    <a:pt x="544224" y="1968953"/>
                  </a:lnTo>
                  <a:lnTo>
                    <a:pt x="505260" y="1944772"/>
                  </a:lnTo>
                  <a:lnTo>
                    <a:pt x="467433" y="1919408"/>
                  </a:lnTo>
                  <a:lnTo>
                    <a:pt x="430782" y="1892895"/>
                  </a:lnTo>
                  <a:lnTo>
                    <a:pt x="395345" y="1865264"/>
                  </a:lnTo>
                  <a:lnTo>
                    <a:pt x="361161" y="1836549"/>
                  </a:lnTo>
                  <a:lnTo>
                    <a:pt x="328269" y="1806781"/>
                  </a:lnTo>
                  <a:lnTo>
                    <a:pt x="296707" y="1775993"/>
                  </a:lnTo>
                  <a:lnTo>
                    <a:pt x="266513" y="1744218"/>
                  </a:lnTo>
                  <a:lnTo>
                    <a:pt x="237727" y="1711487"/>
                  </a:lnTo>
                  <a:lnTo>
                    <a:pt x="210386" y="1677834"/>
                  </a:lnTo>
                  <a:lnTo>
                    <a:pt x="184530" y="1643290"/>
                  </a:lnTo>
                  <a:lnTo>
                    <a:pt x="160196" y="1607888"/>
                  </a:lnTo>
                  <a:lnTo>
                    <a:pt x="137424" y="1571660"/>
                  </a:lnTo>
                  <a:lnTo>
                    <a:pt x="116252" y="1534639"/>
                  </a:lnTo>
                  <a:lnTo>
                    <a:pt x="96719" y="1496857"/>
                  </a:lnTo>
                  <a:lnTo>
                    <a:pt x="78863" y="1458347"/>
                  </a:lnTo>
                  <a:lnTo>
                    <a:pt x="62723" y="1419141"/>
                  </a:lnTo>
                  <a:lnTo>
                    <a:pt x="48337" y="1379272"/>
                  </a:lnTo>
                  <a:lnTo>
                    <a:pt x="35744" y="1338771"/>
                  </a:lnTo>
                  <a:lnTo>
                    <a:pt x="24983" y="1297671"/>
                  </a:lnTo>
                  <a:lnTo>
                    <a:pt x="16092" y="1256005"/>
                  </a:lnTo>
                  <a:lnTo>
                    <a:pt x="9109" y="1213805"/>
                  </a:lnTo>
                  <a:lnTo>
                    <a:pt x="4074" y="1171104"/>
                  </a:lnTo>
                  <a:lnTo>
                    <a:pt x="1025" y="1127933"/>
                  </a:lnTo>
                  <a:lnTo>
                    <a:pt x="0" y="1084326"/>
                  </a:lnTo>
                  <a:close/>
                </a:path>
              </a:pathLst>
            </a:custGeom>
            <a:ln w="25908">
              <a:solidFill>
                <a:srgbClr val="1F487C"/>
              </a:solidFill>
            </a:ln>
          </p:spPr>
          <p:txBody>
            <a:bodyPr wrap="square" lIns="0" tIns="0" rIns="0" bIns="0" rtlCol="0"/>
            <a:lstStyle/>
            <a:p>
              <a:endParaRPr/>
            </a:p>
          </p:txBody>
        </p:sp>
      </p:grpSp>
      <p:sp>
        <p:nvSpPr>
          <p:cNvPr id="11" name="object 9">
            <a:extLst>
              <a:ext uri="{FF2B5EF4-FFF2-40B4-BE49-F238E27FC236}">
                <a16:creationId xmlns:a16="http://schemas.microsoft.com/office/drawing/2014/main" id="{76BF6E88-7A7A-43FB-8E4C-82CD3FA6E2E4}"/>
              </a:ext>
            </a:extLst>
          </p:cNvPr>
          <p:cNvSpPr txBox="1"/>
          <p:nvPr/>
        </p:nvSpPr>
        <p:spPr>
          <a:xfrm>
            <a:off x="1876860" y="4347083"/>
            <a:ext cx="560705" cy="23939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メイリオ"/>
                <a:cs typeface="メイリオ"/>
              </a:rPr>
              <a:t>銀行券</a:t>
            </a:r>
            <a:endParaRPr sz="1400">
              <a:latin typeface="メイリオ"/>
              <a:cs typeface="メイリオ"/>
            </a:endParaRPr>
          </a:p>
        </p:txBody>
      </p:sp>
      <p:sp>
        <p:nvSpPr>
          <p:cNvPr id="12" name="object 10">
            <a:extLst>
              <a:ext uri="{FF2B5EF4-FFF2-40B4-BE49-F238E27FC236}">
                <a16:creationId xmlns:a16="http://schemas.microsoft.com/office/drawing/2014/main" id="{676F93BE-8D87-46B0-882F-5310BF8848FA}"/>
              </a:ext>
            </a:extLst>
          </p:cNvPr>
          <p:cNvSpPr txBox="1"/>
          <p:nvPr/>
        </p:nvSpPr>
        <p:spPr>
          <a:xfrm>
            <a:off x="3507921" y="4315969"/>
            <a:ext cx="739140" cy="239395"/>
          </a:xfrm>
          <a:prstGeom prst="rect">
            <a:avLst/>
          </a:prstGeom>
        </p:spPr>
        <p:txBody>
          <a:bodyPr vert="horz" wrap="square" lIns="0" tIns="12700" rIns="0" bIns="0" rtlCol="0">
            <a:spAutoFit/>
          </a:bodyPr>
          <a:lstStyle/>
          <a:p>
            <a:pPr marL="12700">
              <a:lnSpc>
                <a:spcPct val="100000"/>
              </a:lnSpc>
              <a:spcBef>
                <a:spcPts val="100"/>
              </a:spcBef>
            </a:pPr>
            <a:r>
              <a:rPr sz="1400" spc="-15" dirty="0">
                <a:latin typeface="メイリオ"/>
                <a:cs typeface="メイリオ"/>
              </a:rPr>
              <a:t>銀行預金</a:t>
            </a:r>
            <a:endParaRPr sz="1400">
              <a:latin typeface="メイリオ"/>
              <a:cs typeface="メイリオ"/>
            </a:endParaRPr>
          </a:p>
        </p:txBody>
      </p:sp>
      <p:sp>
        <p:nvSpPr>
          <p:cNvPr id="13" name="object 11">
            <a:extLst>
              <a:ext uri="{FF2B5EF4-FFF2-40B4-BE49-F238E27FC236}">
                <a16:creationId xmlns:a16="http://schemas.microsoft.com/office/drawing/2014/main" id="{670634DA-CD0F-425E-A738-4226011800FB}"/>
              </a:ext>
            </a:extLst>
          </p:cNvPr>
          <p:cNvSpPr txBox="1"/>
          <p:nvPr/>
        </p:nvSpPr>
        <p:spPr>
          <a:xfrm>
            <a:off x="2372159" y="5344808"/>
            <a:ext cx="1273810" cy="741680"/>
          </a:xfrm>
          <a:prstGeom prst="rect">
            <a:avLst/>
          </a:prstGeom>
        </p:spPr>
        <p:txBody>
          <a:bodyPr vert="horz" wrap="square" lIns="0" tIns="31114" rIns="0" bIns="0" rtlCol="0">
            <a:spAutoFit/>
          </a:bodyPr>
          <a:lstStyle/>
          <a:p>
            <a:pPr marL="12065" marR="5080" indent="59055" algn="ctr">
              <a:lnSpc>
                <a:spcPct val="109000"/>
              </a:lnSpc>
              <a:spcBef>
                <a:spcPts val="244"/>
              </a:spcBef>
            </a:pPr>
            <a:r>
              <a:rPr sz="1400" spc="-10" dirty="0">
                <a:latin typeface="メイリオ"/>
                <a:cs typeface="メイリオ"/>
              </a:rPr>
              <a:t>中央銀行預金</a:t>
            </a:r>
            <a:r>
              <a:rPr sz="1400" spc="-20" dirty="0">
                <a:latin typeface="メイリオ"/>
                <a:cs typeface="メイリオ"/>
              </a:rPr>
              <a:t>ホールセール型</a:t>
            </a:r>
            <a:r>
              <a:rPr sz="1400" spc="-50" dirty="0">
                <a:latin typeface="メイリオ"/>
                <a:cs typeface="メイリオ"/>
              </a:rPr>
              <a:t> </a:t>
            </a:r>
            <a:r>
              <a:rPr sz="1400" spc="-20" dirty="0">
                <a:latin typeface="メイリオ"/>
                <a:cs typeface="メイリオ"/>
              </a:rPr>
              <a:t>CBDC</a:t>
            </a:r>
            <a:endParaRPr sz="1400">
              <a:latin typeface="メイリオ"/>
              <a:cs typeface="メイリオ"/>
            </a:endParaRPr>
          </a:p>
        </p:txBody>
      </p:sp>
      <p:sp>
        <p:nvSpPr>
          <p:cNvPr id="14" name="object 12">
            <a:extLst>
              <a:ext uri="{FF2B5EF4-FFF2-40B4-BE49-F238E27FC236}">
                <a16:creationId xmlns:a16="http://schemas.microsoft.com/office/drawing/2014/main" id="{DDAE4368-94A8-4AF6-9F70-73C58E8D5C35}"/>
              </a:ext>
            </a:extLst>
          </p:cNvPr>
          <p:cNvSpPr txBox="1"/>
          <p:nvPr/>
        </p:nvSpPr>
        <p:spPr>
          <a:xfrm>
            <a:off x="2465124" y="4569841"/>
            <a:ext cx="1038860" cy="513080"/>
          </a:xfrm>
          <a:prstGeom prst="rect">
            <a:avLst/>
          </a:prstGeom>
        </p:spPr>
        <p:txBody>
          <a:bodyPr vert="horz" wrap="square" lIns="0" tIns="12065" rIns="0" bIns="0" rtlCol="0">
            <a:spAutoFit/>
          </a:bodyPr>
          <a:lstStyle/>
          <a:p>
            <a:pPr marL="224154" marR="5080" indent="-212090">
              <a:lnSpc>
                <a:spcPct val="100000"/>
              </a:lnSpc>
              <a:spcBef>
                <a:spcPts val="95"/>
              </a:spcBef>
            </a:pPr>
            <a:r>
              <a:rPr sz="1600" b="1" spc="-25" dirty="0">
                <a:solidFill>
                  <a:srgbClr val="006FC0"/>
                </a:solidFill>
                <a:latin typeface="メイリオ"/>
                <a:cs typeface="メイリオ"/>
              </a:rPr>
              <a:t>一般利用</a:t>
            </a:r>
            <a:r>
              <a:rPr sz="1600" b="1" spc="-50" dirty="0">
                <a:solidFill>
                  <a:srgbClr val="006FC0"/>
                </a:solidFill>
                <a:latin typeface="メイリオ"/>
                <a:cs typeface="メイリオ"/>
              </a:rPr>
              <a:t>型 </a:t>
            </a:r>
            <a:r>
              <a:rPr sz="1600" b="1" spc="-20" dirty="0">
                <a:solidFill>
                  <a:srgbClr val="006FC0"/>
                </a:solidFill>
                <a:latin typeface="メイリオ"/>
                <a:cs typeface="メイリオ"/>
              </a:rPr>
              <a:t>CBDC</a:t>
            </a:r>
            <a:endParaRPr sz="1600">
              <a:latin typeface="メイリオ"/>
              <a:cs typeface="メイリオ"/>
            </a:endParaRPr>
          </a:p>
        </p:txBody>
      </p:sp>
      <p:grpSp>
        <p:nvGrpSpPr>
          <p:cNvPr id="15" name="object 13">
            <a:extLst>
              <a:ext uri="{FF2B5EF4-FFF2-40B4-BE49-F238E27FC236}">
                <a16:creationId xmlns:a16="http://schemas.microsoft.com/office/drawing/2014/main" id="{A08FB063-0BD9-4F29-9A2F-4604A31230A6}"/>
              </a:ext>
            </a:extLst>
          </p:cNvPr>
          <p:cNvGrpSpPr/>
          <p:nvPr/>
        </p:nvGrpSpPr>
        <p:grpSpPr>
          <a:xfrm>
            <a:off x="1273610" y="6094347"/>
            <a:ext cx="3512820" cy="666115"/>
            <a:chOff x="902208" y="6076185"/>
            <a:chExt cx="3512820" cy="666115"/>
          </a:xfrm>
        </p:grpSpPr>
        <p:pic>
          <p:nvPicPr>
            <p:cNvPr id="16" name="object 14">
              <a:extLst>
                <a:ext uri="{FF2B5EF4-FFF2-40B4-BE49-F238E27FC236}">
                  <a16:creationId xmlns:a16="http://schemas.microsoft.com/office/drawing/2014/main" id="{A4C43EE7-3984-47C4-807A-343AC6B80359}"/>
                </a:ext>
              </a:extLst>
            </p:cNvPr>
            <p:cNvPicPr/>
            <p:nvPr/>
          </p:nvPicPr>
          <p:blipFill>
            <a:blip r:embed="rId2" cstate="print"/>
            <a:stretch>
              <a:fillRect/>
            </a:stretch>
          </p:blipFill>
          <p:spPr>
            <a:xfrm>
              <a:off x="902208" y="6106664"/>
              <a:ext cx="1254215" cy="635510"/>
            </a:xfrm>
            <a:prstGeom prst="rect">
              <a:avLst/>
            </a:prstGeom>
          </p:spPr>
        </p:pic>
        <p:pic>
          <p:nvPicPr>
            <p:cNvPr id="17" name="object 15">
              <a:extLst>
                <a:ext uri="{FF2B5EF4-FFF2-40B4-BE49-F238E27FC236}">
                  <a16:creationId xmlns:a16="http://schemas.microsoft.com/office/drawing/2014/main" id="{8B4B5A2F-9A9A-4B30-B07F-1970CCCC0DF3}"/>
                </a:ext>
              </a:extLst>
            </p:cNvPr>
            <p:cNvPicPr/>
            <p:nvPr/>
          </p:nvPicPr>
          <p:blipFill>
            <a:blip r:embed="rId3" cstate="print"/>
            <a:stretch>
              <a:fillRect/>
            </a:stretch>
          </p:blipFill>
          <p:spPr>
            <a:xfrm>
              <a:off x="3162367" y="6076185"/>
              <a:ext cx="1252660" cy="635510"/>
            </a:xfrm>
            <a:prstGeom prst="rect">
              <a:avLst/>
            </a:prstGeom>
          </p:spPr>
        </p:pic>
      </p:grpSp>
      <p:sp>
        <p:nvSpPr>
          <p:cNvPr id="18" name="object 16">
            <a:extLst>
              <a:ext uri="{FF2B5EF4-FFF2-40B4-BE49-F238E27FC236}">
                <a16:creationId xmlns:a16="http://schemas.microsoft.com/office/drawing/2014/main" id="{35417E4B-58EE-4130-8384-84B400898D08}"/>
              </a:ext>
            </a:extLst>
          </p:cNvPr>
          <p:cNvSpPr txBox="1"/>
          <p:nvPr/>
        </p:nvSpPr>
        <p:spPr>
          <a:xfrm>
            <a:off x="3450262" y="6159069"/>
            <a:ext cx="1927860" cy="452755"/>
          </a:xfrm>
          <a:prstGeom prst="rect">
            <a:avLst/>
          </a:prstGeom>
        </p:spPr>
        <p:txBody>
          <a:bodyPr vert="horz" wrap="square" lIns="0" tIns="12700" rIns="0" bIns="0" rtlCol="0">
            <a:spAutoFit/>
          </a:bodyPr>
          <a:lstStyle/>
          <a:p>
            <a:pPr marR="52069" algn="ctr">
              <a:lnSpc>
                <a:spcPct val="100000"/>
              </a:lnSpc>
              <a:spcBef>
                <a:spcPts val="100"/>
              </a:spcBef>
            </a:pPr>
            <a:r>
              <a:rPr sz="1400" spc="-10" dirty="0">
                <a:solidFill>
                  <a:srgbClr val="006FC0"/>
                </a:solidFill>
                <a:latin typeface="メイリオ"/>
                <a:cs typeface="メイリオ"/>
              </a:rPr>
              <a:t>決済の媒体</a:t>
            </a:r>
            <a:endParaRPr sz="1400">
              <a:latin typeface="メイリオ"/>
              <a:cs typeface="メイリオ"/>
            </a:endParaRPr>
          </a:p>
          <a:p>
            <a:pPr algn="ctr">
              <a:lnSpc>
                <a:spcPct val="100000"/>
              </a:lnSpc>
            </a:pPr>
            <a:r>
              <a:rPr sz="1400" dirty="0">
                <a:solidFill>
                  <a:srgbClr val="006FC0"/>
                </a:solidFill>
                <a:latin typeface="メイリオ"/>
                <a:cs typeface="メイリオ"/>
              </a:rPr>
              <a:t>（</a:t>
            </a:r>
            <a:r>
              <a:rPr sz="1400" b="1" u="sng" dirty="0">
                <a:solidFill>
                  <a:srgbClr val="006FC0"/>
                </a:solidFill>
                <a:uFill>
                  <a:solidFill>
                    <a:srgbClr val="006FC0"/>
                  </a:solidFill>
                </a:uFill>
                <a:latin typeface="メイリオ"/>
                <a:cs typeface="メイリオ"/>
              </a:rPr>
              <a:t>デジタル</a:t>
            </a:r>
            <a:r>
              <a:rPr sz="1400" b="1" spc="-25" dirty="0">
                <a:solidFill>
                  <a:srgbClr val="006FC0"/>
                </a:solidFill>
                <a:latin typeface="メイリオ"/>
                <a:cs typeface="メイリオ"/>
              </a:rPr>
              <a:t> </a:t>
            </a:r>
            <a:r>
              <a:rPr sz="1400" dirty="0">
                <a:solidFill>
                  <a:srgbClr val="006FC0"/>
                </a:solidFill>
                <a:latin typeface="メイリオ"/>
                <a:cs typeface="メイリオ"/>
              </a:rPr>
              <a:t>or 物理的</a:t>
            </a:r>
            <a:r>
              <a:rPr sz="1400" spc="-50" dirty="0">
                <a:solidFill>
                  <a:srgbClr val="006FC0"/>
                </a:solidFill>
                <a:latin typeface="メイリオ"/>
                <a:cs typeface="メイリオ"/>
              </a:rPr>
              <a:t>）</a:t>
            </a:r>
            <a:endParaRPr sz="1400">
              <a:latin typeface="メイリオ"/>
              <a:cs typeface="メイリオ"/>
            </a:endParaRPr>
          </a:p>
        </p:txBody>
      </p:sp>
      <p:sp>
        <p:nvSpPr>
          <p:cNvPr id="19" name="object 17">
            <a:extLst>
              <a:ext uri="{FF2B5EF4-FFF2-40B4-BE49-F238E27FC236}">
                <a16:creationId xmlns:a16="http://schemas.microsoft.com/office/drawing/2014/main" id="{F5DC3601-3DB9-4E9D-BD58-B2C88328E8C0}"/>
              </a:ext>
            </a:extLst>
          </p:cNvPr>
          <p:cNvSpPr txBox="1"/>
          <p:nvPr/>
        </p:nvSpPr>
        <p:spPr>
          <a:xfrm>
            <a:off x="811025" y="6151144"/>
            <a:ext cx="1748155" cy="452755"/>
          </a:xfrm>
          <a:prstGeom prst="rect">
            <a:avLst/>
          </a:prstGeom>
        </p:spPr>
        <p:txBody>
          <a:bodyPr vert="horz" wrap="square" lIns="0" tIns="12700" rIns="0" bIns="0" rtlCol="0">
            <a:spAutoFit/>
          </a:bodyPr>
          <a:lstStyle/>
          <a:p>
            <a:pPr marL="60325" algn="ctr">
              <a:lnSpc>
                <a:spcPct val="100000"/>
              </a:lnSpc>
              <a:spcBef>
                <a:spcPts val="100"/>
              </a:spcBef>
            </a:pPr>
            <a:r>
              <a:rPr sz="1400" spc="-15" dirty="0">
                <a:solidFill>
                  <a:srgbClr val="006FC0"/>
                </a:solidFill>
                <a:latin typeface="メイリオ"/>
                <a:cs typeface="メイリオ"/>
              </a:rPr>
              <a:t>発行主体</a:t>
            </a:r>
            <a:endParaRPr sz="1400">
              <a:latin typeface="メイリオ"/>
              <a:cs typeface="メイリオ"/>
            </a:endParaRPr>
          </a:p>
          <a:p>
            <a:pPr algn="ctr">
              <a:lnSpc>
                <a:spcPct val="100000"/>
              </a:lnSpc>
              <a:spcBef>
                <a:spcPts val="5"/>
              </a:spcBef>
            </a:pPr>
            <a:r>
              <a:rPr sz="1400" dirty="0">
                <a:solidFill>
                  <a:srgbClr val="006FC0"/>
                </a:solidFill>
                <a:latin typeface="メイリオ"/>
                <a:cs typeface="メイリオ"/>
              </a:rPr>
              <a:t>（</a:t>
            </a:r>
            <a:r>
              <a:rPr sz="1400" b="1" u="sng" dirty="0">
                <a:solidFill>
                  <a:srgbClr val="006FC0"/>
                </a:solidFill>
                <a:uFill>
                  <a:solidFill>
                    <a:srgbClr val="006FC0"/>
                  </a:solidFill>
                </a:uFill>
                <a:latin typeface="メイリオ"/>
                <a:cs typeface="メイリオ"/>
              </a:rPr>
              <a:t>中央銀行</a:t>
            </a:r>
            <a:r>
              <a:rPr sz="1400" b="1" spc="-30" dirty="0">
                <a:solidFill>
                  <a:srgbClr val="006FC0"/>
                </a:solidFill>
                <a:latin typeface="メイリオ"/>
                <a:cs typeface="メイリオ"/>
              </a:rPr>
              <a:t> </a:t>
            </a:r>
            <a:r>
              <a:rPr sz="1400" dirty="0">
                <a:solidFill>
                  <a:srgbClr val="006FC0"/>
                </a:solidFill>
                <a:latin typeface="メイリオ"/>
                <a:cs typeface="メイリオ"/>
              </a:rPr>
              <a:t>or</a:t>
            </a:r>
            <a:r>
              <a:rPr sz="1400" spc="-5" dirty="0">
                <a:solidFill>
                  <a:srgbClr val="006FC0"/>
                </a:solidFill>
                <a:latin typeface="メイリオ"/>
                <a:cs typeface="メイリオ"/>
              </a:rPr>
              <a:t> 民間</a:t>
            </a:r>
            <a:r>
              <a:rPr sz="1400" spc="-50" dirty="0">
                <a:solidFill>
                  <a:srgbClr val="006FC0"/>
                </a:solidFill>
                <a:latin typeface="メイリオ"/>
                <a:cs typeface="メイリオ"/>
              </a:rPr>
              <a:t>）</a:t>
            </a:r>
            <a:endParaRPr sz="1400">
              <a:latin typeface="メイリオ"/>
              <a:cs typeface="メイリオ"/>
            </a:endParaRPr>
          </a:p>
        </p:txBody>
      </p:sp>
      <p:grpSp>
        <p:nvGrpSpPr>
          <p:cNvPr id="20" name="object 18">
            <a:extLst>
              <a:ext uri="{FF2B5EF4-FFF2-40B4-BE49-F238E27FC236}">
                <a16:creationId xmlns:a16="http://schemas.microsoft.com/office/drawing/2014/main" id="{AC99974B-4AE6-418B-9441-91C10E3B2D9F}"/>
              </a:ext>
            </a:extLst>
          </p:cNvPr>
          <p:cNvGrpSpPr/>
          <p:nvPr/>
        </p:nvGrpSpPr>
        <p:grpSpPr>
          <a:xfrm>
            <a:off x="6181860" y="3244211"/>
            <a:ext cx="5396248" cy="745490"/>
            <a:chOff x="4985003" y="3177539"/>
            <a:chExt cx="3770629" cy="745490"/>
          </a:xfrm>
        </p:grpSpPr>
        <p:sp>
          <p:nvSpPr>
            <p:cNvPr id="21" name="object 19">
              <a:extLst>
                <a:ext uri="{FF2B5EF4-FFF2-40B4-BE49-F238E27FC236}">
                  <a16:creationId xmlns:a16="http://schemas.microsoft.com/office/drawing/2014/main" id="{94F149E2-2254-4199-9F3F-F27744EBA00C}"/>
                </a:ext>
              </a:extLst>
            </p:cNvPr>
            <p:cNvSpPr/>
            <p:nvPr/>
          </p:nvSpPr>
          <p:spPr>
            <a:xfrm>
              <a:off x="4997957" y="3190493"/>
              <a:ext cx="3744595" cy="719455"/>
            </a:xfrm>
            <a:custGeom>
              <a:avLst/>
              <a:gdLst/>
              <a:ahLst/>
              <a:cxnLst/>
              <a:rect l="l" t="t" r="r" b="b"/>
              <a:pathLst>
                <a:path w="3744595" h="719454">
                  <a:moveTo>
                    <a:pt x="3629787" y="0"/>
                  </a:moveTo>
                  <a:lnTo>
                    <a:pt x="114680" y="0"/>
                  </a:lnTo>
                  <a:lnTo>
                    <a:pt x="70026" y="5659"/>
                  </a:lnTo>
                  <a:lnTo>
                    <a:pt x="33575" y="21081"/>
                  </a:lnTo>
                  <a:lnTo>
                    <a:pt x="9007" y="43934"/>
                  </a:lnTo>
                  <a:lnTo>
                    <a:pt x="0" y="71881"/>
                  </a:lnTo>
                  <a:lnTo>
                    <a:pt x="0" y="647445"/>
                  </a:lnTo>
                  <a:lnTo>
                    <a:pt x="9007" y="675393"/>
                  </a:lnTo>
                  <a:lnTo>
                    <a:pt x="33575" y="698245"/>
                  </a:lnTo>
                  <a:lnTo>
                    <a:pt x="70026" y="713668"/>
                  </a:lnTo>
                  <a:lnTo>
                    <a:pt x="114680" y="719327"/>
                  </a:lnTo>
                  <a:lnTo>
                    <a:pt x="3629787" y="719327"/>
                  </a:lnTo>
                  <a:lnTo>
                    <a:pt x="3674441" y="713668"/>
                  </a:lnTo>
                  <a:lnTo>
                    <a:pt x="3710892" y="698245"/>
                  </a:lnTo>
                  <a:lnTo>
                    <a:pt x="3735460" y="675393"/>
                  </a:lnTo>
                  <a:lnTo>
                    <a:pt x="3744467" y="647445"/>
                  </a:lnTo>
                  <a:lnTo>
                    <a:pt x="3744467" y="71881"/>
                  </a:lnTo>
                  <a:lnTo>
                    <a:pt x="3735460" y="43934"/>
                  </a:lnTo>
                  <a:lnTo>
                    <a:pt x="3710892" y="21081"/>
                  </a:lnTo>
                  <a:lnTo>
                    <a:pt x="3674441" y="5659"/>
                  </a:lnTo>
                  <a:lnTo>
                    <a:pt x="3629787" y="0"/>
                  </a:lnTo>
                  <a:close/>
                </a:path>
              </a:pathLst>
            </a:custGeom>
            <a:solidFill>
              <a:srgbClr val="C5D9F0"/>
            </a:solidFill>
          </p:spPr>
          <p:txBody>
            <a:bodyPr wrap="square" lIns="0" tIns="0" rIns="0" bIns="0" rtlCol="0"/>
            <a:lstStyle/>
            <a:p>
              <a:endParaRPr/>
            </a:p>
          </p:txBody>
        </p:sp>
        <p:sp>
          <p:nvSpPr>
            <p:cNvPr id="22" name="object 20">
              <a:extLst>
                <a:ext uri="{FF2B5EF4-FFF2-40B4-BE49-F238E27FC236}">
                  <a16:creationId xmlns:a16="http://schemas.microsoft.com/office/drawing/2014/main" id="{69DC303C-17CB-4B6D-B45B-94641C840E25}"/>
                </a:ext>
              </a:extLst>
            </p:cNvPr>
            <p:cNvSpPr/>
            <p:nvPr/>
          </p:nvSpPr>
          <p:spPr>
            <a:xfrm>
              <a:off x="4997957" y="3190493"/>
              <a:ext cx="3744595" cy="719455"/>
            </a:xfrm>
            <a:custGeom>
              <a:avLst/>
              <a:gdLst/>
              <a:ahLst/>
              <a:cxnLst/>
              <a:rect l="l" t="t" r="r" b="b"/>
              <a:pathLst>
                <a:path w="3744595" h="719454">
                  <a:moveTo>
                    <a:pt x="0" y="71881"/>
                  </a:moveTo>
                  <a:lnTo>
                    <a:pt x="9007" y="43934"/>
                  </a:lnTo>
                  <a:lnTo>
                    <a:pt x="33575" y="21081"/>
                  </a:lnTo>
                  <a:lnTo>
                    <a:pt x="70026" y="5659"/>
                  </a:lnTo>
                  <a:lnTo>
                    <a:pt x="114680" y="0"/>
                  </a:lnTo>
                  <a:lnTo>
                    <a:pt x="3629787" y="0"/>
                  </a:lnTo>
                  <a:lnTo>
                    <a:pt x="3674441" y="5659"/>
                  </a:lnTo>
                  <a:lnTo>
                    <a:pt x="3710892" y="21081"/>
                  </a:lnTo>
                  <a:lnTo>
                    <a:pt x="3735460" y="43934"/>
                  </a:lnTo>
                  <a:lnTo>
                    <a:pt x="3744467" y="71881"/>
                  </a:lnTo>
                  <a:lnTo>
                    <a:pt x="3744467" y="647445"/>
                  </a:lnTo>
                  <a:lnTo>
                    <a:pt x="3735460" y="675393"/>
                  </a:lnTo>
                  <a:lnTo>
                    <a:pt x="3710892" y="698245"/>
                  </a:lnTo>
                  <a:lnTo>
                    <a:pt x="3674441" y="713668"/>
                  </a:lnTo>
                  <a:lnTo>
                    <a:pt x="3629787" y="719327"/>
                  </a:lnTo>
                  <a:lnTo>
                    <a:pt x="114680" y="719327"/>
                  </a:lnTo>
                  <a:lnTo>
                    <a:pt x="70026" y="713668"/>
                  </a:lnTo>
                  <a:lnTo>
                    <a:pt x="33575" y="698245"/>
                  </a:lnTo>
                  <a:lnTo>
                    <a:pt x="9007" y="675393"/>
                  </a:lnTo>
                  <a:lnTo>
                    <a:pt x="0" y="647445"/>
                  </a:lnTo>
                  <a:lnTo>
                    <a:pt x="0" y="71881"/>
                  </a:lnTo>
                  <a:close/>
                </a:path>
              </a:pathLst>
            </a:custGeom>
            <a:ln w="25908">
              <a:solidFill>
                <a:srgbClr val="FFFFFF"/>
              </a:solidFill>
            </a:ln>
          </p:spPr>
          <p:txBody>
            <a:bodyPr wrap="square" lIns="0" tIns="0" rIns="0" bIns="0" rtlCol="0"/>
            <a:lstStyle/>
            <a:p>
              <a:endParaRPr/>
            </a:p>
          </p:txBody>
        </p:sp>
      </p:grpSp>
      <p:sp>
        <p:nvSpPr>
          <p:cNvPr id="23" name="object 21">
            <a:extLst>
              <a:ext uri="{FF2B5EF4-FFF2-40B4-BE49-F238E27FC236}">
                <a16:creationId xmlns:a16="http://schemas.microsoft.com/office/drawing/2014/main" id="{C41A745F-E927-47FB-A016-3C72AABDFE6E}"/>
              </a:ext>
            </a:extLst>
          </p:cNvPr>
          <p:cNvSpPr txBox="1"/>
          <p:nvPr/>
        </p:nvSpPr>
        <p:spPr>
          <a:xfrm>
            <a:off x="6408783" y="3509114"/>
            <a:ext cx="4370253" cy="285750"/>
          </a:xfrm>
          <a:prstGeom prst="rect">
            <a:avLst/>
          </a:prstGeom>
        </p:spPr>
        <p:txBody>
          <a:bodyPr vert="horz" wrap="square" lIns="0" tIns="13335" rIns="0" bIns="0" rtlCol="0">
            <a:spAutoFit/>
          </a:bodyPr>
          <a:lstStyle/>
          <a:p>
            <a:pPr marL="12700">
              <a:lnSpc>
                <a:spcPct val="100000"/>
              </a:lnSpc>
              <a:spcBef>
                <a:spcPts val="105"/>
              </a:spcBef>
            </a:pPr>
            <a:r>
              <a:rPr sz="1700" b="1" spc="-20" dirty="0">
                <a:latin typeface="メイリオ"/>
                <a:cs typeface="メイリオ"/>
              </a:rPr>
              <a:t>１．現金と並ぶ決済手段の導入</a:t>
            </a:r>
            <a:endParaRPr sz="1700" dirty="0">
              <a:latin typeface="メイリオ"/>
              <a:cs typeface="メイリオ"/>
            </a:endParaRPr>
          </a:p>
        </p:txBody>
      </p:sp>
      <p:grpSp>
        <p:nvGrpSpPr>
          <p:cNvPr id="24" name="object 22">
            <a:extLst>
              <a:ext uri="{FF2B5EF4-FFF2-40B4-BE49-F238E27FC236}">
                <a16:creationId xmlns:a16="http://schemas.microsoft.com/office/drawing/2014/main" id="{ED1E551A-08E1-4BFD-A8D3-CE464CEE8C57}"/>
              </a:ext>
            </a:extLst>
          </p:cNvPr>
          <p:cNvGrpSpPr/>
          <p:nvPr/>
        </p:nvGrpSpPr>
        <p:grpSpPr>
          <a:xfrm>
            <a:off x="6181860" y="4117463"/>
            <a:ext cx="5396248" cy="746760"/>
            <a:chOff x="4985003" y="4050791"/>
            <a:chExt cx="3770629" cy="746760"/>
          </a:xfrm>
        </p:grpSpPr>
        <p:sp>
          <p:nvSpPr>
            <p:cNvPr id="25" name="object 23">
              <a:extLst>
                <a:ext uri="{FF2B5EF4-FFF2-40B4-BE49-F238E27FC236}">
                  <a16:creationId xmlns:a16="http://schemas.microsoft.com/office/drawing/2014/main" id="{89D9CC4F-A8EF-4C67-8367-58CF545088E9}"/>
                </a:ext>
              </a:extLst>
            </p:cNvPr>
            <p:cNvSpPr/>
            <p:nvPr/>
          </p:nvSpPr>
          <p:spPr>
            <a:xfrm>
              <a:off x="4997957" y="4063745"/>
              <a:ext cx="3744595" cy="721360"/>
            </a:xfrm>
            <a:custGeom>
              <a:avLst/>
              <a:gdLst/>
              <a:ahLst/>
              <a:cxnLst/>
              <a:rect l="l" t="t" r="r" b="b"/>
              <a:pathLst>
                <a:path w="3744595" h="721360">
                  <a:moveTo>
                    <a:pt x="3629787" y="0"/>
                  </a:moveTo>
                  <a:lnTo>
                    <a:pt x="114680" y="0"/>
                  </a:lnTo>
                  <a:lnTo>
                    <a:pt x="70026" y="5663"/>
                  </a:lnTo>
                  <a:lnTo>
                    <a:pt x="33575" y="21113"/>
                  </a:lnTo>
                  <a:lnTo>
                    <a:pt x="9007" y="44041"/>
                  </a:lnTo>
                  <a:lnTo>
                    <a:pt x="0" y="72135"/>
                  </a:lnTo>
                  <a:lnTo>
                    <a:pt x="0" y="648715"/>
                  </a:lnTo>
                  <a:lnTo>
                    <a:pt x="9007" y="676810"/>
                  </a:lnTo>
                  <a:lnTo>
                    <a:pt x="33575" y="699738"/>
                  </a:lnTo>
                  <a:lnTo>
                    <a:pt x="70026" y="715188"/>
                  </a:lnTo>
                  <a:lnTo>
                    <a:pt x="114680" y="720851"/>
                  </a:lnTo>
                  <a:lnTo>
                    <a:pt x="3629787" y="720851"/>
                  </a:lnTo>
                  <a:lnTo>
                    <a:pt x="3674441" y="715188"/>
                  </a:lnTo>
                  <a:lnTo>
                    <a:pt x="3710892" y="699738"/>
                  </a:lnTo>
                  <a:lnTo>
                    <a:pt x="3735460" y="676810"/>
                  </a:lnTo>
                  <a:lnTo>
                    <a:pt x="3744467" y="648715"/>
                  </a:lnTo>
                  <a:lnTo>
                    <a:pt x="3744467" y="72135"/>
                  </a:lnTo>
                  <a:lnTo>
                    <a:pt x="3735460" y="44041"/>
                  </a:lnTo>
                  <a:lnTo>
                    <a:pt x="3710892" y="21113"/>
                  </a:lnTo>
                  <a:lnTo>
                    <a:pt x="3674441" y="5663"/>
                  </a:lnTo>
                  <a:lnTo>
                    <a:pt x="3629787" y="0"/>
                  </a:lnTo>
                  <a:close/>
                </a:path>
              </a:pathLst>
            </a:custGeom>
            <a:solidFill>
              <a:srgbClr val="C5D9F0"/>
            </a:solidFill>
          </p:spPr>
          <p:txBody>
            <a:bodyPr wrap="square" lIns="0" tIns="0" rIns="0" bIns="0" rtlCol="0"/>
            <a:lstStyle/>
            <a:p>
              <a:endParaRPr/>
            </a:p>
          </p:txBody>
        </p:sp>
        <p:sp>
          <p:nvSpPr>
            <p:cNvPr id="26" name="object 24">
              <a:extLst>
                <a:ext uri="{FF2B5EF4-FFF2-40B4-BE49-F238E27FC236}">
                  <a16:creationId xmlns:a16="http://schemas.microsoft.com/office/drawing/2014/main" id="{2BBD4771-6E44-493E-B078-52D8E1DFDB1F}"/>
                </a:ext>
              </a:extLst>
            </p:cNvPr>
            <p:cNvSpPr/>
            <p:nvPr/>
          </p:nvSpPr>
          <p:spPr>
            <a:xfrm>
              <a:off x="4997957" y="4063745"/>
              <a:ext cx="3744595" cy="721360"/>
            </a:xfrm>
            <a:custGeom>
              <a:avLst/>
              <a:gdLst/>
              <a:ahLst/>
              <a:cxnLst/>
              <a:rect l="l" t="t" r="r" b="b"/>
              <a:pathLst>
                <a:path w="3744595" h="721360">
                  <a:moveTo>
                    <a:pt x="0" y="72135"/>
                  </a:moveTo>
                  <a:lnTo>
                    <a:pt x="9007" y="44041"/>
                  </a:lnTo>
                  <a:lnTo>
                    <a:pt x="33575" y="21113"/>
                  </a:lnTo>
                  <a:lnTo>
                    <a:pt x="70026" y="5663"/>
                  </a:lnTo>
                  <a:lnTo>
                    <a:pt x="114680" y="0"/>
                  </a:lnTo>
                  <a:lnTo>
                    <a:pt x="3629787" y="0"/>
                  </a:lnTo>
                  <a:lnTo>
                    <a:pt x="3674441" y="5663"/>
                  </a:lnTo>
                  <a:lnTo>
                    <a:pt x="3710892" y="21113"/>
                  </a:lnTo>
                  <a:lnTo>
                    <a:pt x="3735460" y="44041"/>
                  </a:lnTo>
                  <a:lnTo>
                    <a:pt x="3744467" y="72135"/>
                  </a:lnTo>
                  <a:lnTo>
                    <a:pt x="3744467" y="648715"/>
                  </a:lnTo>
                  <a:lnTo>
                    <a:pt x="3735460" y="676810"/>
                  </a:lnTo>
                  <a:lnTo>
                    <a:pt x="3710892" y="699738"/>
                  </a:lnTo>
                  <a:lnTo>
                    <a:pt x="3674441" y="715188"/>
                  </a:lnTo>
                  <a:lnTo>
                    <a:pt x="3629787" y="720851"/>
                  </a:lnTo>
                  <a:lnTo>
                    <a:pt x="114680" y="720851"/>
                  </a:lnTo>
                  <a:lnTo>
                    <a:pt x="70026" y="715188"/>
                  </a:lnTo>
                  <a:lnTo>
                    <a:pt x="33575" y="699738"/>
                  </a:lnTo>
                  <a:lnTo>
                    <a:pt x="9007" y="676810"/>
                  </a:lnTo>
                  <a:lnTo>
                    <a:pt x="0" y="648715"/>
                  </a:lnTo>
                  <a:lnTo>
                    <a:pt x="0" y="72135"/>
                  </a:lnTo>
                  <a:close/>
                </a:path>
              </a:pathLst>
            </a:custGeom>
            <a:ln w="25908">
              <a:solidFill>
                <a:srgbClr val="FFFFFF"/>
              </a:solidFill>
            </a:ln>
          </p:spPr>
          <p:txBody>
            <a:bodyPr wrap="square" lIns="0" tIns="0" rIns="0" bIns="0" rtlCol="0"/>
            <a:lstStyle/>
            <a:p>
              <a:endParaRPr/>
            </a:p>
          </p:txBody>
        </p:sp>
      </p:grpSp>
      <p:sp>
        <p:nvSpPr>
          <p:cNvPr id="27" name="object 25">
            <a:extLst>
              <a:ext uri="{FF2B5EF4-FFF2-40B4-BE49-F238E27FC236}">
                <a16:creationId xmlns:a16="http://schemas.microsoft.com/office/drawing/2014/main" id="{803CA698-929D-403C-82FC-927776E8DA16}"/>
              </a:ext>
            </a:extLst>
          </p:cNvPr>
          <p:cNvSpPr txBox="1"/>
          <p:nvPr/>
        </p:nvSpPr>
        <p:spPr>
          <a:xfrm>
            <a:off x="6408783" y="4403928"/>
            <a:ext cx="4678324" cy="285115"/>
          </a:xfrm>
          <a:prstGeom prst="rect">
            <a:avLst/>
          </a:prstGeom>
        </p:spPr>
        <p:txBody>
          <a:bodyPr vert="horz" wrap="square" lIns="0" tIns="12700" rIns="0" bIns="0" rtlCol="0">
            <a:spAutoFit/>
          </a:bodyPr>
          <a:lstStyle/>
          <a:p>
            <a:pPr marL="12700">
              <a:lnSpc>
                <a:spcPct val="100000"/>
              </a:lnSpc>
              <a:spcBef>
                <a:spcPts val="100"/>
              </a:spcBef>
            </a:pPr>
            <a:r>
              <a:rPr sz="1700" b="1" spc="-15" dirty="0">
                <a:latin typeface="メイリオ"/>
                <a:cs typeface="メイリオ"/>
              </a:rPr>
              <a:t>２．民間決済サービスのサポート</a:t>
            </a:r>
            <a:endParaRPr sz="1700" dirty="0">
              <a:latin typeface="メイリオ"/>
              <a:cs typeface="メイリオ"/>
            </a:endParaRPr>
          </a:p>
        </p:txBody>
      </p:sp>
      <p:grpSp>
        <p:nvGrpSpPr>
          <p:cNvPr id="28" name="object 26">
            <a:extLst>
              <a:ext uri="{FF2B5EF4-FFF2-40B4-BE49-F238E27FC236}">
                <a16:creationId xmlns:a16="http://schemas.microsoft.com/office/drawing/2014/main" id="{27B3A81C-B8D4-4528-9486-F6A59190E04E}"/>
              </a:ext>
            </a:extLst>
          </p:cNvPr>
          <p:cNvGrpSpPr/>
          <p:nvPr/>
        </p:nvGrpSpPr>
        <p:grpSpPr>
          <a:xfrm>
            <a:off x="6159908" y="4994144"/>
            <a:ext cx="5396248" cy="745490"/>
            <a:chOff x="4968240" y="4916423"/>
            <a:chExt cx="3770629" cy="745490"/>
          </a:xfrm>
        </p:grpSpPr>
        <p:sp>
          <p:nvSpPr>
            <p:cNvPr id="29" name="object 27">
              <a:extLst>
                <a:ext uri="{FF2B5EF4-FFF2-40B4-BE49-F238E27FC236}">
                  <a16:creationId xmlns:a16="http://schemas.microsoft.com/office/drawing/2014/main" id="{BCC26513-8EFB-4ACC-96D7-3D9904AE4E4A}"/>
                </a:ext>
              </a:extLst>
            </p:cNvPr>
            <p:cNvSpPr/>
            <p:nvPr/>
          </p:nvSpPr>
          <p:spPr>
            <a:xfrm>
              <a:off x="4981194" y="4929377"/>
              <a:ext cx="3744595" cy="719455"/>
            </a:xfrm>
            <a:custGeom>
              <a:avLst/>
              <a:gdLst/>
              <a:ahLst/>
              <a:cxnLst/>
              <a:rect l="l" t="t" r="r" b="b"/>
              <a:pathLst>
                <a:path w="3744595" h="719454">
                  <a:moveTo>
                    <a:pt x="3629786" y="0"/>
                  </a:moveTo>
                  <a:lnTo>
                    <a:pt x="114680" y="0"/>
                  </a:lnTo>
                  <a:lnTo>
                    <a:pt x="70026" y="5659"/>
                  </a:lnTo>
                  <a:lnTo>
                    <a:pt x="33575" y="21082"/>
                  </a:lnTo>
                  <a:lnTo>
                    <a:pt x="9007" y="43934"/>
                  </a:lnTo>
                  <a:lnTo>
                    <a:pt x="0" y="71882"/>
                  </a:lnTo>
                  <a:lnTo>
                    <a:pt x="0" y="647446"/>
                  </a:lnTo>
                  <a:lnTo>
                    <a:pt x="9007" y="675415"/>
                  </a:lnTo>
                  <a:lnTo>
                    <a:pt x="33575" y="698265"/>
                  </a:lnTo>
                  <a:lnTo>
                    <a:pt x="70026" y="713675"/>
                  </a:lnTo>
                  <a:lnTo>
                    <a:pt x="114680" y="719328"/>
                  </a:lnTo>
                  <a:lnTo>
                    <a:pt x="3629786" y="719328"/>
                  </a:lnTo>
                  <a:lnTo>
                    <a:pt x="3674441" y="713675"/>
                  </a:lnTo>
                  <a:lnTo>
                    <a:pt x="3710892" y="698265"/>
                  </a:lnTo>
                  <a:lnTo>
                    <a:pt x="3735460" y="675415"/>
                  </a:lnTo>
                  <a:lnTo>
                    <a:pt x="3744467" y="647446"/>
                  </a:lnTo>
                  <a:lnTo>
                    <a:pt x="3744467" y="71882"/>
                  </a:lnTo>
                  <a:lnTo>
                    <a:pt x="3735460" y="43934"/>
                  </a:lnTo>
                  <a:lnTo>
                    <a:pt x="3710892" y="21082"/>
                  </a:lnTo>
                  <a:lnTo>
                    <a:pt x="3674441" y="5659"/>
                  </a:lnTo>
                  <a:lnTo>
                    <a:pt x="3629786" y="0"/>
                  </a:lnTo>
                  <a:close/>
                </a:path>
              </a:pathLst>
            </a:custGeom>
            <a:solidFill>
              <a:srgbClr val="C5D9F0"/>
            </a:solidFill>
          </p:spPr>
          <p:txBody>
            <a:bodyPr wrap="square" lIns="0" tIns="0" rIns="0" bIns="0" rtlCol="0"/>
            <a:lstStyle/>
            <a:p>
              <a:endParaRPr/>
            </a:p>
          </p:txBody>
        </p:sp>
        <p:sp>
          <p:nvSpPr>
            <p:cNvPr id="30" name="object 28">
              <a:extLst>
                <a:ext uri="{FF2B5EF4-FFF2-40B4-BE49-F238E27FC236}">
                  <a16:creationId xmlns:a16="http://schemas.microsoft.com/office/drawing/2014/main" id="{6B71E6EE-BD7A-4E1F-A3B4-3EF0AB3C8110}"/>
                </a:ext>
              </a:extLst>
            </p:cNvPr>
            <p:cNvSpPr/>
            <p:nvPr/>
          </p:nvSpPr>
          <p:spPr>
            <a:xfrm>
              <a:off x="4981194" y="4929377"/>
              <a:ext cx="3744595" cy="719455"/>
            </a:xfrm>
            <a:custGeom>
              <a:avLst/>
              <a:gdLst/>
              <a:ahLst/>
              <a:cxnLst/>
              <a:rect l="l" t="t" r="r" b="b"/>
              <a:pathLst>
                <a:path w="3744595" h="719454">
                  <a:moveTo>
                    <a:pt x="0" y="71882"/>
                  </a:moveTo>
                  <a:lnTo>
                    <a:pt x="9007" y="43934"/>
                  </a:lnTo>
                  <a:lnTo>
                    <a:pt x="33575" y="21082"/>
                  </a:lnTo>
                  <a:lnTo>
                    <a:pt x="70026" y="5659"/>
                  </a:lnTo>
                  <a:lnTo>
                    <a:pt x="114680" y="0"/>
                  </a:lnTo>
                  <a:lnTo>
                    <a:pt x="3629786" y="0"/>
                  </a:lnTo>
                  <a:lnTo>
                    <a:pt x="3674441" y="5659"/>
                  </a:lnTo>
                  <a:lnTo>
                    <a:pt x="3710892" y="21082"/>
                  </a:lnTo>
                  <a:lnTo>
                    <a:pt x="3735460" y="43934"/>
                  </a:lnTo>
                  <a:lnTo>
                    <a:pt x="3744467" y="71882"/>
                  </a:lnTo>
                  <a:lnTo>
                    <a:pt x="3744467" y="647446"/>
                  </a:lnTo>
                  <a:lnTo>
                    <a:pt x="3735460" y="675415"/>
                  </a:lnTo>
                  <a:lnTo>
                    <a:pt x="3710892" y="698265"/>
                  </a:lnTo>
                  <a:lnTo>
                    <a:pt x="3674441" y="713675"/>
                  </a:lnTo>
                  <a:lnTo>
                    <a:pt x="3629786" y="719328"/>
                  </a:lnTo>
                  <a:lnTo>
                    <a:pt x="114680" y="719328"/>
                  </a:lnTo>
                  <a:lnTo>
                    <a:pt x="70026" y="713675"/>
                  </a:lnTo>
                  <a:lnTo>
                    <a:pt x="33575" y="698265"/>
                  </a:lnTo>
                  <a:lnTo>
                    <a:pt x="9007" y="675415"/>
                  </a:lnTo>
                  <a:lnTo>
                    <a:pt x="0" y="647446"/>
                  </a:lnTo>
                  <a:lnTo>
                    <a:pt x="0" y="71882"/>
                  </a:lnTo>
                  <a:close/>
                </a:path>
              </a:pathLst>
            </a:custGeom>
            <a:ln w="25908">
              <a:solidFill>
                <a:srgbClr val="FFFFFF"/>
              </a:solidFill>
            </a:ln>
          </p:spPr>
          <p:txBody>
            <a:bodyPr wrap="square" lIns="0" tIns="0" rIns="0" bIns="0" rtlCol="0"/>
            <a:lstStyle/>
            <a:p>
              <a:endParaRPr/>
            </a:p>
          </p:txBody>
        </p:sp>
      </p:grpSp>
      <p:sp>
        <p:nvSpPr>
          <p:cNvPr id="31" name="object 29">
            <a:extLst>
              <a:ext uri="{FF2B5EF4-FFF2-40B4-BE49-F238E27FC236}">
                <a16:creationId xmlns:a16="http://schemas.microsoft.com/office/drawing/2014/main" id="{1F2D5776-955C-4571-9877-929B9348D5EB}"/>
              </a:ext>
            </a:extLst>
          </p:cNvPr>
          <p:cNvSpPr txBox="1"/>
          <p:nvPr/>
        </p:nvSpPr>
        <p:spPr>
          <a:xfrm>
            <a:off x="6333186" y="5272659"/>
            <a:ext cx="4988214" cy="274434"/>
          </a:xfrm>
          <a:prstGeom prst="rect">
            <a:avLst/>
          </a:prstGeom>
        </p:spPr>
        <p:txBody>
          <a:bodyPr vert="horz" wrap="square" lIns="0" tIns="12700" rIns="0" bIns="0" rtlCol="0">
            <a:spAutoFit/>
          </a:bodyPr>
          <a:lstStyle/>
          <a:p>
            <a:pPr marL="335280" marR="5080" indent="-323215">
              <a:lnSpc>
                <a:spcPct val="100000"/>
              </a:lnSpc>
              <a:spcBef>
                <a:spcPts val="100"/>
              </a:spcBef>
            </a:pPr>
            <a:r>
              <a:rPr sz="1700" b="1" spc="-15" dirty="0">
                <a:latin typeface="メイリオ"/>
                <a:cs typeface="メイリオ"/>
              </a:rPr>
              <a:t>３．デジタル社会にふさわしい決済</a:t>
            </a:r>
            <a:r>
              <a:rPr sz="1700" b="1" spc="-10" dirty="0">
                <a:latin typeface="メイリオ"/>
                <a:cs typeface="メイリオ"/>
              </a:rPr>
              <a:t>システムの構築</a:t>
            </a:r>
            <a:endParaRPr sz="1700" dirty="0">
              <a:latin typeface="メイリオ"/>
              <a:cs typeface="メイリオ"/>
            </a:endParaRPr>
          </a:p>
        </p:txBody>
      </p:sp>
      <p:sp>
        <p:nvSpPr>
          <p:cNvPr id="32" name="object 30">
            <a:extLst>
              <a:ext uri="{FF2B5EF4-FFF2-40B4-BE49-F238E27FC236}">
                <a16:creationId xmlns:a16="http://schemas.microsoft.com/office/drawing/2014/main" id="{A1B54CF5-8E87-4CC1-9F1C-063FADED8F2D}"/>
              </a:ext>
            </a:extLst>
          </p:cNvPr>
          <p:cNvSpPr/>
          <p:nvPr/>
        </p:nvSpPr>
        <p:spPr>
          <a:xfrm>
            <a:off x="6199089" y="5940930"/>
            <a:ext cx="5358990" cy="699770"/>
          </a:xfrm>
          <a:custGeom>
            <a:avLst/>
            <a:gdLst/>
            <a:ahLst/>
            <a:cxnLst/>
            <a:rect l="l" t="t" r="r" b="b"/>
            <a:pathLst>
              <a:path w="3744595" h="699770">
                <a:moveTo>
                  <a:pt x="0" y="69951"/>
                </a:moveTo>
                <a:lnTo>
                  <a:pt x="9007" y="42723"/>
                </a:lnTo>
                <a:lnTo>
                  <a:pt x="33575" y="20488"/>
                </a:lnTo>
                <a:lnTo>
                  <a:pt x="70026" y="5497"/>
                </a:lnTo>
                <a:lnTo>
                  <a:pt x="114680" y="0"/>
                </a:lnTo>
                <a:lnTo>
                  <a:pt x="3629787" y="0"/>
                </a:lnTo>
                <a:lnTo>
                  <a:pt x="3674441" y="5497"/>
                </a:lnTo>
                <a:lnTo>
                  <a:pt x="3710892" y="20488"/>
                </a:lnTo>
                <a:lnTo>
                  <a:pt x="3735460" y="42723"/>
                </a:lnTo>
                <a:lnTo>
                  <a:pt x="3744467" y="69951"/>
                </a:lnTo>
                <a:lnTo>
                  <a:pt x="3744467" y="629564"/>
                </a:lnTo>
                <a:lnTo>
                  <a:pt x="3735460" y="656792"/>
                </a:lnTo>
                <a:lnTo>
                  <a:pt x="3710892" y="679027"/>
                </a:lnTo>
                <a:lnTo>
                  <a:pt x="3674441" y="694018"/>
                </a:lnTo>
                <a:lnTo>
                  <a:pt x="3629787" y="699515"/>
                </a:lnTo>
                <a:lnTo>
                  <a:pt x="114680" y="699515"/>
                </a:lnTo>
                <a:lnTo>
                  <a:pt x="70026" y="694018"/>
                </a:lnTo>
                <a:lnTo>
                  <a:pt x="33575" y="679027"/>
                </a:lnTo>
                <a:lnTo>
                  <a:pt x="9007" y="656792"/>
                </a:lnTo>
                <a:lnTo>
                  <a:pt x="0" y="629564"/>
                </a:lnTo>
                <a:lnTo>
                  <a:pt x="0" y="69951"/>
                </a:lnTo>
                <a:close/>
              </a:path>
            </a:pathLst>
          </a:custGeom>
          <a:ln w="25908">
            <a:solidFill>
              <a:srgbClr val="4F81BC"/>
            </a:solidFill>
          </a:ln>
        </p:spPr>
        <p:txBody>
          <a:bodyPr wrap="square" lIns="0" tIns="0" rIns="0" bIns="0" rtlCol="0"/>
          <a:lstStyle/>
          <a:p>
            <a:endParaRPr/>
          </a:p>
        </p:txBody>
      </p:sp>
      <p:sp>
        <p:nvSpPr>
          <p:cNvPr id="33" name="object 31">
            <a:extLst>
              <a:ext uri="{FF2B5EF4-FFF2-40B4-BE49-F238E27FC236}">
                <a16:creationId xmlns:a16="http://schemas.microsoft.com/office/drawing/2014/main" id="{AA6132F9-087F-42A2-A0BB-3BA7DCEC8732}"/>
              </a:ext>
            </a:extLst>
          </p:cNvPr>
          <p:cNvSpPr txBox="1"/>
          <p:nvPr/>
        </p:nvSpPr>
        <p:spPr>
          <a:xfrm>
            <a:off x="6340080" y="6042377"/>
            <a:ext cx="5202546" cy="495934"/>
          </a:xfrm>
          <a:prstGeom prst="rect">
            <a:avLst/>
          </a:prstGeom>
        </p:spPr>
        <p:txBody>
          <a:bodyPr vert="horz" wrap="square" lIns="0" tIns="12065" rIns="0" bIns="0" rtlCol="0">
            <a:spAutoFit/>
          </a:bodyPr>
          <a:lstStyle/>
          <a:p>
            <a:pPr marL="12700">
              <a:lnSpc>
                <a:spcPts val="1855"/>
              </a:lnSpc>
              <a:spcBef>
                <a:spcPts val="95"/>
              </a:spcBef>
            </a:pPr>
            <a:r>
              <a:rPr sz="1600" spc="-25" dirty="0" err="1">
                <a:latin typeface="ＭＳ Ｐゴシック"/>
                <a:cs typeface="ＭＳ Ｐゴシック"/>
              </a:rPr>
              <a:t>現金</a:t>
            </a:r>
            <a:r>
              <a:rPr sz="1600" spc="-30" dirty="0" err="1">
                <a:latin typeface="ＭＳ Ｐゴシック"/>
                <a:cs typeface="ＭＳ Ｐゴシック"/>
              </a:rPr>
              <a:t>に対す</a:t>
            </a:r>
            <a:r>
              <a:rPr sz="1600" spc="-25" dirty="0" err="1">
                <a:latin typeface="ＭＳ Ｐゴシック"/>
                <a:cs typeface="ＭＳ Ｐゴシック"/>
              </a:rPr>
              <a:t>る</a:t>
            </a:r>
            <a:r>
              <a:rPr sz="1600" spc="-30" dirty="0" err="1">
                <a:latin typeface="ＭＳ Ｐゴシック"/>
                <a:cs typeface="ＭＳ Ｐゴシック"/>
              </a:rPr>
              <a:t>需要があ</a:t>
            </a:r>
            <a:r>
              <a:rPr sz="1600" spc="-10" dirty="0" err="1">
                <a:latin typeface="ＭＳ Ｐゴシック"/>
                <a:cs typeface="ＭＳ Ｐゴシック"/>
              </a:rPr>
              <a:t>る限</a:t>
            </a:r>
            <a:r>
              <a:rPr sz="1600" spc="-25" dirty="0" err="1">
                <a:latin typeface="ＭＳ Ｐゴシック"/>
                <a:cs typeface="ＭＳ Ｐゴシック"/>
              </a:rPr>
              <a:t>り</a:t>
            </a:r>
            <a:r>
              <a:rPr sz="1600" spc="-20" dirty="0" err="1">
                <a:latin typeface="ＭＳ Ｐゴシック"/>
                <a:cs typeface="ＭＳ Ｐゴシック"/>
              </a:rPr>
              <a:t>、</a:t>
            </a:r>
            <a:r>
              <a:rPr sz="1600" spc="-25" dirty="0" err="1">
                <a:latin typeface="ＭＳ Ｐゴシック"/>
                <a:cs typeface="ＭＳ Ｐゴシック"/>
              </a:rPr>
              <a:t>現金</a:t>
            </a:r>
            <a:r>
              <a:rPr sz="1600" spc="-30" dirty="0" err="1">
                <a:latin typeface="ＭＳ Ｐゴシック"/>
                <a:cs typeface="ＭＳ Ｐゴシック"/>
              </a:rPr>
              <a:t>の供給につい</a:t>
            </a:r>
            <a:r>
              <a:rPr sz="1600" spc="-25" dirty="0" err="1">
                <a:latin typeface="ＭＳ Ｐゴシック"/>
                <a:cs typeface="ＭＳ Ｐゴシック"/>
              </a:rPr>
              <a:t>ても</a:t>
            </a:r>
            <a:r>
              <a:rPr sz="1600" spc="-30" dirty="0" err="1">
                <a:latin typeface="ＭＳ Ｐゴシック"/>
                <a:cs typeface="ＭＳ Ｐゴシック"/>
              </a:rPr>
              <a:t>責</a:t>
            </a:r>
            <a:r>
              <a:rPr sz="1600" spc="-35" dirty="0" err="1">
                <a:latin typeface="ＭＳ Ｐゴシック"/>
                <a:cs typeface="ＭＳ Ｐゴシック"/>
              </a:rPr>
              <a:t>任</a:t>
            </a:r>
            <a:r>
              <a:rPr sz="1600" spc="-25" dirty="0" err="1">
                <a:latin typeface="ＭＳ Ｐゴシック"/>
                <a:cs typeface="ＭＳ Ｐゴシック"/>
              </a:rPr>
              <a:t>をもっ</a:t>
            </a:r>
            <a:r>
              <a:rPr sz="1600" spc="-20" dirty="0" err="1">
                <a:latin typeface="ＭＳ Ｐゴシック"/>
                <a:cs typeface="ＭＳ Ｐゴシック"/>
              </a:rPr>
              <a:t>て</a:t>
            </a:r>
            <a:r>
              <a:rPr sz="1600" spc="-25" dirty="0" err="1">
                <a:latin typeface="ＭＳ Ｐゴシック"/>
                <a:cs typeface="ＭＳ Ｐゴシック"/>
              </a:rPr>
              <a:t>続</a:t>
            </a:r>
            <a:r>
              <a:rPr sz="1600" spc="-30" dirty="0" err="1">
                <a:latin typeface="ＭＳ Ｐゴシック"/>
                <a:cs typeface="ＭＳ Ｐゴシック"/>
              </a:rPr>
              <a:t>けていく</a:t>
            </a:r>
            <a:r>
              <a:rPr sz="1600" spc="-30" dirty="0">
                <a:latin typeface="ＭＳ Ｐゴシック"/>
                <a:cs typeface="ＭＳ Ｐゴシック"/>
              </a:rPr>
              <a:t>。</a:t>
            </a:r>
            <a:endParaRPr sz="1600" dirty="0">
              <a:latin typeface="ＭＳ Ｐゴシック"/>
              <a:cs typeface="ＭＳ Ｐゴシック"/>
            </a:endParaRPr>
          </a:p>
        </p:txBody>
      </p:sp>
      <p:sp>
        <p:nvSpPr>
          <p:cNvPr id="34" name="object 33">
            <a:extLst>
              <a:ext uri="{FF2B5EF4-FFF2-40B4-BE49-F238E27FC236}">
                <a16:creationId xmlns:a16="http://schemas.microsoft.com/office/drawing/2014/main" id="{7B807DA2-22DF-40E7-80E1-FFEB7215C342}"/>
              </a:ext>
            </a:extLst>
          </p:cNvPr>
          <p:cNvSpPr/>
          <p:nvPr/>
        </p:nvSpPr>
        <p:spPr>
          <a:xfrm>
            <a:off x="1601701" y="3851276"/>
            <a:ext cx="1420495" cy="668655"/>
          </a:xfrm>
          <a:custGeom>
            <a:avLst/>
            <a:gdLst/>
            <a:ahLst/>
            <a:cxnLst/>
            <a:rect l="l" t="t" r="r" b="b"/>
            <a:pathLst>
              <a:path w="1420495" h="668654">
                <a:moveTo>
                  <a:pt x="1346113" y="620827"/>
                </a:moveTo>
                <a:lnTo>
                  <a:pt x="1366596" y="664972"/>
                </a:lnTo>
                <a:lnTo>
                  <a:pt x="1381350" y="668335"/>
                </a:lnTo>
                <a:lnTo>
                  <a:pt x="1395758" y="665876"/>
                </a:lnTo>
                <a:lnTo>
                  <a:pt x="1408190" y="658203"/>
                </a:lnTo>
                <a:lnTo>
                  <a:pt x="1417015" y="645922"/>
                </a:lnTo>
                <a:lnTo>
                  <a:pt x="1419273" y="636016"/>
                </a:lnTo>
                <a:lnTo>
                  <a:pt x="1379677" y="636016"/>
                </a:lnTo>
                <a:lnTo>
                  <a:pt x="1346113" y="620827"/>
                </a:lnTo>
                <a:close/>
              </a:path>
              <a:path w="1420495" h="668654">
                <a:moveTo>
                  <a:pt x="1351355" y="609283"/>
                </a:moveTo>
                <a:lnTo>
                  <a:pt x="1347546" y="614553"/>
                </a:lnTo>
                <a:lnTo>
                  <a:pt x="1346113" y="620827"/>
                </a:lnTo>
                <a:lnTo>
                  <a:pt x="1379677" y="636016"/>
                </a:lnTo>
                <a:lnTo>
                  <a:pt x="1384884" y="624459"/>
                </a:lnTo>
                <a:lnTo>
                  <a:pt x="1351355" y="609283"/>
                </a:lnTo>
                <a:close/>
              </a:path>
              <a:path w="1420495" h="668654">
                <a:moveTo>
                  <a:pt x="1383229" y="592139"/>
                </a:moveTo>
                <a:lnTo>
                  <a:pt x="1368850" y="594598"/>
                </a:lnTo>
                <a:lnTo>
                  <a:pt x="1356424" y="602271"/>
                </a:lnTo>
                <a:lnTo>
                  <a:pt x="1351355" y="609283"/>
                </a:lnTo>
                <a:lnTo>
                  <a:pt x="1384884" y="624459"/>
                </a:lnTo>
                <a:lnTo>
                  <a:pt x="1379677" y="636016"/>
                </a:lnTo>
                <a:lnTo>
                  <a:pt x="1419273" y="636016"/>
                </a:lnTo>
                <a:lnTo>
                  <a:pt x="1420378" y="631168"/>
                </a:lnTo>
                <a:lnTo>
                  <a:pt x="1417920" y="616759"/>
                </a:lnTo>
                <a:lnTo>
                  <a:pt x="1410246" y="604327"/>
                </a:lnTo>
                <a:lnTo>
                  <a:pt x="1397965" y="595503"/>
                </a:lnTo>
                <a:lnTo>
                  <a:pt x="1383229" y="592139"/>
                </a:lnTo>
                <a:close/>
              </a:path>
              <a:path w="1420495" h="668654">
                <a:moveTo>
                  <a:pt x="5232" y="0"/>
                </a:moveTo>
                <a:lnTo>
                  <a:pt x="0" y="11684"/>
                </a:lnTo>
                <a:lnTo>
                  <a:pt x="1346113" y="620827"/>
                </a:lnTo>
                <a:lnTo>
                  <a:pt x="1347546" y="614553"/>
                </a:lnTo>
                <a:lnTo>
                  <a:pt x="1351355" y="609283"/>
                </a:lnTo>
                <a:lnTo>
                  <a:pt x="5232" y="0"/>
                </a:lnTo>
                <a:close/>
              </a:path>
            </a:pathLst>
          </a:custGeom>
          <a:solidFill>
            <a:srgbClr val="000000"/>
          </a:solidFill>
        </p:spPr>
        <p:txBody>
          <a:bodyPr wrap="square" lIns="0" tIns="0" rIns="0" bIns="0" rtlCol="0"/>
          <a:lstStyle/>
          <a:p>
            <a:endParaRPr/>
          </a:p>
        </p:txBody>
      </p:sp>
      <p:sp>
        <p:nvSpPr>
          <p:cNvPr id="36" name="テキスト ボックス 35">
            <a:extLst>
              <a:ext uri="{FF2B5EF4-FFF2-40B4-BE49-F238E27FC236}">
                <a16:creationId xmlns:a16="http://schemas.microsoft.com/office/drawing/2014/main" id="{016D0B1F-B7F0-4A7B-A721-2123677A8AF8}"/>
              </a:ext>
            </a:extLst>
          </p:cNvPr>
          <p:cNvSpPr txBox="1"/>
          <p:nvPr/>
        </p:nvSpPr>
        <p:spPr>
          <a:xfrm>
            <a:off x="873394" y="2646416"/>
            <a:ext cx="10448006" cy="369332"/>
          </a:xfrm>
          <a:prstGeom prst="rect">
            <a:avLst/>
          </a:prstGeom>
          <a:noFill/>
        </p:spPr>
        <p:txBody>
          <a:bodyPr wrap="square">
            <a:spAutoFit/>
          </a:bodyPr>
          <a:lstStyle/>
          <a:p>
            <a:pPr marL="1657985">
              <a:lnSpc>
                <a:spcPct val="100000"/>
              </a:lnSpc>
              <a:tabLst>
                <a:tab pos="4257040" algn="l"/>
              </a:tabLst>
            </a:pPr>
            <a:r>
              <a:rPr lang="ja-JP" altLang="en-US" sz="2700" baseline="3086" dirty="0">
                <a:latin typeface="UD デジタル 教科書体 NK-B" panose="02020700000000000000" pitchFamily="18" charset="-128"/>
                <a:ea typeface="UD デジタル 教科書体 NK-B" panose="02020700000000000000" pitchFamily="18" charset="-128"/>
                <a:cs typeface="メイリオ"/>
              </a:rPr>
              <a:t>通貨の分</a:t>
            </a:r>
            <a:r>
              <a:rPr lang="ja-JP" altLang="en-US" sz="2700" spc="-75" baseline="3086" dirty="0">
                <a:latin typeface="UD デジタル 教科書体 NK-B" panose="02020700000000000000" pitchFamily="18" charset="-128"/>
                <a:ea typeface="UD デジタル 教科書体 NK-B" panose="02020700000000000000" pitchFamily="18" charset="-128"/>
                <a:cs typeface="メイリオ"/>
              </a:rPr>
              <a:t>類</a:t>
            </a:r>
            <a:r>
              <a:rPr lang="ja-JP" altLang="en-US" sz="2700" baseline="3086" dirty="0">
                <a:latin typeface="UD デジタル 教科書体 NK-B" panose="02020700000000000000" pitchFamily="18" charset="-128"/>
                <a:ea typeface="UD デジタル 教科書体 NK-B" panose="02020700000000000000" pitchFamily="18" charset="-128"/>
                <a:cs typeface="メイリオ"/>
              </a:rPr>
              <a:t>	　　　　　　　　　　</a:t>
            </a:r>
            <a:r>
              <a:rPr lang="ja-JP" altLang="en-US" sz="1800" dirty="0">
                <a:latin typeface="UD デジタル 教科書体 NK-B" panose="02020700000000000000" pitchFamily="18" charset="-128"/>
                <a:ea typeface="UD デジタル 教科書体 NK-B" panose="02020700000000000000" pitchFamily="18" charset="-128"/>
                <a:cs typeface="メイリオ"/>
              </a:rPr>
              <a:t>一般利用型</a:t>
            </a:r>
            <a:r>
              <a:rPr lang="en-US" altLang="ja-JP" sz="1800" spc="-10" dirty="0">
                <a:latin typeface="UD デジタル 教科書体 NK-B" panose="02020700000000000000" pitchFamily="18" charset="-128"/>
                <a:ea typeface="UD デジタル 教科書体 NK-B" panose="02020700000000000000" pitchFamily="18" charset="-128"/>
                <a:cs typeface="メイリオ"/>
              </a:rPr>
              <a:t>CBDC</a:t>
            </a:r>
            <a:r>
              <a:rPr lang="ja-JP" altLang="en-US" sz="1800" dirty="0">
                <a:latin typeface="UD デジタル 教科書体 NK-B" panose="02020700000000000000" pitchFamily="18" charset="-128"/>
                <a:ea typeface="UD デジタル 教科書体 NK-B" panose="02020700000000000000" pitchFamily="18" charset="-128"/>
                <a:cs typeface="メイリオ"/>
              </a:rPr>
              <a:t>に期待される機能と役</a:t>
            </a:r>
            <a:r>
              <a:rPr lang="ja-JP" altLang="en-US" sz="1800" spc="-50" dirty="0">
                <a:latin typeface="UD デジタル 教科書体 NK-B" panose="02020700000000000000" pitchFamily="18" charset="-128"/>
                <a:ea typeface="UD デジタル 教科書体 NK-B" panose="02020700000000000000" pitchFamily="18" charset="-128"/>
                <a:cs typeface="メイリオ"/>
              </a:rPr>
              <a:t>割</a:t>
            </a:r>
            <a:endParaRPr lang="ja-JP" altLang="en-US" sz="1800" dirty="0">
              <a:latin typeface="UD デジタル 教科書体 NK-B" panose="02020700000000000000" pitchFamily="18" charset="-128"/>
              <a:ea typeface="UD デジタル 教科書体 NK-B" panose="02020700000000000000" pitchFamily="18" charset="-128"/>
              <a:cs typeface="メイリオ"/>
            </a:endParaRPr>
          </a:p>
        </p:txBody>
      </p:sp>
      <p:sp>
        <p:nvSpPr>
          <p:cNvPr id="35" name="テキスト ボックス 34">
            <a:extLst>
              <a:ext uri="{FF2B5EF4-FFF2-40B4-BE49-F238E27FC236}">
                <a16:creationId xmlns:a16="http://schemas.microsoft.com/office/drawing/2014/main" id="{073AD72D-2DE6-4521-A26B-07C4D248F295}"/>
              </a:ext>
            </a:extLst>
          </p:cNvPr>
          <p:cNvSpPr txBox="1"/>
          <p:nvPr/>
        </p:nvSpPr>
        <p:spPr>
          <a:xfrm>
            <a:off x="5268994" y="6629239"/>
            <a:ext cx="1655786"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（出典）日本銀行</a:t>
            </a:r>
          </a:p>
        </p:txBody>
      </p:sp>
      <p:sp>
        <p:nvSpPr>
          <p:cNvPr id="37" name="スライド番号プレースホルダー 1">
            <a:extLst>
              <a:ext uri="{FF2B5EF4-FFF2-40B4-BE49-F238E27FC236}">
                <a16:creationId xmlns:a16="http://schemas.microsoft.com/office/drawing/2014/main" id="{7C654D53-7699-4066-BA26-71386D221CDF}"/>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9</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201185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3126</TotalTime>
  <Words>4010</Words>
  <Application>Microsoft Office PowerPoint</Application>
  <PresentationFormat>ワイド画面</PresentationFormat>
  <Paragraphs>758</Paragraphs>
  <Slides>36</Slides>
  <Notes>1</Notes>
  <HiddenSlides>0</HiddenSlides>
  <MMClips>0</MMClips>
  <ScaleCrop>false</ScaleCrop>
  <HeadingPairs>
    <vt:vector size="8" baseType="variant">
      <vt:variant>
        <vt:lpstr>使用されているフォント</vt:lpstr>
      </vt:variant>
      <vt:variant>
        <vt:i4>33</vt:i4>
      </vt:variant>
      <vt:variant>
        <vt:lpstr>テーマ</vt:lpstr>
      </vt:variant>
      <vt:variant>
        <vt:i4>1</vt:i4>
      </vt:variant>
      <vt:variant>
        <vt:lpstr>埋め込まれた OLE サーバー</vt:lpstr>
      </vt:variant>
      <vt:variant>
        <vt:i4>1</vt:i4>
      </vt:variant>
      <vt:variant>
        <vt:lpstr>スライド タイトル</vt:lpstr>
      </vt:variant>
      <vt:variant>
        <vt:i4>36</vt:i4>
      </vt:variant>
    </vt:vector>
  </HeadingPairs>
  <TitlesOfParts>
    <vt:vector size="71" baseType="lpstr">
      <vt:lpstr>BIZ UDPゴシック</vt:lpstr>
      <vt:lpstr>BIZ UDP明朝 Medium</vt:lpstr>
      <vt:lpstr>BIZ UD明朝 Medium</vt:lpstr>
      <vt:lpstr>HGS行書体</vt:lpstr>
      <vt:lpstr>HG丸ｺﾞｼｯｸM-PRO</vt:lpstr>
      <vt:lpstr>HG創英角ﾎﾟｯﾌﾟ体</vt:lpstr>
      <vt:lpstr>Malgun Gothic</vt:lpstr>
      <vt:lpstr>Meiryo UI</vt:lpstr>
      <vt:lpstr>Microsoft YaHei</vt:lpstr>
      <vt:lpstr>ＭＳ Ｐゴシック</vt:lpstr>
      <vt:lpstr>UD Digi Kyokasho NK-B</vt:lpstr>
      <vt:lpstr>UD Digi Kyokasho NK-R</vt:lpstr>
      <vt:lpstr>UD デジタル 教科書体 N-B</vt:lpstr>
      <vt:lpstr>UD デジタル 教科書体 NK-B</vt:lpstr>
      <vt:lpstr>UD デジタル 教科書体 NK-R</vt:lpstr>
      <vt:lpstr>Yet R</vt:lpstr>
      <vt:lpstr>メイリオ</vt:lpstr>
      <vt:lpstr>游ゴシック</vt:lpstr>
      <vt:lpstr>游ゴシック Light</vt:lpstr>
      <vt:lpstr>72 Black</vt:lpstr>
      <vt:lpstr>Amasis MT Pro Black</vt:lpstr>
      <vt:lpstr>Amasis MT Pro Medium</vt:lpstr>
      <vt:lpstr>Arial</vt:lpstr>
      <vt:lpstr>Bahnschrift Light</vt:lpstr>
      <vt:lpstr>Berlin Sans FB</vt:lpstr>
      <vt:lpstr>Britannic Bold</vt:lpstr>
      <vt:lpstr>Constantia</vt:lpstr>
      <vt:lpstr>Cooper Black</vt:lpstr>
      <vt:lpstr>Gill Sans Ultra Bold</vt:lpstr>
      <vt:lpstr>Open Sans</vt:lpstr>
      <vt:lpstr>Tempus Sans ITC</vt:lpstr>
      <vt:lpstr>Times New Roman</vt:lpstr>
      <vt:lpstr>Wingdings</vt:lpstr>
      <vt:lpstr>Office テーマ</vt:lpstr>
      <vt:lpstr>Bitmap 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中央銀行デジタル通貨とは</vt:lpstr>
      <vt:lpstr>一般利用型CBDCの発行形態と基本的特性</vt:lpstr>
      <vt:lpstr>PowerPoint プレゼンテーション</vt:lpstr>
      <vt:lpstr>デジタル通貨に関する情報技術の標準化</vt:lpstr>
      <vt:lpstr>PowerPoint プレゼンテーション</vt:lpstr>
      <vt:lpstr>PowerPoint プレゼンテーション</vt:lpstr>
      <vt:lpstr>日本銀行の今後</vt:lpstr>
      <vt:lpstr>ユーロ　米国　中国の動き</vt:lpstr>
      <vt:lpstr>米国FRBのディスカッション・ペーパー</vt:lpstr>
      <vt:lpstr>PowerPoint プレゼンテーション</vt:lpstr>
      <vt:lpstr>PowerPoint プレゼンテーション</vt:lpstr>
      <vt:lpstr>PowerPoint プレゼンテーション</vt:lpstr>
      <vt:lpstr>その他の国における取り組み</vt:lpstr>
      <vt:lpstr>カンボジア - Bakong -</vt:lpstr>
      <vt:lpstr>スウェーデン - e-krona -</vt:lpstr>
      <vt:lpstr>カナダ・シンガポール – Jusper-Ubin Project -</vt:lpstr>
      <vt:lpstr>スイス – SDX (SIX Digital Exchange) -</vt:lpstr>
      <vt:lpstr>オーストラリア  ASX (Australian Securities Exchange) </vt:lpstr>
      <vt:lpstr>アメリカ – DTCC(1/2) Project Ion -</vt:lpstr>
      <vt:lpstr>アメリカ – DTCC(2/2) Project Whitney-</vt:lpstr>
      <vt:lpstr>フィリピン（日本） – MarCo Pay -</vt:lpstr>
      <vt:lpstr>クロスボーダー決済との関係</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69</cp:revision>
  <dcterms:created xsi:type="dcterms:W3CDTF">2022-08-09T21:58:50Z</dcterms:created>
  <dcterms:modified xsi:type="dcterms:W3CDTF">2022-08-29T00:28:54Z</dcterms:modified>
</cp:coreProperties>
</file>